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256" r:id="rId2"/>
    <p:sldId id="361" r:id="rId3"/>
    <p:sldId id="360" r:id="rId4"/>
    <p:sldId id="350" r:id="rId5"/>
    <p:sldId id="351" r:id="rId6"/>
    <p:sldId id="352" r:id="rId7"/>
    <p:sldId id="353" r:id="rId8"/>
    <p:sldId id="354" r:id="rId9"/>
    <p:sldId id="355" r:id="rId10"/>
    <p:sldId id="356" r:id="rId11"/>
    <p:sldId id="357" r:id="rId12"/>
    <p:sldId id="358" r:id="rId13"/>
    <p:sldId id="359" r:id="rId14"/>
    <p:sldId id="315" r:id="rId15"/>
    <p:sldId id="286" r:id="rId16"/>
    <p:sldId id="306" r:id="rId17"/>
    <p:sldId id="311" r:id="rId18"/>
    <p:sldId id="340" r:id="rId19"/>
    <p:sldId id="341" r:id="rId20"/>
    <p:sldId id="344" r:id="rId21"/>
    <p:sldId id="345" r:id="rId22"/>
    <p:sldId id="363" r:id="rId23"/>
    <p:sldId id="366" r:id="rId24"/>
    <p:sldId id="257" r:id="rId25"/>
    <p:sldId id="367" r:id="rId26"/>
    <p:sldId id="368" r:id="rId27"/>
    <p:sldId id="369" r:id="rId28"/>
    <p:sldId id="370" r:id="rId29"/>
    <p:sldId id="371" r:id="rId30"/>
    <p:sldId id="364" r:id="rId31"/>
    <p:sldId id="374" r:id="rId32"/>
    <p:sldId id="375" r:id="rId33"/>
    <p:sldId id="376" r:id="rId34"/>
    <p:sldId id="377" r:id="rId35"/>
    <p:sldId id="378" r:id="rId36"/>
    <p:sldId id="379" r:id="rId37"/>
    <p:sldId id="380" r:id="rId38"/>
    <p:sldId id="381" r:id="rId39"/>
    <p:sldId id="382" r:id="rId40"/>
    <p:sldId id="383" r:id="rId41"/>
    <p:sldId id="384" r:id="rId42"/>
    <p:sldId id="385" r:id="rId43"/>
    <p:sldId id="386" r:id="rId44"/>
    <p:sldId id="387" r:id="rId45"/>
    <p:sldId id="388" r:id="rId46"/>
    <p:sldId id="389" r:id="rId47"/>
    <p:sldId id="390" r:id="rId48"/>
    <p:sldId id="391" r:id="rId49"/>
    <p:sldId id="392" r:id="rId50"/>
    <p:sldId id="393" r:id="rId51"/>
    <p:sldId id="394" r:id="rId52"/>
    <p:sldId id="395" r:id="rId53"/>
    <p:sldId id="259" r:id="rId54"/>
    <p:sldId id="396" r:id="rId55"/>
    <p:sldId id="397" r:id="rId56"/>
    <p:sldId id="398" r:id="rId57"/>
    <p:sldId id="399" r:id="rId58"/>
    <p:sldId id="400" r:id="rId59"/>
    <p:sldId id="401" r:id="rId60"/>
    <p:sldId id="402" r:id="rId61"/>
    <p:sldId id="403" r:id="rId62"/>
    <p:sldId id="404" r:id="rId63"/>
    <p:sldId id="372"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1" autoAdjust="0"/>
    <p:restoredTop sz="94660"/>
  </p:normalViewPr>
  <p:slideViewPr>
    <p:cSldViewPr snapToGrid="0">
      <p:cViewPr varScale="1">
        <p:scale>
          <a:sx n="105" d="100"/>
          <a:sy n="105" d="100"/>
        </p:scale>
        <p:origin x="82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1E8E3A-AF1C-481C-B0DC-6AFAA98C8C4B}" type="datetimeFigureOut">
              <a:rPr lang="en-US" smtClean="0"/>
              <a:t>10/6/2025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6662C9-7394-4591-9917-BD4D11C00A25}" type="slidenum">
              <a:rPr lang="en-US" smtClean="0"/>
              <a:t>‹#›</a:t>
            </a:fld>
            <a:endParaRPr lang="en-US"/>
          </a:p>
        </p:txBody>
      </p:sp>
    </p:spTree>
    <p:extLst>
      <p:ext uri="{BB962C8B-B14F-4D97-AF65-F5344CB8AC3E}">
        <p14:creationId xmlns:p14="http://schemas.microsoft.com/office/powerpoint/2010/main" val="537087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44D3A24-E8F3-4B6E-AC71-804FCBA2EF3F}" type="slidenum">
              <a:rPr lang="en-US" smtClean="0"/>
              <a:t>2</a:t>
            </a:fld>
            <a:endParaRPr lang="en-US"/>
          </a:p>
        </p:txBody>
      </p:sp>
    </p:spTree>
    <p:extLst>
      <p:ext uri="{BB962C8B-B14F-4D97-AF65-F5344CB8AC3E}">
        <p14:creationId xmlns:p14="http://schemas.microsoft.com/office/powerpoint/2010/main" val="1660662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F0522-2D46-AA78-CD39-C97713F16B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0FA5FF-F9E5-1AEC-A4B8-03E9C43FFB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5E490E-3965-E859-6F30-8EB7DDB78B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A7386EB-21C1-D6FB-E08A-EFA4A8A80FBA}"/>
              </a:ext>
            </a:extLst>
          </p:cNvPr>
          <p:cNvSpPr>
            <a:spLocks noGrp="1"/>
          </p:cNvSpPr>
          <p:nvPr>
            <p:ph type="sldNum" sz="quarter" idx="5"/>
          </p:nvPr>
        </p:nvSpPr>
        <p:spPr/>
        <p:txBody>
          <a:bodyPr/>
          <a:lstStyle/>
          <a:p>
            <a:fld id="{144D3A24-E8F3-4B6E-AC71-804FCBA2EF3F}" type="slidenum">
              <a:rPr lang="en-US" smtClean="0"/>
              <a:t>46</a:t>
            </a:fld>
            <a:endParaRPr lang="en-US"/>
          </a:p>
        </p:txBody>
      </p:sp>
    </p:spTree>
    <p:extLst>
      <p:ext uri="{BB962C8B-B14F-4D97-AF65-F5344CB8AC3E}">
        <p14:creationId xmlns:p14="http://schemas.microsoft.com/office/powerpoint/2010/main" val="26195450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E6AA9-94C1-927B-5236-08ADC5296C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AF708D-200C-F81D-1118-80E7FB5976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D2CCE2-13B5-AEAB-4CF5-6B0FF9713D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A5CCB41-1CB6-62A9-582E-313166B1175B}"/>
              </a:ext>
            </a:extLst>
          </p:cNvPr>
          <p:cNvSpPr>
            <a:spLocks noGrp="1"/>
          </p:cNvSpPr>
          <p:nvPr>
            <p:ph type="sldNum" sz="quarter" idx="5"/>
          </p:nvPr>
        </p:nvSpPr>
        <p:spPr/>
        <p:txBody>
          <a:bodyPr/>
          <a:lstStyle/>
          <a:p>
            <a:fld id="{144D3A24-E8F3-4B6E-AC71-804FCBA2EF3F}" type="slidenum">
              <a:rPr lang="en-US" smtClean="0"/>
              <a:t>49</a:t>
            </a:fld>
            <a:endParaRPr lang="en-US"/>
          </a:p>
        </p:txBody>
      </p:sp>
    </p:spTree>
    <p:extLst>
      <p:ext uri="{BB962C8B-B14F-4D97-AF65-F5344CB8AC3E}">
        <p14:creationId xmlns:p14="http://schemas.microsoft.com/office/powerpoint/2010/main" val="13534617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220AB-C27A-47D0-5F6C-B78420648B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657D68-507E-0A9A-23B8-7FEE4A789B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7C73ED-65A4-78A6-7C2D-FFD1FC82A9AF}"/>
              </a:ext>
            </a:extLst>
          </p:cNvPr>
          <p:cNvSpPr>
            <a:spLocks noGrp="1"/>
          </p:cNvSpPr>
          <p:nvPr>
            <p:ph type="body" idx="1"/>
          </p:nvPr>
        </p:nvSpPr>
        <p:spPr/>
        <p:txBody>
          <a:bodyPr/>
          <a:lstStyle/>
          <a:p>
            <a:r>
              <a:rPr lang="en-US" dirty="0"/>
              <a:t>This shows the projected balance of the trust fund given certain tax rates. The contributions values follow the same predictive model used before (change in annual wage * change in average employment * average ratio of </a:t>
            </a:r>
            <a:r>
              <a:rPr lang="en-US" dirty="0" err="1"/>
              <a:t>taxwage</a:t>
            </a:r>
            <a:r>
              <a:rPr lang="en-US" dirty="0"/>
              <a:t>/</a:t>
            </a:r>
            <a:r>
              <a:rPr lang="en-US" dirty="0" err="1"/>
              <a:t>totalwage</a:t>
            </a:r>
            <a:r>
              <a:rPr lang="en-US" dirty="0"/>
              <a:t>)  for the taxable wage base.  From there, we multiply it by one of the rates displayed. Benefits is calculated by last benefits value (August 1, 2025) * change in average employment * change in average weekly wage. Then use a compound growth rate. The trust fund goes up or down based on the net of these two.</a:t>
            </a:r>
          </a:p>
        </p:txBody>
      </p:sp>
      <p:sp>
        <p:nvSpPr>
          <p:cNvPr id="4" name="Slide Number Placeholder 3">
            <a:extLst>
              <a:ext uri="{FF2B5EF4-FFF2-40B4-BE49-F238E27FC236}">
                <a16:creationId xmlns:a16="http://schemas.microsoft.com/office/drawing/2014/main" id="{939B8E26-93D3-E7CF-AF11-77EF1C8B7B41}"/>
              </a:ext>
            </a:extLst>
          </p:cNvPr>
          <p:cNvSpPr>
            <a:spLocks noGrp="1"/>
          </p:cNvSpPr>
          <p:nvPr>
            <p:ph type="sldNum" sz="quarter" idx="5"/>
          </p:nvPr>
        </p:nvSpPr>
        <p:spPr/>
        <p:txBody>
          <a:bodyPr/>
          <a:lstStyle/>
          <a:p>
            <a:fld id="{144D3A24-E8F3-4B6E-AC71-804FCBA2EF3F}" type="slidenum">
              <a:rPr lang="en-US" smtClean="0"/>
              <a:t>50</a:t>
            </a:fld>
            <a:endParaRPr lang="en-US"/>
          </a:p>
        </p:txBody>
      </p:sp>
    </p:spTree>
    <p:extLst>
      <p:ext uri="{BB962C8B-B14F-4D97-AF65-F5344CB8AC3E}">
        <p14:creationId xmlns:p14="http://schemas.microsoft.com/office/powerpoint/2010/main" val="958636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67D9D-C480-8F8B-54DD-ED70E83908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B57D78-464B-3D28-BDBA-0D6F0AE74A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53885F-A67B-417A-97F7-5A71E3575B8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B9ABB7C-D364-A444-DD57-81880959A06D}"/>
              </a:ext>
            </a:extLst>
          </p:cNvPr>
          <p:cNvSpPr>
            <a:spLocks noGrp="1"/>
          </p:cNvSpPr>
          <p:nvPr>
            <p:ph type="sldNum" sz="quarter" idx="5"/>
          </p:nvPr>
        </p:nvSpPr>
        <p:spPr/>
        <p:txBody>
          <a:bodyPr/>
          <a:lstStyle/>
          <a:p>
            <a:fld id="{144D3A24-E8F3-4B6E-AC71-804FCBA2EF3F}" type="slidenum">
              <a:rPr lang="en-US" smtClean="0"/>
              <a:t>51</a:t>
            </a:fld>
            <a:endParaRPr lang="en-US"/>
          </a:p>
        </p:txBody>
      </p:sp>
    </p:spTree>
    <p:extLst>
      <p:ext uri="{BB962C8B-B14F-4D97-AF65-F5344CB8AC3E}">
        <p14:creationId xmlns:p14="http://schemas.microsoft.com/office/powerpoint/2010/main" val="36412832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C93D9-30B5-1A41-B778-831C087F4F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56EE6A-86EC-A5E2-7612-08C47C3469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5E63C3-D2CD-9B0A-8CED-88D3B994787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6492355-5605-7277-4438-3B3B39F3824A}"/>
              </a:ext>
            </a:extLst>
          </p:cNvPr>
          <p:cNvSpPr>
            <a:spLocks noGrp="1"/>
          </p:cNvSpPr>
          <p:nvPr>
            <p:ph type="sldNum" sz="quarter" idx="5"/>
          </p:nvPr>
        </p:nvSpPr>
        <p:spPr/>
        <p:txBody>
          <a:bodyPr/>
          <a:lstStyle/>
          <a:p>
            <a:fld id="{144D3A24-E8F3-4B6E-AC71-804FCBA2EF3F}" type="slidenum">
              <a:rPr lang="en-US" smtClean="0"/>
              <a:t>52</a:t>
            </a:fld>
            <a:endParaRPr lang="en-US"/>
          </a:p>
        </p:txBody>
      </p:sp>
    </p:spTree>
    <p:extLst>
      <p:ext uri="{BB962C8B-B14F-4D97-AF65-F5344CB8AC3E}">
        <p14:creationId xmlns:p14="http://schemas.microsoft.com/office/powerpoint/2010/main" val="2006231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01EE9B-B651-46D6-A0C2-B5DD6F5B32A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8597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44D3A24-E8F3-4B6E-AC71-804FCBA2EF3F}" type="slidenum">
              <a:rPr lang="en-US" smtClean="0"/>
              <a:t>15</a:t>
            </a:fld>
            <a:endParaRPr lang="en-US"/>
          </a:p>
        </p:txBody>
      </p:sp>
    </p:spTree>
    <p:extLst>
      <p:ext uri="{BB962C8B-B14F-4D97-AF65-F5344CB8AC3E}">
        <p14:creationId xmlns:p14="http://schemas.microsoft.com/office/powerpoint/2010/main" val="3945506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44D3A24-E8F3-4B6E-AC71-804FCBA2EF3F}" type="slidenum">
              <a:rPr lang="en-US" smtClean="0"/>
              <a:t>18</a:t>
            </a:fld>
            <a:endParaRPr lang="en-US"/>
          </a:p>
        </p:txBody>
      </p:sp>
    </p:spTree>
    <p:extLst>
      <p:ext uri="{BB962C8B-B14F-4D97-AF65-F5344CB8AC3E}">
        <p14:creationId xmlns:p14="http://schemas.microsoft.com/office/powerpoint/2010/main" val="441330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shows the projected balance of the trust fund given certain tax rates. The contributions values follow the same predictive model used before (change in annual wage * change in average employment * average ratio of </a:t>
            </a:r>
            <a:r>
              <a:rPr lang="en-US" dirty="0" err="1"/>
              <a:t>taxwage</a:t>
            </a:r>
            <a:r>
              <a:rPr lang="en-US" dirty="0"/>
              <a:t>/</a:t>
            </a:r>
            <a:r>
              <a:rPr lang="en-US" dirty="0" err="1"/>
              <a:t>totalwage</a:t>
            </a:r>
            <a:r>
              <a:rPr lang="en-US" dirty="0"/>
              <a:t>)  for the taxable wage base.  From there, we multiply it by one of the rates displayed. Benefits is calculated by last benefits value (August 1, 2025) * change in average employment * change in average weekly wage. Then use a compound growth rate. The trust fund goes up or down based on the net of these two.</a:t>
            </a:r>
          </a:p>
        </p:txBody>
      </p:sp>
      <p:sp>
        <p:nvSpPr>
          <p:cNvPr id="4" name="Slide Number Placeholder 3"/>
          <p:cNvSpPr>
            <a:spLocks noGrp="1"/>
          </p:cNvSpPr>
          <p:nvPr>
            <p:ph type="sldNum" sz="quarter" idx="5"/>
          </p:nvPr>
        </p:nvSpPr>
        <p:spPr/>
        <p:txBody>
          <a:bodyPr/>
          <a:lstStyle/>
          <a:p>
            <a:fld id="{144D3A24-E8F3-4B6E-AC71-804FCBA2EF3F}" type="slidenum">
              <a:rPr lang="en-US" smtClean="0"/>
              <a:t>19</a:t>
            </a:fld>
            <a:endParaRPr lang="en-US"/>
          </a:p>
        </p:txBody>
      </p:sp>
    </p:spTree>
    <p:extLst>
      <p:ext uri="{BB962C8B-B14F-4D97-AF65-F5344CB8AC3E}">
        <p14:creationId xmlns:p14="http://schemas.microsoft.com/office/powerpoint/2010/main" val="2438181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44D3A24-E8F3-4B6E-AC71-804FCBA2EF3F}" type="slidenum">
              <a:rPr lang="en-US" smtClean="0"/>
              <a:t>20</a:t>
            </a:fld>
            <a:endParaRPr lang="en-US"/>
          </a:p>
        </p:txBody>
      </p:sp>
    </p:spTree>
    <p:extLst>
      <p:ext uri="{BB962C8B-B14F-4D97-AF65-F5344CB8AC3E}">
        <p14:creationId xmlns:p14="http://schemas.microsoft.com/office/powerpoint/2010/main" val="1619416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44D3A24-E8F3-4B6E-AC71-804FCBA2EF3F}" type="slidenum">
              <a:rPr lang="en-US" smtClean="0"/>
              <a:t>21</a:t>
            </a:fld>
            <a:endParaRPr lang="en-US"/>
          </a:p>
        </p:txBody>
      </p:sp>
    </p:spTree>
    <p:extLst>
      <p:ext uri="{BB962C8B-B14F-4D97-AF65-F5344CB8AC3E}">
        <p14:creationId xmlns:p14="http://schemas.microsoft.com/office/powerpoint/2010/main" val="314806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CBA5C-1BAB-F2D6-5223-D412FB23B3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A6F1F2-BCB6-E720-DD69-8F252E674D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BA67AD-0B97-2151-12D6-4C854C6C404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88AB2CA-15CA-B829-F1FE-DF5EA0C7F055}"/>
              </a:ext>
            </a:extLst>
          </p:cNvPr>
          <p:cNvSpPr>
            <a:spLocks noGrp="1"/>
          </p:cNvSpPr>
          <p:nvPr>
            <p:ph type="sldNum" sz="quarter" idx="5"/>
          </p:nvPr>
        </p:nvSpPr>
        <p:spPr/>
        <p:txBody>
          <a:bodyPr/>
          <a:lstStyle/>
          <a:p>
            <a:fld id="{144D3A24-E8F3-4B6E-AC71-804FCBA2EF3F}" type="slidenum">
              <a:rPr lang="en-US" smtClean="0"/>
              <a:t>33</a:t>
            </a:fld>
            <a:endParaRPr lang="en-US"/>
          </a:p>
        </p:txBody>
      </p:sp>
    </p:spTree>
    <p:extLst>
      <p:ext uri="{BB962C8B-B14F-4D97-AF65-F5344CB8AC3E}">
        <p14:creationId xmlns:p14="http://schemas.microsoft.com/office/powerpoint/2010/main" val="40179689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B292A-CFF9-1B83-D18E-E225C145B3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8F59BA-13DE-2F35-5A2E-F80D9F6239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47EB4D-E6A2-AFF7-94C5-EE3CCFBC03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C8E2C4-4A23-4358-A534-954E8E7FBC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01EE9B-B651-46D6-A0C2-B5DD6F5B32A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82534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5D145-006F-38A7-1ECE-14DF969232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B7596D-D7A6-75A9-2534-454377FF1A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0F0FE3-BCBD-0236-4619-DC5101F61D93}"/>
              </a:ext>
            </a:extLst>
          </p:cNvPr>
          <p:cNvSpPr>
            <a:spLocks noGrp="1"/>
          </p:cNvSpPr>
          <p:nvPr>
            <p:ph type="dt" sz="half" idx="10"/>
          </p:nvPr>
        </p:nvSpPr>
        <p:spPr/>
        <p:txBody>
          <a:bodyPr/>
          <a:lstStyle/>
          <a:p>
            <a:fld id="{6E4F7B9F-89CE-4A4F-8879-2678045DE17F}" type="datetimeFigureOut">
              <a:rPr lang="en-US" smtClean="0"/>
              <a:t>10/6/2025</a:t>
            </a:fld>
            <a:endParaRPr lang="en-US"/>
          </a:p>
        </p:txBody>
      </p:sp>
      <p:sp>
        <p:nvSpPr>
          <p:cNvPr id="5" name="Footer Placeholder 4">
            <a:extLst>
              <a:ext uri="{FF2B5EF4-FFF2-40B4-BE49-F238E27FC236}">
                <a16:creationId xmlns:a16="http://schemas.microsoft.com/office/drawing/2014/main" id="{947FF4FF-B2BD-73F1-B08A-9762D042CA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81E265-3055-BF4B-4C0B-1FB49D8BA96E}"/>
              </a:ext>
            </a:extLst>
          </p:cNvPr>
          <p:cNvSpPr>
            <a:spLocks noGrp="1"/>
          </p:cNvSpPr>
          <p:nvPr>
            <p:ph type="sldNum" sz="quarter" idx="12"/>
          </p:nvPr>
        </p:nvSpPr>
        <p:spPr/>
        <p:txBody>
          <a:bodyPr/>
          <a:lstStyle/>
          <a:p>
            <a:fld id="{CDA379E0-2F87-4790-B28B-5E2C780956CE}" type="slidenum">
              <a:rPr lang="en-US" smtClean="0"/>
              <a:t>‹#›</a:t>
            </a:fld>
            <a:endParaRPr lang="en-US"/>
          </a:p>
        </p:txBody>
      </p:sp>
    </p:spTree>
    <p:extLst>
      <p:ext uri="{BB962C8B-B14F-4D97-AF65-F5344CB8AC3E}">
        <p14:creationId xmlns:p14="http://schemas.microsoft.com/office/powerpoint/2010/main" val="3383636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7387F-9181-031D-82C3-89692235CE7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C66A24-0EFB-E1DB-DF42-6E294500D45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3AAD28-FC8D-E6CC-3853-2EB4D8C6DFD6}"/>
              </a:ext>
            </a:extLst>
          </p:cNvPr>
          <p:cNvSpPr>
            <a:spLocks noGrp="1"/>
          </p:cNvSpPr>
          <p:nvPr>
            <p:ph type="dt" sz="half" idx="10"/>
          </p:nvPr>
        </p:nvSpPr>
        <p:spPr/>
        <p:txBody>
          <a:bodyPr/>
          <a:lstStyle/>
          <a:p>
            <a:fld id="{6E4F7B9F-89CE-4A4F-8879-2678045DE17F}" type="datetimeFigureOut">
              <a:rPr lang="en-US" smtClean="0"/>
              <a:t>10/6/2025</a:t>
            </a:fld>
            <a:endParaRPr lang="en-US"/>
          </a:p>
        </p:txBody>
      </p:sp>
      <p:sp>
        <p:nvSpPr>
          <p:cNvPr id="5" name="Footer Placeholder 4">
            <a:extLst>
              <a:ext uri="{FF2B5EF4-FFF2-40B4-BE49-F238E27FC236}">
                <a16:creationId xmlns:a16="http://schemas.microsoft.com/office/drawing/2014/main" id="{EA964D89-2033-4D34-2D45-ED0F482867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D6650F-FB5E-48D6-BCC1-4A2708AEB719}"/>
              </a:ext>
            </a:extLst>
          </p:cNvPr>
          <p:cNvSpPr>
            <a:spLocks noGrp="1"/>
          </p:cNvSpPr>
          <p:nvPr>
            <p:ph type="sldNum" sz="quarter" idx="12"/>
          </p:nvPr>
        </p:nvSpPr>
        <p:spPr/>
        <p:txBody>
          <a:bodyPr/>
          <a:lstStyle/>
          <a:p>
            <a:fld id="{CDA379E0-2F87-4790-B28B-5E2C780956CE}" type="slidenum">
              <a:rPr lang="en-US" smtClean="0"/>
              <a:t>‹#›</a:t>
            </a:fld>
            <a:endParaRPr lang="en-US"/>
          </a:p>
        </p:txBody>
      </p:sp>
    </p:spTree>
    <p:extLst>
      <p:ext uri="{BB962C8B-B14F-4D97-AF65-F5344CB8AC3E}">
        <p14:creationId xmlns:p14="http://schemas.microsoft.com/office/powerpoint/2010/main" val="3698359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7947E5-8680-E203-A365-67CB783DAF8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85176B-8B5D-D523-B197-0261B6DA678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463863-55F3-FEC2-E715-50D4F6B732F1}"/>
              </a:ext>
            </a:extLst>
          </p:cNvPr>
          <p:cNvSpPr>
            <a:spLocks noGrp="1"/>
          </p:cNvSpPr>
          <p:nvPr>
            <p:ph type="dt" sz="half" idx="10"/>
          </p:nvPr>
        </p:nvSpPr>
        <p:spPr/>
        <p:txBody>
          <a:bodyPr/>
          <a:lstStyle/>
          <a:p>
            <a:fld id="{6E4F7B9F-89CE-4A4F-8879-2678045DE17F}" type="datetimeFigureOut">
              <a:rPr lang="en-US" smtClean="0"/>
              <a:t>10/6/2025</a:t>
            </a:fld>
            <a:endParaRPr lang="en-US"/>
          </a:p>
        </p:txBody>
      </p:sp>
      <p:sp>
        <p:nvSpPr>
          <p:cNvPr id="5" name="Footer Placeholder 4">
            <a:extLst>
              <a:ext uri="{FF2B5EF4-FFF2-40B4-BE49-F238E27FC236}">
                <a16:creationId xmlns:a16="http://schemas.microsoft.com/office/drawing/2014/main" id="{C253FF9B-36FE-A7A7-8187-8EA9EF33E1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0D8865-18BA-D35E-0075-DF753AF571D3}"/>
              </a:ext>
            </a:extLst>
          </p:cNvPr>
          <p:cNvSpPr>
            <a:spLocks noGrp="1"/>
          </p:cNvSpPr>
          <p:nvPr>
            <p:ph type="sldNum" sz="quarter" idx="12"/>
          </p:nvPr>
        </p:nvSpPr>
        <p:spPr/>
        <p:txBody>
          <a:bodyPr/>
          <a:lstStyle/>
          <a:p>
            <a:fld id="{CDA379E0-2F87-4790-B28B-5E2C780956CE}" type="slidenum">
              <a:rPr lang="en-US" smtClean="0"/>
              <a:t>‹#›</a:t>
            </a:fld>
            <a:endParaRPr lang="en-US"/>
          </a:p>
        </p:txBody>
      </p:sp>
    </p:spTree>
    <p:extLst>
      <p:ext uri="{BB962C8B-B14F-4D97-AF65-F5344CB8AC3E}">
        <p14:creationId xmlns:p14="http://schemas.microsoft.com/office/powerpoint/2010/main" val="1387937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3A1D2-35E7-4946-A701-C15F15B33B9F}"/>
              </a:ext>
            </a:extLst>
          </p:cNvPr>
          <p:cNvSpPr>
            <a:spLocks noGrp="1"/>
          </p:cNvSpPr>
          <p:nvPr>
            <p:ph type="title"/>
          </p:nvPr>
        </p:nvSpPr>
        <p:spPr>
          <a:xfrm>
            <a:off x="406400" y="274638"/>
            <a:ext cx="11379200" cy="792162"/>
          </a:xfrm>
          <a:prstGeom prst="rect">
            <a:avLst/>
          </a:prstGeom>
        </p:spPr>
        <p:txBody>
          <a:bodyPr anchor="b">
            <a:normAutofit/>
          </a:bodyPr>
          <a:lstStyle>
            <a:lvl1pPr algn="ctr">
              <a:defRPr sz="3600" b="0">
                <a:solidFill>
                  <a:srgbClr val="0064AC"/>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Content Placeholder 3">
            <a:extLst>
              <a:ext uri="{FF2B5EF4-FFF2-40B4-BE49-F238E27FC236}">
                <a16:creationId xmlns:a16="http://schemas.microsoft.com/office/drawing/2014/main" id="{DFC5B27F-DDF4-4B27-B221-89D1055C1859}"/>
              </a:ext>
            </a:extLst>
          </p:cNvPr>
          <p:cNvSpPr>
            <a:spLocks noGrp="1"/>
          </p:cNvSpPr>
          <p:nvPr>
            <p:ph sz="quarter" idx="10"/>
          </p:nvPr>
        </p:nvSpPr>
        <p:spPr>
          <a:xfrm>
            <a:off x="508000" y="1219200"/>
            <a:ext cx="11176000" cy="4724400"/>
          </a:xfrm>
          <a:prstGeom prst="rect">
            <a:avLst/>
          </a:prstGeom>
        </p:spPr>
        <p:txBody>
          <a:bodyPr/>
          <a:lstStyle>
            <a:lvl1pPr marL="457200" indent="-457200">
              <a:buFont typeface="Arial" panose="020B0604020202020204" pitchFamily="34" charset="0"/>
              <a:buChar char="•"/>
              <a:defRPr>
                <a:solidFill>
                  <a:srgbClr val="0064AC"/>
                </a:solidFill>
              </a:defRPr>
            </a:lvl1pPr>
            <a:lvl2pPr marL="800100" indent="-342900">
              <a:buFont typeface="Arial" panose="020B0604020202020204" pitchFamily="34" charset="0"/>
              <a:buChar char="•"/>
              <a:defRPr>
                <a:solidFill>
                  <a:srgbClr val="0064AC"/>
                </a:solidFill>
              </a:defRPr>
            </a:lvl2pPr>
            <a:lvl3pPr marL="1257300" indent="-342900">
              <a:buFont typeface="Arial" panose="020B0604020202020204" pitchFamily="34" charset="0"/>
              <a:buChar char="•"/>
              <a:defRPr>
                <a:solidFill>
                  <a:srgbClr val="0064AC"/>
                </a:solidFill>
              </a:defRPr>
            </a:lvl3pPr>
            <a:lvl4pPr marL="1657350" indent="-285750">
              <a:buFont typeface="Arial" panose="020B0604020202020204" pitchFamily="34" charset="0"/>
              <a:buChar char="•"/>
              <a:defRPr>
                <a:solidFill>
                  <a:srgbClr val="0064AC"/>
                </a:solidFill>
              </a:defRPr>
            </a:lvl4pPr>
            <a:lvl5pPr marL="2114550" indent="-285750">
              <a:buFont typeface="Arial" panose="020B0604020202020204" pitchFamily="34" charset="0"/>
              <a:buChar char="•"/>
              <a:defRPr>
                <a:solidFill>
                  <a:srgbClr val="0064AC"/>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D9868A85-240B-4498-98FF-33A3FC1DEB6E}"/>
              </a:ext>
            </a:extLst>
          </p:cNvPr>
          <p:cNvSpPr/>
          <p:nvPr userDrawn="1"/>
        </p:nvSpPr>
        <p:spPr>
          <a:xfrm>
            <a:off x="4978400" y="6400800"/>
            <a:ext cx="2235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8503214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3A1D2-35E7-4946-A701-C15F15B33B9F}"/>
              </a:ext>
            </a:extLst>
          </p:cNvPr>
          <p:cNvSpPr>
            <a:spLocks noGrp="1"/>
          </p:cNvSpPr>
          <p:nvPr>
            <p:ph type="title"/>
          </p:nvPr>
        </p:nvSpPr>
        <p:spPr>
          <a:xfrm>
            <a:off x="406400" y="274638"/>
            <a:ext cx="11379200" cy="792162"/>
          </a:xfrm>
          <a:prstGeom prst="rect">
            <a:avLst/>
          </a:prstGeom>
        </p:spPr>
        <p:txBody>
          <a:bodyPr anchor="b">
            <a:normAutofit/>
          </a:bodyPr>
          <a:lstStyle>
            <a:lvl1pPr algn="ctr">
              <a:defRPr sz="3600" b="0">
                <a:solidFill>
                  <a:srgbClr val="0064AC"/>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Content Placeholder 3">
            <a:extLst>
              <a:ext uri="{FF2B5EF4-FFF2-40B4-BE49-F238E27FC236}">
                <a16:creationId xmlns:a16="http://schemas.microsoft.com/office/drawing/2014/main" id="{DFC5B27F-DDF4-4B27-B221-89D1055C1859}"/>
              </a:ext>
            </a:extLst>
          </p:cNvPr>
          <p:cNvSpPr>
            <a:spLocks noGrp="1"/>
          </p:cNvSpPr>
          <p:nvPr>
            <p:ph sz="quarter" idx="10"/>
          </p:nvPr>
        </p:nvSpPr>
        <p:spPr>
          <a:xfrm>
            <a:off x="508000" y="1219200"/>
            <a:ext cx="11176000" cy="4724400"/>
          </a:xfrm>
          <a:prstGeom prst="rect">
            <a:avLst/>
          </a:prstGeom>
        </p:spPr>
        <p:txBody>
          <a:bodyPr/>
          <a:lstStyle>
            <a:lvl1pPr marL="457200" indent="-457200">
              <a:buFont typeface="Arial" panose="020B0604020202020204" pitchFamily="34" charset="0"/>
              <a:buChar char="•"/>
              <a:defRPr>
                <a:solidFill>
                  <a:srgbClr val="0064AC"/>
                </a:solidFill>
              </a:defRPr>
            </a:lvl1pPr>
            <a:lvl2pPr marL="800100" indent="-342900">
              <a:buFont typeface="Arial" panose="020B0604020202020204" pitchFamily="34" charset="0"/>
              <a:buChar char="•"/>
              <a:defRPr>
                <a:solidFill>
                  <a:srgbClr val="0064AC"/>
                </a:solidFill>
              </a:defRPr>
            </a:lvl2pPr>
            <a:lvl3pPr marL="1257300" indent="-342900">
              <a:buFont typeface="Arial" panose="020B0604020202020204" pitchFamily="34" charset="0"/>
              <a:buChar char="•"/>
              <a:defRPr>
                <a:solidFill>
                  <a:srgbClr val="0064AC"/>
                </a:solidFill>
              </a:defRPr>
            </a:lvl3pPr>
            <a:lvl4pPr marL="1657350" indent="-285750">
              <a:buFont typeface="Arial" panose="020B0604020202020204" pitchFamily="34" charset="0"/>
              <a:buChar char="•"/>
              <a:defRPr>
                <a:solidFill>
                  <a:srgbClr val="0064AC"/>
                </a:solidFill>
              </a:defRPr>
            </a:lvl4pPr>
            <a:lvl5pPr marL="2114550" indent="-285750">
              <a:buFont typeface="Arial" panose="020B0604020202020204" pitchFamily="34" charset="0"/>
              <a:buChar char="•"/>
              <a:defRPr>
                <a:solidFill>
                  <a:srgbClr val="0064AC"/>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D9868A85-240B-4498-98FF-33A3FC1DEB6E}"/>
              </a:ext>
            </a:extLst>
          </p:cNvPr>
          <p:cNvSpPr/>
          <p:nvPr userDrawn="1"/>
        </p:nvSpPr>
        <p:spPr>
          <a:xfrm>
            <a:off x="4978400" y="6400800"/>
            <a:ext cx="2235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3299144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3A1D2-35E7-4946-A701-C15F15B33B9F}"/>
              </a:ext>
            </a:extLst>
          </p:cNvPr>
          <p:cNvSpPr>
            <a:spLocks noGrp="1"/>
          </p:cNvSpPr>
          <p:nvPr>
            <p:ph type="title"/>
          </p:nvPr>
        </p:nvSpPr>
        <p:spPr>
          <a:xfrm>
            <a:off x="406400" y="274638"/>
            <a:ext cx="11379200" cy="792162"/>
          </a:xfrm>
          <a:prstGeom prst="rect">
            <a:avLst/>
          </a:prstGeom>
        </p:spPr>
        <p:txBody>
          <a:bodyPr anchor="b">
            <a:normAutofit/>
          </a:bodyPr>
          <a:lstStyle>
            <a:lvl1pPr algn="ctr">
              <a:defRPr sz="3600" b="0">
                <a:solidFill>
                  <a:srgbClr val="0064AC"/>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Content Placeholder 3">
            <a:extLst>
              <a:ext uri="{FF2B5EF4-FFF2-40B4-BE49-F238E27FC236}">
                <a16:creationId xmlns:a16="http://schemas.microsoft.com/office/drawing/2014/main" id="{DFC5B27F-DDF4-4B27-B221-89D1055C1859}"/>
              </a:ext>
            </a:extLst>
          </p:cNvPr>
          <p:cNvSpPr>
            <a:spLocks noGrp="1"/>
          </p:cNvSpPr>
          <p:nvPr>
            <p:ph sz="quarter" idx="10"/>
          </p:nvPr>
        </p:nvSpPr>
        <p:spPr>
          <a:xfrm>
            <a:off x="508000" y="1219200"/>
            <a:ext cx="11176000" cy="4724400"/>
          </a:xfrm>
          <a:prstGeom prst="rect">
            <a:avLst/>
          </a:prstGeom>
        </p:spPr>
        <p:txBody>
          <a:bodyPr/>
          <a:lstStyle>
            <a:lvl1pPr marL="457200" indent="-457200">
              <a:buFont typeface="Arial" panose="020B0604020202020204" pitchFamily="34" charset="0"/>
              <a:buChar char="•"/>
              <a:defRPr>
                <a:solidFill>
                  <a:srgbClr val="0064AC"/>
                </a:solidFill>
              </a:defRPr>
            </a:lvl1pPr>
            <a:lvl2pPr marL="800100" indent="-342900">
              <a:buFont typeface="Arial" panose="020B0604020202020204" pitchFamily="34" charset="0"/>
              <a:buChar char="•"/>
              <a:defRPr>
                <a:solidFill>
                  <a:srgbClr val="0064AC"/>
                </a:solidFill>
              </a:defRPr>
            </a:lvl2pPr>
            <a:lvl3pPr marL="1257300" indent="-342900">
              <a:buFont typeface="Arial" panose="020B0604020202020204" pitchFamily="34" charset="0"/>
              <a:buChar char="•"/>
              <a:defRPr>
                <a:solidFill>
                  <a:srgbClr val="0064AC"/>
                </a:solidFill>
              </a:defRPr>
            </a:lvl3pPr>
            <a:lvl4pPr marL="1657350" indent="-285750">
              <a:buFont typeface="Arial" panose="020B0604020202020204" pitchFamily="34" charset="0"/>
              <a:buChar char="•"/>
              <a:defRPr>
                <a:solidFill>
                  <a:srgbClr val="0064AC"/>
                </a:solidFill>
              </a:defRPr>
            </a:lvl4pPr>
            <a:lvl5pPr marL="2114550" indent="-285750">
              <a:buFont typeface="Arial" panose="020B0604020202020204" pitchFamily="34" charset="0"/>
              <a:buChar char="•"/>
              <a:defRPr>
                <a:solidFill>
                  <a:srgbClr val="0064AC"/>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D9868A85-240B-4498-98FF-33A3FC1DEB6E}"/>
              </a:ext>
            </a:extLst>
          </p:cNvPr>
          <p:cNvSpPr/>
          <p:nvPr userDrawn="1"/>
        </p:nvSpPr>
        <p:spPr>
          <a:xfrm>
            <a:off x="4978400" y="6400800"/>
            <a:ext cx="2235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5217048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and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3A1D2-35E7-4946-A701-C15F15B33B9F}"/>
              </a:ext>
            </a:extLst>
          </p:cNvPr>
          <p:cNvSpPr>
            <a:spLocks noGrp="1"/>
          </p:cNvSpPr>
          <p:nvPr>
            <p:ph type="title"/>
          </p:nvPr>
        </p:nvSpPr>
        <p:spPr>
          <a:xfrm>
            <a:off x="406400" y="274638"/>
            <a:ext cx="11379200" cy="792162"/>
          </a:xfrm>
          <a:prstGeom prst="rect">
            <a:avLst/>
          </a:prstGeom>
        </p:spPr>
        <p:txBody>
          <a:bodyPr anchor="b">
            <a:normAutofit/>
          </a:bodyPr>
          <a:lstStyle>
            <a:lvl1pPr algn="ctr">
              <a:defRPr sz="3600" b="0">
                <a:solidFill>
                  <a:srgbClr val="0064AC"/>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Content Placeholder 3">
            <a:extLst>
              <a:ext uri="{FF2B5EF4-FFF2-40B4-BE49-F238E27FC236}">
                <a16:creationId xmlns:a16="http://schemas.microsoft.com/office/drawing/2014/main" id="{DFC5B27F-DDF4-4B27-B221-89D1055C1859}"/>
              </a:ext>
            </a:extLst>
          </p:cNvPr>
          <p:cNvSpPr>
            <a:spLocks noGrp="1"/>
          </p:cNvSpPr>
          <p:nvPr>
            <p:ph sz="quarter" idx="10"/>
          </p:nvPr>
        </p:nvSpPr>
        <p:spPr>
          <a:xfrm>
            <a:off x="508000" y="1219200"/>
            <a:ext cx="11176000" cy="4724400"/>
          </a:xfrm>
          <a:prstGeom prst="rect">
            <a:avLst/>
          </a:prstGeom>
        </p:spPr>
        <p:txBody>
          <a:bodyPr/>
          <a:lstStyle>
            <a:lvl1pPr marL="457200" indent="-457200">
              <a:buFont typeface="Arial" panose="020B0604020202020204" pitchFamily="34" charset="0"/>
              <a:buChar char="•"/>
              <a:defRPr>
                <a:solidFill>
                  <a:srgbClr val="0064AC"/>
                </a:solidFill>
              </a:defRPr>
            </a:lvl1pPr>
            <a:lvl2pPr marL="800100" indent="-342900">
              <a:buFont typeface="Arial" panose="020B0604020202020204" pitchFamily="34" charset="0"/>
              <a:buChar char="•"/>
              <a:defRPr>
                <a:solidFill>
                  <a:srgbClr val="0064AC"/>
                </a:solidFill>
              </a:defRPr>
            </a:lvl2pPr>
            <a:lvl3pPr marL="1257300" indent="-342900">
              <a:buFont typeface="Arial" panose="020B0604020202020204" pitchFamily="34" charset="0"/>
              <a:buChar char="•"/>
              <a:defRPr>
                <a:solidFill>
                  <a:srgbClr val="0064AC"/>
                </a:solidFill>
              </a:defRPr>
            </a:lvl3pPr>
            <a:lvl4pPr marL="1657350" indent="-285750">
              <a:buFont typeface="Arial" panose="020B0604020202020204" pitchFamily="34" charset="0"/>
              <a:buChar char="•"/>
              <a:defRPr>
                <a:solidFill>
                  <a:srgbClr val="0064AC"/>
                </a:solidFill>
              </a:defRPr>
            </a:lvl4pPr>
            <a:lvl5pPr marL="2114550" indent="-285750">
              <a:buFont typeface="Arial" panose="020B0604020202020204" pitchFamily="34" charset="0"/>
              <a:buChar char="•"/>
              <a:defRPr>
                <a:solidFill>
                  <a:srgbClr val="0064AC"/>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D9868A85-240B-4498-98FF-33A3FC1DEB6E}"/>
              </a:ext>
            </a:extLst>
          </p:cNvPr>
          <p:cNvSpPr/>
          <p:nvPr userDrawn="1"/>
        </p:nvSpPr>
        <p:spPr>
          <a:xfrm>
            <a:off x="4978400" y="6400800"/>
            <a:ext cx="2235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5226137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itle and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3A1D2-35E7-4946-A701-C15F15B33B9F}"/>
              </a:ext>
            </a:extLst>
          </p:cNvPr>
          <p:cNvSpPr>
            <a:spLocks noGrp="1"/>
          </p:cNvSpPr>
          <p:nvPr>
            <p:ph type="title"/>
          </p:nvPr>
        </p:nvSpPr>
        <p:spPr>
          <a:xfrm>
            <a:off x="406400" y="274638"/>
            <a:ext cx="11379200" cy="792162"/>
          </a:xfrm>
          <a:prstGeom prst="rect">
            <a:avLst/>
          </a:prstGeom>
        </p:spPr>
        <p:txBody>
          <a:bodyPr anchor="b">
            <a:normAutofit/>
          </a:bodyPr>
          <a:lstStyle>
            <a:lvl1pPr algn="ctr">
              <a:defRPr sz="3600" b="0">
                <a:solidFill>
                  <a:srgbClr val="0064AC"/>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Content Placeholder 3">
            <a:extLst>
              <a:ext uri="{FF2B5EF4-FFF2-40B4-BE49-F238E27FC236}">
                <a16:creationId xmlns:a16="http://schemas.microsoft.com/office/drawing/2014/main" id="{DFC5B27F-DDF4-4B27-B221-89D1055C1859}"/>
              </a:ext>
            </a:extLst>
          </p:cNvPr>
          <p:cNvSpPr>
            <a:spLocks noGrp="1"/>
          </p:cNvSpPr>
          <p:nvPr>
            <p:ph sz="quarter" idx="10"/>
          </p:nvPr>
        </p:nvSpPr>
        <p:spPr>
          <a:xfrm>
            <a:off x="508000" y="1219200"/>
            <a:ext cx="11176000" cy="4724400"/>
          </a:xfrm>
          <a:prstGeom prst="rect">
            <a:avLst/>
          </a:prstGeom>
        </p:spPr>
        <p:txBody>
          <a:bodyPr/>
          <a:lstStyle>
            <a:lvl1pPr marL="457200" indent="-457200">
              <a:buFont typeface="Arial" panose="020B0604020202020204" pitchFamily="34" charset="0"/>
              <a:buChar char="•"/>
              <a:defRPr>
                <a:solidFill>
                  <a:srgbClr val="0064AC"/>
                </a:solidFill>
              </a:defRPr>
            </a:lvl1pPr>
            <a:lvl2pPr marL="800100" indent="-342900">
              <a:buFont typeface="Arial" panose="020B0604020202020204" pitchFamily="34" charset="0"/>
              <a:buChar char="•"/>
              <a:defRPr>
                <a:solidFill>
                  <a:srgbClr val="0064AC"/>
                </a:solidFill>
              </a:defRPr>
            </a:lvl2pPr>
            <a:lvl3pPr marL="1257300" indent="-342900">
              <a:buFont typeface="Arial" panose="020B0604020202020204" pitchFamily="34" charset="0"/>
              <a:buChar char="•"/>
              <a:defRPr>
                <a:solidFill>
                  <a:srgbClr val="0064AC"/>
                </a:solidFill>
              </a:defRPr>
            </a:lvl3pPr>
            <a:lvl4pPr marL="1657350" indent="-285750">
              <a:buFont typeface="Arial" panose="020B0604020202020204" pitchFamily="34" charset="0"/>
              <a:buChar char="•"/>
              <a:defRPr>
                <a:solidFill>
                  <a:srgbClr val="0064AC"/>
                </a:solidFill>
              </a:defRPr>
            </a:lvl4pPr>
            <a:lvl5pPr marL="2114550" indent="-285750">
              <a:buFont typeface="Arial" panose="020B0604020202020204" pitchFamily="34" charset="0"/>
              <a:buChar char="•"/>
              <a:defRPr>
                <a:solidFill>
                  <a:srgbClr val="0064AC"/>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D9868A85-240B-4498-98FF-33A3FC1DEB6E}"/>
              </a:ext>
            </a:extLst>
          </p:cNvPr>
          <p:cNvSpPr/>
          <p:nvPr userDrawn="1"/>
        </p:nvSpPr>
        <p:spPr>
          <a:xfrm>
            <a:off x="4978400" y="6400800"/>
            <a:ext cx="2235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4737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Title and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3A1D2-35E7-4946-A701-C15F15B33B9F}"/>
              </a:ext>
            </a:extLst>
          </p:cNvPr>
          <p:cNvSpPr>
            <a:spLocks noGrp="1"/>
          </p:cNvSpPr>
          <p:nvPr>
            <p:ph type="title"/>
          </p:nvPr>
        </p:nvSpPr>
        <p:spPr>
          <a:xfrm>
            <a:off x="406400" y="274638"/>
            <a:ext cx="11379200" cy="792162"/>
          </a:xfrm>
          <a:prstGeom prst="rect">
            <a:avLst/>
          </a:prstGeom>
        </p:spPr>
        <p:txBody>
          <a:bodyPr anchor="b">
            <a:normAutofit/>
          </a:bodyPr>
          <a:lstStyle>
            <a:lvl1pPr algn="ctr">
              <a:defRPr sz="3600" b="0">
                <a:solidFill>
                  <a:srgbClr val="0064AC"/>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Content Placeholder 3">
            <a:extLst>
              <a:ext uri="{FF2B5EF4-FFF2-40B4-BE49-F238E27FC236}">
                <a16:creationId xmlns:a16="http://schemas.microsoft.com/office/drawing/2014/main" id="{DFC5B27F-DDF4-4B27-B221-89D1055C1859}"/>
              </a:ext>
            </a:extLst>
          </p:cNvPr>
          <p:cNvSpPr>
            <a:spLocks noGrp="1"/>
          </p:cNvSpPr>
          <p:nvPr>
            <p:ph sz="quarter" idx="10"/>
          </p:nvPr>
        </p:nvSpPr>
        <p:spPr>
          <a:xfrm>
            <a:off x="508000" y="1219200"/>
            <a:ext cx="11176000" cy="4724400"/>
          </a:xfrm>
          <a:prstGeom prst="rect">
            <a:avLst/>
          </a:prstGeom>
        </p:spPr>
        <p:txBody>
          <a:bodyPr/>
          <a:lstStyle>
            <a:lvl1pPr marL="457200" indent="-457200">
              <a:buFont typeface="Arial" panose="020B0604020202020204" pitchFamily="34" charset="0"/>
              <a:buChar char="•"/>
              <a:defRPr>
                <a:solidFill>
                  <a:srgbClr val="0064AC"/>
                </a:solidFill>
              </a:defRPr>
            </a:lvl1pPr>
            <a:lvl2pPr marL="800100" indent="-342900">
              <a:buFont typeface="Arial" panose="020B0604020202020204" pitchFamily="34" charset="0"/>
              <a:buChar char="•"/>
              <a:defRPr>
                <a:solidFill>
                  <a:srgbClr val="0064AC"/>
                </a:solidFill>
              </a:defRPr>
            </a:lvl2pPr>
            <a:lvl3pPr marL="1257300" indent="-342900">
              <a:buFont typeface="Arial" panose="020B0604020202020204" pitchFamily="34" charset="0"/>
              <a:buChar char="•"/>
              <a:defRPr>
                <a:solidFill>
                  <a:srgbClr val="0064AC"/>
                </a:solidFill>
              </a:defRPr>
            </a:lvl3pPr>
            <a:lvl4pPr marL="1657350" indent="-285750">
              <a:buFont typeface="Arial" panose="020B0604020202020204" pitchFamily="34" charset="0"/>
              <a:buChar char="•"/>
              <a:defRPr>
                <a:solidFill>
                  <a:srgbClr val="0064AC"/>
                </a:solidFill>
              </a:defRPr>
            </a:lvl4pPr>
            <a:lvl5pPr marL="2114550" indent="-285750">
              <a:buFont typeface="Arial" panose="020B0604020202020204" pitchFamily="34" charset="0"/>
              <a:buChar char="•"/>
              <a:defRPr>
                <a:solidFill>
                  <a:srgbClr val="0064AC"/>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D9868A85-240B-4498-98FF-33A3FC1DEB6E}"/>
              </a:ext>
            </a:extLst>
          </p:cNvPr>
          <p:cNvSpPr/>
          <p:nvPr userDrawn="1"/>
        </p:nvSpPr>
        <p:spPr>
          <a:xfrm>
            <a:off x="4978400" y="6400800"/>
            <a:ext cx="2235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202298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Title and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3A1D2-35E7-4946-A701-C15F15B33B9F}"/>
              </a:ext>
            </a:extLst>
          </p:cNvPr>
          <p:cNvSpPr>
            <a:spLocks noGrp="1"/>
          </p:cNvSpPr>
          <p:nvPr>
            <p:ph type="title"/>
          </p:nvPr>
        </p:nvSpPr>
        <p:spPr>
          <a:xfrm>
            <a:off x="406400" y="274638"/>
            <a:ext cx="11379200" cy="792162"/>
          </a:xfrm>
          <a:prstGeom prst="rect">
            <a:avLst/>
          </a:prstGeom>
        </p:spPr>
        <p:txBody>
          <a:bodyPr anchor="b">
            <a:normAutofit/>
          </a:bodyPr>
          <a:lstStyle>
            <a:lvl1pPr algn="ctr">
              <a:defRPr sz="3600" b="0">
                <a:solidFill>
                  <a:srgbClr val="0064AC"/>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Content Placeholder 3">
            <a:extLst>
              <a:ext uri="{FF2B5EF4-FFF2-40B4-BE49-F238E27FC236}">
                <a16:creationId xmlns:a16="http://schemas.microsoft.com/office/drawing/2014/main" id="{DFC5B27F-DDF4-4B27-B221-89D1055C1859}"/>
              </a:ext>
            </a:extLst>
          </p:cNvPr>
          <p:cNvSpPr>
            <a:spLocks noGrp="1"/>
          </p:cNvSpPr>
          <p:nvPr>
            <p:ph sz="quarter" idx="10"/>
          </p:nvPr>
        </p:nvSpPr>
        <p:spPr>
          <a:xfrm>
            <a:off x="508000" y="1219200"/>
            <a:ext cx="11176000" cy="4724400"/>
          </a:xfrm>
          <a:prstGeom prst="rect">
            <a:avLst/>
          </a:prstGeom>
        </p:spPr>
        <p:txBody>
          <a:bodyPr/>
          <a:lstStyle>
            <a:lvl1pPr marL="457200" indent="-457200">
              <a:buFont typeface="Arial" panose="020B0604020202020204" pitchFamily="34" charset="0"/>
              <a:buChar char="•"/>
              <a:defRPr>
                <a:solidFill>
                  <a:srgbClr val="0064AC"/>
                </a:solidFill>
              </a:defRPr>
            </a:lvl1pPr>
            <a:lvl2pPr marL="800100" indent="-342900">
              <a:buFont typeface="Arial" panose="020B0604020202020204" pitchFamily="34" charset="0"/>
              <a:buChar char="•"/>
              <a:defRPr>
                <a:solidFill>
                  <a:srgbClr val="0064AC"/>
                </a:solidFill>
              </a:defRPr>
            </a:lvl2pPr>
            <a:lvl3pPr marL="1257300" indent="-342900">
              <a:buFont typeface="Arial" panose="020B0604020202020204" pitchFamily="34" charset="0"/>
              <a:buChar char="•"/>
              <a:defRPr>
                <a:solidFill>
                  <a:srgbClr val="0064AC"/>
                </a:solidFill>
              </a:defRPr>
            </a:lvl3pPr>
            <a:lvl4pPr marL="1657350" indent="-285750">
              <a:buFont typeface="Arial" panose="020B0604020202020204" pitchFamily="34" charset="0"/>
              <a:buChar char="•"/>
              <a:defRPr>
                <a:solidFill>
                  <a:srgbClr val="0064AC"/>
                </a:solidFill>
              </a:defRPr>
            </a:lvl4pPr>
            <a:lvl5pPr marL="2114550" indent="-285750">
              <a:buFont typeface="Arial" panose="020B0604020202020204" pitchFamily="34" charset="0"/>
              <a:buChar char="•"/>
              <a:defRPr>
                <a:solidFill>
                  <a:srgbClr val="0064AC"/>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D9868A85-240B-4498-98FF-33A3FC1DEB6E}"/>
              </a:ext>
            </a:extLst>
          </p:cNvPr>
          <p:cNvSpPr/>
          <p:nvPr userDrawn="1"/>
        </p:nvSpPr>
        <p:spPr>
          <a:xfrm>
            <a:off x="4978400" y="6400800"/>
            <a:ext cx="2235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1315440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Title and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3A1D2-35E7-4946-A701-C15F15B33B9F}"/>
              </a:ext>
            </a:extLst>
          </p:cNvPr>
          <p:cNvSpPr>
            <a:spLocks noGrp="1"/>
          </p:cNvSpPr>
          <p:nvPr>
            <p:ph type="title"/>
          </p:nvPr>
        </p:nvSpPr>
        <p:spPr>
          <a:xfrm>
            <a:off x="406400" y="274638"/>
            <a:ext cx="11379200" cy="792162"/>
          </a:xfrm>
          <a:prstGeom prst="rect">
            <a:avLst/>
          </a:prstGeom>
        </p:spPr>
        <p:txBody>
          <a:bodyPr anchor="b">
            <a:normAutofit/>
          </a:bodyPr>
          <a:lstStyle>
            <a:lvl1pPr algn="ctr">
              <a:defRPr sz="3600" b="0">
                <a:solidFill>
                  <a:srgbClr val="0064AC"/>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Content Placeholder 3">
            <a:extLst>
              <a:ext uri="{FF2B5EF4-FFF2-40B4-BE49-F238E27FC236}">
                <a16:creationId xmlns:a16="http://schemas.microsoft.com/office/drawing/2014/main" id="{DFC5B27F-DDF4-4B27-B221-89D1055C1859}"/>
              </a:ext>
            </a:extLst>
          </p:cNvPr>
          <p:cNvSpPr>
            <a:spLocks noGrp="1"/>
          </p:cNvSpPr>
          <p:nvPr>
            <p:ph sz="quarter" idx="10"/>
          </p:nvPr>
        </p:nvSpPr>
        <p:spPr>
          <a:xfrm>
            <a:off x="508000" y="1219200"/>
            <a:ext cx="11176000" cy="4724400"/>
          </a:xfrm>
          <a:prstGeom prst="rect">
            <a:avLst/>
          </a:prstGeom>
        </p:spPr>
        <p:txBody>
          <a:bodyPr/>
          <a:lstStyle>
            <a:lvl1pPr marL="457200" indent="-457200">
              <a:buFont typeface="Arial" panose="020B0604020202020204" pitchFamily="34" charset="0"/>
              <a:buChar char="•"/>
              <a:defRPr>
                <a:solidFill>
                  <a:srgbClr val="0064AC"/>
                </a:solidFill>
              </a:defRPr>
            </a:lvl1pPr>
            <a:lvl2pPr marL="800100" indent="-342900">
              <a:buFont typeface="Arial" panose="020B0604020202020204" pitchFamily="34" charset="0"/>
              <a:buChar char="•"/>
              <a:defRPr>
                <a:solidFill>
                  <a:srgbClr val="0064AC"/>
                </a:solidFill>
              </a:defRPr>
            </a:lvl2pPr>
            <a:lvl3pPr marL="1257300" indent="-342900">
              <a:buFont typeface="Arial" panose="020B0604020202020204" pitchFamily="34" charset="0"/>
              <a:buChar char="•"/>
              <a:defRPr>
                <a:solidFill>
                  <a:srgbClr val="0064AC"/>
                </a:solidFill>
              </a:defRPr>
            </a:lvl3pPr>
            <a:lvl4pPr marL="1657350" indent="-285750">
              <a:buFont typeface="Arial" panose="020B0604020202020204" pitchFamily="34" charset="0"/>
              <a:buChar char="•"/>
              <a:defRPr>
                <a:solidFill>
                  <a:srgbClr val="0064AC"/>
                </a:solidFill>
              </a:defRPr>
            </a:lvl4pPr>
            <a:lvl5pPr marL="2114550" indent="-285750">
              <a:buFont typeface="Arial" panose="020B0604020202020204" pitchFamily="34" charset="0"/>
              <a:buChar char="•"/>
              <a:defRPr>
                <a:solidFill>
                  <a:srgbClr val="0064AC"/>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D9868A85-240B-4498-98FF-33A3FC1DEB6E}"/>
              </a:ext>
            </a:extLst>
          </p:cNvPr>
          <p:cNvSpPr/>
          <p:nvPr userDrawn="1"/>
        </p:nvSpPr>
        <p:spPr>
          <a:xfrm>
            <a:off x="4978400" y="6400800"/>
            <a:ext cx="2235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216197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CE4DD-CCE2-47E8-6B59-61BAB90E55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08D217-418F-1EB3-C963-6B05E99929B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F902FA-C318-3E87-FE14-3A701DEB0475}"/>
              </a:ext>
            </a:extLst>
          </p:cNvPr>
          <p:cNvSpPr>
            <a:spLocks noGrp="1"/>
          </p:cNvSpPr>
          <p:nvPr>
            <p:ph type="dt" sz="half" idx="10"/>
          </p:nvPr>
        </p:nvSpPr>
        <p:spPr/>
        <p:txBody>
          <a:bodyPr/>
          <a:lstStyle/>
          <a:p>
            <a:fld id="{6E4F7B9F-89CE-4A4F-8879-2678045DE17F}" type="datetimeFigureOut">
              <a:rPr lang="en-US" smtClean="0"/>
              <a:t>10/6/2025</a:t>
            </a:fld>
            <a:endParaRPr lang="en-US"/>
          </a:p>
        </p:txBody>
      </p:sp>
      <p:sp>
        <p:nvSpPr>
          <p:cNvPr id="5" name="Footer Placeholder 4">
            <a:extLst>
              <a:ext uri="{FF2B5EF4-FFF2-40B4-BE49-F238E27FC236}">
                <a16:creationId xmlns:a16="http://schemas.microsoft.com/office/drawing/2014/main" id="{E379284C-4253-358C-CE14-2C61C6D342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6AF338-7C1B-131B-10BF-09E18698E05E}"/>
              </a:ext>
            </a:extLst>
          </p:cNvPr>
          <p:cNvSpPr>
            <a:spLocks noGrp="1"/>
          </p:cNvSpPr>
          <p:nvPr>
            <p:ph type="sldNum" sz="quarter" idx="12"/>
          </p:nvPr>
        </p:nvSpPr>
        <p:spPr/>
        <p:txBody>
          <a:bodyPr/>
          <a:lstStyle/>
          <a:p>
            <a:fld id="{CDA379E0-2F87-4790-B28B-5E2C780956CE}" type="slidenum">
              <a:rPr lang="en-US" smtClean="0"/>
              <a:t>‹#›</a:t>
            </a:fld>
            <a:endParaRPr lang="en-US"/>
          </a:p>
        </p:txBody>
      </p:sp>
    </p:spTree>
    <p:extLst>
      <p:ext uri="{BB962C8B-B14F-4D97-AF65-F5344CB8AC3E}">
        <p14:creationId xmlns:p14="http://schemas.microsoft.com/office/powerpoint/2010/main" val="13076451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Title and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3A1D2-35E7-4946-A701-C15F15B33B9F}"/>
              </a:ext>
            </a:extLst>
          </p:cNvPr>
          <p:cNvSpPr>
            <a:spLocks noGrp="1"/>
          </p:cNvSpPr>
          <p:nvPr>
            <p:ph type="title"/>
          </p:nvPr>
        </p:nvSpPr>
        <p:spPr>
          <a:xfrm>
            <a:off x="406400" y="274638"/>
            <a:ext cx="11379200" cy="792162"/>
          </a:xfrm>
          <a:prstGeom prst="rect">
            <a:avLst/>
          </a:prstGeom>
        </p:spPr>
        <p:txBody>
          <a:bodyPr anchor="b">
            <a:normAutofit/>
          </a:bodyPr>
          <a:lstStyle>
            <a:lvl1pPr algn="ctr">
              <a:defRPr sz="3600" b="0">
                <a:solidFill>
                  <a:srgbClr val="0064AC"/>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Content Placeholder 3">
            <a:extLst>
              <a:ext uri="{FF2B5EF4-FFF2-40B4-BE49-F238E27FC236}">
                <a16:creationId xmlns:a16="http://schemas.microsoft.com/office/drawing/2014/main" id="{DFC5B27F-DDF4-4B27-B221-89D1055C1859}"/>
              </a:ext>
            </a:extLst>
          </p:cNvPr>
          <p:cNvSpPr>
            <a:spLocks noGrp="1"/>
          </p:cNvSpPr>
          <p:nvPr>
            <p:ph sz="quarter" idx="10"/>
          </p:nvPr>
        </p:nvSpPr>
        <p:spPr>
          <a:xfrm>
            <a:off x="508000" y="1219200"/>
            <a:ext cx="11176000" cy="4724400"/>
          </a:xfrm>
          <a:prstGeom prst="rect">
            <a:avLst/>
          </a:prstGeom>
        </p:spPr>
        <p:txBody>
          <a:bodyPr/>
          <a:lstStyle>
            <a:lvl1pPr marL="457200" indent="-457200">
              <a:buFont typeface="Arial" panose="020B0604020202020204" pitchFamily="34" charset="0"/>
              <a:buChar char="•"/>
              <a:defRPr>
                <a:solidFill>
                  <a:srgbClr val="0064AC"/>
                </a:solidFill>
              </a:defRPr>
            </a:lvl1pPr>
            <a:lvl2pPr marL="800100" indent="-342900">
              <a:buFont typeface="Arial" panose="020B0604020202020204" pitchFamily="34" charset="0"/>
              <a:buChar char="•"/>
              <a:defRPr>
                <a:solidFill>
                  <a:srgbClr val="0064AC"/>
                </a:solidFill>
              </a:defRPr>
            </a:lvl2pPr>
            <a:lvl3pPr marL="1257300" indent="-342900">
              <a:buFont typeface="Arial" panose="020B0604020202020204" pitchFamily="34" charset="0"/>
              <a:buChar char="•"/>
              <a:defRPr>
                <a:solidFill>
                  <a:srgbClr val="0064AC"/>
                </a:solidFill>
              </a:defRPr>
            </a:lvl3pPr>
            <a:lvl4pPr marL="1657350" indent="-285750">
              <a:buFont typeface="Arial" panose="020B0604020202020204" pitchFamily="34" charset="0"/>
              <a:buChar char="•"/>
              <a:defRPr>
                <a:solidFill>
                  <a:srgbClr val="0064AC"/>
                </a:solidFill>
              </a:defRPr>
            </a:lvl4pPr>
            <a:lvl5pPr marL="2114550" indent="-285750">
              <a:buFont typeface="Arial" panose="020B0604020202020204" pitchFamily="34" charset="0"/>
              <a:buChar char="•"/>
              <a:defRPr>
                <a:solidFill>
                  <a:srgbClr val="0064AC"/>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D9868A85-240B-4498-98FF-33A3FC1DEB6E}"/>
              </a:ext>
            </a:extLst>
          </p:cNvPr>
          <p:cNvSpPr/>
          <p:nvPr userDrawn="1"/>
        </p:nvSpPr>
        <p:spPr>
          <a:xfrm>
            <a:off x="4978400" y="6400800"/>
            <a:ext cx="2235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658647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Title and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3A1D2-35E7-4946-A701-C15F15B33B9F}"/>
              </a:ext>
            </a:extLst>
          </p:cNvPr>
          <p:cNvSpPr>
            <a:spLocks noGrp="1"/>
          </p:cNvSpPr>
          <p:nvPr>
            <p:ph type="title"/>
          </p:nvPr>
        </p:nvSpPr>
        <p:spPr>
          <a:xfrm>
            <a:off x="406400" y="274638"/>
            <a:ext cx="11379200" cy="792162"/>
          </a:xfrm>
          <a:prstGeom prst="rect">
            <a:avLst/>
          </a:prstGeom>
        </p:spPr>
        <p:txBody>
          <a:bodyPr anchor="b">
            <a:normAutofit/>
          </a:bodyPr>
          <a:lstStyle>
            <a:lvl1pPr algn="ctr">
              <a:defRPr sz="3600" b="0">
                <a:solidFill>
                  <a:srgbClr val="0064AC"/>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Content Placeholder 3">
            <a:extLst>
              <a:ext uri="{FF2B5EF4-FFF2-40B4-BE49-F238E27FC236}">
                <a16:creationId xmlns:a16="http://schemas.microsoft.com/office/drawing/2014/main" id="{DFC5B27F-DDF4-4B27-B221-89D1055C1859}"/>
              </a:ext>
            </a:extLst>
          </p:cNvPr>
          <p:cNvSpPr>
            <a:spLocks noGrp="1"/>
          </p:cNvSpPr>
          <p:nvPr>
            <p:ph sz="quarter" idx="10"/>
          </p:nvPr>
        </p:nvSpPr>
        <p:spPr>
          <a:xfrm>
            <a:off x="508000" y="1219200"/>
            <a:ext cx="11176000" cy="4724400"/>
          </a:xfrm>
          <a:prstGeom prst="rect">
            <a:avLst/>
          </a:prstGeom>
        </p:spPr>
        <p:txBody>
          <a:bodyPr/>
          <a:lstStyle>
            <a:lvl1pPr marL="457200" indent="-457200">
              <a:buFont typeface="Arial" panose="020B0604020202020204" pitchFamily="34" charset="0"/>
              <a:buChar char="•"/>
              <a:defRPr>
                <a:solidFill>
                  <a:srgbClr val="0064AC"/>
                </a:solidFill>
              </a:defRPr>
            </a:lvl1pPr>
            <a:lvl2pPr marL="800100" indent="-342900">
              <a:buFont typeface="Arial" panose="020B0604020202020204" pitchFamily="34" charset="0"/>
              <a:buChar char="•"/>
              <a:defRPr>
                <a:solidFill>
                  <a:srgbClr val="0064AC"/>
                </a:solidFill>
              </a:defRPr>
            </a:lvl2pPr>
            <a:lvl3pPr marL="1257300" indent="-342900">
              <a:buFont typeface="Arial" panose="020B0604020202020204" pitchFamily="34" charset="0"/>
              <a:buChar char="•"/>
              <a:defRPr>
                <a:solidFill>
                  <a:srgbClr val="0064AC"/>
                </a:solidFill>
              </a:defRPr>
            </a:lvl3pPr>
            <a:lvl4pPr marL="1657350" indent="-285750">
              <a:buFont typeface="Arial" panose="020B0604020202020204" pitchFamily="34" charset="0"/>
              <a:buChar char="•"/>
              <a:defRPr>
                <a:solidFill>
                  <a:srgbClr val="0064AC"/>
                </a:solidFill>
              </a:defRPr>
            </a:lvl4pPr>
            <a:lvl5pPr marL="2114550" indent="-285750">
              <a:buFont typeface="Arial" panose="020B0604020202020204" pitchFamily="34" charset="0"/>
              <a:buChar char="•"/>
              <a:defRPr>
                <a:solidFill>
                  <a:srgbClr val="0064AC"/>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D9868A85-240B-4498-98FF-33A3FC1DEB6E}"/>
              </a:ext>
            </a:extLst>
          </p:cNvPr>
          <p:cNvSpPr/>
          <p:nvPr userDrawn="1"/>
        </p:nvSpPr>
        <p:spPr>
          <a:xfrm>
            <a:off x="4978400" y="6400800"/>
            <a:ext cx="2235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7728539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and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3A1D2-35E7-4946-A701-C15F15B33B9F}"/>
              </a:ext>
            </a:extLst>
          </p:cNvPr>
          <p:cNvSpPr>
            <a:spLocks noGrp="1"/>
          </p:cNvSpPr>
          <p:nvPr>
            <p:ph type="title"/>
          </p:nvPr>
        </p:nvSpPr>
        <p:spPr>
          <a:xfrm>
            <a:off x="406400" y="274638"/>
            <a:ext cx="11379200" cy="792162"/>
          </a:xfrm>
          <a:prstGeom prst="rect">
            <a:avLst/>
          </a:prstGeom>
        </p:spPr>
        <p:txBody>
          <a:bodyPr anchor="b">
            <a:normAutofit/>
          </a:bodyPr>
          <a:lstStyle>
            <a:lvl1pPr algn="ctr">
              <a:defRPr sz="3600" b="0">
                <a:solidFill>
                  <a:srgbClr val="0064AC"/>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Content Placeholder 3">
            <a:extLst>
              <a:ext uri="{FF2B5EF4-FFF2-40B4-BE49-F238E27FC236}">
                <a16:creationId xmlns:a16="http://schemas.microsoft.com/office/drawing/2014/main" id="{DFC5B27F-DDF4-4B27-B221-89D1055C1859}"/>
              </a:ext>
            </a:extLst>
          </p:cNvPr>
          <p:cNvSpPr>
            <a:spLocks noGrp="1"/>
          </p:cNvSpPr>
          <p:nvPr>
            <p:ph sz="quarter" idx="10"/>
          </p:nvPr>
        </p:nvSpPr>
        <p:spPr>
          <a:xfrm>
            <a:off x="508000" y="1219200"/>
            <a:ext cx="11176000" cy="4724400"/>
          </a:xfrm>
          <a:prstGeom prst="rect">
            <a:avLst/>
          </a:prstGeom>
        </p:spPr>
        <p:txBody>
          <a:bodyPr/>
          <a:lstStyle>
            <a:lvl1pPr marL="457200" indent="-457200">
              <a:buFont typeface="Arial" panose="020B0604020202020204" pitchFamily="34" charset="0"/>
              <a:buChar char="•"/>
              <a:defRPr>
                <a:solidFill>
                  <a:srgbClr val="0064AC"/>
                </a:solidFill>
              </a:defRPr>
            </a:lvl1pPr>
            <a:lvl2pPr marL="800100" indent="-342900">
              <a:buFont typeface="Arial" panose="020B0604020202020204" pitchFamily="34" charset="0"/>
              <a:buChar char="•"/>
              <a:defRPr>
                <a:solidFill>
                  <a:srgbClr val="0064AC"/>
                </a:solidFill>
              </a:defRPr>
            </a:lvl2pPr>
            <a:lvl3pPr marL="1257300" indent="-342900">
              <a:buFont typeface="Arial" panose="020B0604020202020204" pitchFamily="34" charset="0"/>
              <a:buChar char="•"/>
              <a:defRPr>
                <a:solidFill>
                  <a:srgbClr val="0064AC"/>
                </a:solidFill>
              </a:defRPr>
            </a:lvl3pPr>
            <a:lvl4pPr marL="1657350" indent="-285750">
              <a:buFont typeface="Arial" panose="020B0604020202020204" pitchFamily="34" charset="0"/>
              <a:buChar char="•"/>
              <a:defRPr>
                <a:solidFill>
                  <a:srgbClr val="0064AC"/>
                </a:solidFill>
              </a:defRPr>
            </a:lvl4pPr>
            <a:lvl5pPr marL="2114550" indent="-285750">
              <a:buFont typeface="Arial" panose="020B0604020202020204" pitchFamily="34" charset="0"/>
              <a:buChar char="•"/>
              <a:defRPr>
                <a:solidFill>
                  <a:srgbClr val="0064AC"/>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D9868A85-240B-4498-98FF-33A3FC1DEB6E}"/>
              </a:ext>
            </a:extLst>
          </p:cNvPr>
          <p:cNvSpPr/>
          <p:nvPr userDrawn="1"/>
        </p:nvSpPr>
        <p:spPr>
          <a:xfrm>
            <a:off x="4978400" y="6400800"/>
            <a:ext cx="2235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734672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wo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67BDE-4749-4C21-A8E0-B47754A68780}"/>
              </a:ext>
            </a:extLst>
          </p:cNvPr>
          <p:cNvSpPr>
            <a:spLocks noGrp="1"/>
          </p:cNvSpPr>
          <p:nvPr>
            <p:ph type="title"/>
          </p:nvPr>
        </p:nvSpPr>
        <p:spPr>
          <a:xfrm>
            <a:off x="406400" y="76200"/>
            <a:ext cx="11379200" cy="990600"/>
          </a:xfrm>
          <a:prstGeom prst="rect">
            <a:avLst/>
          </a:prstGeom>
        </p:spPr>
        <p:txBody>
          <a:bodyPr anchor="b">
            <a:normAutofit/>
          </a:bodyPr>
          <a:lstStyle>
            <a:lvl1pPr algn="ctr">
              <a:defRPr sz="3600" b="0">
                <a:solidFill>
                  <a:srgbClr val="0064AC"/>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Content Placeholder 3">
            <a:extLst>
              <a:ext uri="{FF2B5EF4-FFF2-40B4-BE49-F238E27FC236}">
                <a16:creationId xmlns:a16="http://schemas.microsoft.com/office/drawing/2014/main" id="{C962357D-DAFA-4161-9336-6A139C81B7B7}"/>
              </a:ext>
            </a:extLst>
          </p:cNvPr>
          <p:cNvSpPr>
            <a:spLocks noGrp="1"/>
          </p:cNvSpPr>
          <p:nvPr>
            <p:ph sz="quarter" idx="10"/>
          </p:nvPr>
        </p:nvSpPr>
        <p:spPr>
          <a:xfrm>
            <a:off x="406400" y="1219200"/>
            <a:ext cx="3962400" cy="4724400"/>
          </a:xfrm>
          <a:prstGeom prst="rect">
            <a:avLst/>
          </a:prstGeom>
        </p:spPr>
        <p:txBody>
          <a:bodyPr>
            <a:normAutofit/>
          </a:bodyPr>
          <a:lstStyle>
            <a:lvl1pPr marL="0" indent="0">
              <a:spcBef>
                <a:spcPts val="0"/>
              </a:spcBef>
              <a:spcAft>
                <a:spcPts val="1200"/>
              </a:spcAft>
              <a:buNone/>
              <a:defRPr sz="2000">
                <a:solidFill>
                  <a:srgbClr val="0064AC"/>
                </a:solidFill>
              </a:defRPr>
            </a:lvl1pPr>
            <a:lvl2pPr marL="182880" indent="-182880">
              <a:spcBef>
                <a:spcPts val="0"/>
              </a:spcBef>
              <a:spcAft>
                <a:spcPts val="600"/>
              </a:spcAft>
              <a:buFont typeface="Arial" panose="020B0604020202020204" pitchFamily="34" charset="0"/>
              <a:buChar char="•"/>
              <a:defRPr sz="2000">
                <a:solidFill>
                  <a:srgbClr val="0064AC"/>
                </a:solidFill>
              </a:defRPr>
            </a:lvl2pPr>
            <a:lvl3pPr marL="0" indent="-182880">
              <a:buFont typeface="Courier New" panose="02070309020205020404" pitchFamily="49" charset="0"/>
              <a:buChar char="o"/>
              <a:defRPr sz="2000">
                <a:solidFill>
                  <a:srgbClr val="0064AC"/>
                </a:solidFill>
              </a:defRPr>
            </a:lvl3pPr>
            <a:lvl4pPr marL="0" indent="-182880">
              <a:buFont typeface="Arial" panose="020B0604020202020204" pitchFamily="34" charset="0"/>
              <a:buChar char="•"/>
              <a:defRPr sz="1800">
                <a:solidFill>
                  <a:srgbClr val="0064AC"/>
                </a:solidFill>
              </a:defRPr>
            </a:lvl4pPr>
            <a:lvl5pPr marL="182880" indent="-182880">
              <a:buFont typeface="Arial" panose="020B0604020202020204" pitchFamily="34" charset="0"/>
              <a:buChar char="•"/>
              <a:defRPr sz="1600">
                <a:solidFill>
                  <a:srgbClr val="0064AC"/>
                </a:solidFill>
              </a:defRPr>
            </a:lvl5pPr>
          </a:lstStyle>
          <a:p>
            <a:pPr lvl="0"/>
            <a:r>
              <a:rPr lang="en-US" dirty="0"/>
              <a:t>Click to edit Master text styles</a:t>
            </a:r>
          </a:p>
          <a:p>
            <a:pPr lvl="1"/>
            <a:r>
              <a:rPr lang="en-US" dirty="0"/>
              <a:t>Second level</a:t>
            </a:r>
          </a:p>
          <a:p>
            <a:pPr lvl="4"/>
            <a:r>
              <a:rPr lang="en-US" dirty="0"/>
              <a:t>Third level</a:t>
            </a:r>
          </a:p>
        </p:txBody>
      </p:sp>
      <p:sp>
        <p:nvSpPr>
          <p:cNvPr id="6" name="Content Placeholder 5">
            <a:extLst>
              <a:ext uri="{FF2B5EF4-FFF2-40B4-BE49-F238E27FC236}">
                <a16:creationId xmlns:a16="http://schemas.microsoft.com/office/drawing/2014/main" id="{CDA9109D-73DC-43EB-9C0B-0EDAA0099E38}"/>
              </a:ext>
            </a:extLst>
          </p:cNvPr>
          <p:cNvSpPr>
            <a:spLocks noGrp="1"/>
          </p:cNvSpPr>
          <p:nvPr>
            <p:ph sz="quarter" idx="11"/>
          </p:nvPr>
        </p:nvSpPr>
        <p:spPr>
          <a:xfrm>
            <a:off x="4470400" y="1219200"/>
            <a:ext cx="7315200" cy="4724400"/>
          </a:xfrm>
          <a:prstGeom prst="rect">
            <a:avLst/>
          </a:prstGeom>
        </p:spPr>
        <p:txBody>
          <a:bodyPr/>
          <a:lstStyle>
            <a:lvl1pPr>
              <a:defRPr>
                <a:solidFill>
                  <a:srgbClr val="0064AC"/>
                </a:solidFill>
              </a:defRPr>
            </a:lvl1pPr>
            <a:lvl2pPr>
              <a:defRPr>
                <a:solidFill>
                  <a:srgbClr val="0064AC"/>
                </a:solidFill>
              </a:defRPr>
            </a:lvl2pPr>
            <a:lvl3pPr>
              <a:defRPr>
                <a:solidFill>
                  <a:srgbClr val="0064AC"/>
                </a:solidFill>
              </a:defRPr>
            </a:lvl3pPr>
            <a:lvl4pPr>
              <a:defRPr>
                <a:solidFill>
                  <a:srgbClr val="0064AC"/>
                </a:solidFill>
              </a:defRPr>
            </a:lvl4pPr>
            <a:lvl5pPr>
              <a:defRPr>
                <a:solidFill>
                  <a:srgbClr val="0064AC"/>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3BAE8537-AB89-4BAD-B21E-BC24EFDC8842}"/>
              </a:ext>
            </a:extLst>
          </p:cNvPr>
          <p:cNvSpPr/>
          <p:nvPr userDrawn="1"/>
        </p:nvSpPr>
        <p:spPr>
          <a:xfrm>
            <a:off x="4978400" y="6400800"/>
            <a:ext cx="2235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9438829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Two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67BDE-4749-4C21-A8E0-B47754A68780}"/>
              </a:ext>
            </a:extLst>
          </p:cNvPr>
          <p:cNvSpPr>
            <a:spLocks noGrp="1"/>
          </p:cNvSpPr>
          <p:nvPr>
            <p:ph type="title"/>
          </p:nvPr>
        </p:nvSpPr>
        <p:spPr>
          <a:xfrm>
            <a:off x="406400" y="76200"/>
            <a:ext cx="11379200" cy="990600"/>
          </a:xfrm>
          <a:prstGeom prst="rect">
            <a:avLst/>
          </a:prstGeom>
        </p:spPr>
        <p:txBody>
          <a:bodyPr anchor="b">
            <a:normAutofit/>
          </a:bodyPr>
          <a:lstStyle>
            <a:lvl1pPr algn="ctr">
              <a:defRPr sz="3600" b="0">
                <a:solidFill>
                  <a:srgbClr val="0064AC"/>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Content Placeholder 3">
            <a:extLst>
              <a:ext uri="{FF2B5EF4-FFF2-40B4-BE49-F238E27FC236}">
                <a16:creationId xmlns:a16="http://schemas.microsoft.com/office/drawing/2014/main" id="{C962357D-DAFA-4161-9336-6A139C81B7B7}"/>
              </a:ext>
            </a:extLst>
          </p:cNvPr>
          <p:cNvSpPr>
            <a:spLocks noGrp="1"/>
          </p:cNvSpPr>
          <p:nvPr>
            <p:ph sz="quarter" idx="10"/>
          </p:nvPr>
        </p:nvSpPr>
        <p:spPr>
          <a:xfrm>
            <a:off x="406400" y="1219200"/>
            <a:ext cx="3962400" cy="4724400"/>
          </a:xfrm>
          <a:prstGeom prst="rect">
            <a:avLst/>
          </a:prstGeom>
        </p:spPr>
        <p:txBody>
          <a:bodyPr>
            <a:normAutofit/>
          </a:bodyPr>
          <a:lstStyle>
            <a:lvl1pPr marL="0" indent="0">
              <a:spcBef>
                <a:spcPts val="0"/>
              </a:spcBef>
              <a:spcAft>
                <a:spcPts val="1200"/>
              </a:spcAft>
              <a:buNone/>
              <a:defRPr sz="2000">
                <a:solidFill>
                  <a:srgbClr val="0064AC"/>
                </a:solidFill>
              </a:defRPr>
            </a:lvl1pPr>
            <a:lvl2pPr marL="182880" indent="-182880">
              <a:spcBef>
                <a:spcPts val="0"/>
              </a:spcBef>
              <a:spcAft>
                <a:spcPts val="600"/>
              </a:spcAft>
              <a:buFont typeface="Arial" panose="020B0604020202020204" pitchFamily="34" charset="0"/>
              <a:buChar char="•"/>
              <a:defRPr sz="2000">
                <a:solidFill>
                  <a:srgbClr val="0064AC"/>
                </a:solidFill>
              </a:defRPr>
            </a:lvl2pPr>
            <a:lvl3pPr marL="0" indent="-182880">
              <a:buFont typeface="Courier New" panose="02070309020205020404" pitchFamily="49" charset="0"/>
              <a:buChar char="o"/>
              <a:defRPr sz="2000">
                <a:solidFill>
                  <a:srgbClr val="0064AC"/>
                </a:solidFill>
              </a:defRPr>
            </a:lvl3pPr>
            <a:lvl4pPr marL="0" indent="-182880">
              <a:buFont typeface="Arial" panose="020B0604020202020204" pitchFamily="34" charset="0"/>
              <a:buChar char="•"/>
              <a:defRPr sz="1800">
                <a:solidFill>
                  <a:srgbClr val="0064AC"/>
                </a:solidFill>
              </a:defRPr>
            </a:lvl4pPr>
            <a:lvl5pPr marL="182880" indent="-182880">
              <a:buFont typeface="Arial" panose="020B0604020202020204" pitchFamily="34" charset="0"/>
              <a:buChar char="•"/>
              <a:defRPr sz="1600">
                <a:solidFill>
                  <a:srgbClr val="0064AC"/>
                </a:solidFill>
              </a:defRPr>
            </a:lvl5pPr>
          </a:lstStyle>
          <a:p>
            <a:pPr lvl="0"/>
            <a:r>
              <a:rPr lang="en-US" dirty="0"/>
              <a:t>Click to edit Master text styles</a:t>
            </a:r>
          </a:p>
          <a:p>
            <a:pPr lvl="1"/>
            <a:r>
              <a:rPr lang="en-US" dirty="0"/>
              <a:t>Second level</a:t>
            </a:r>
          </a:p>
          <a:p>
            <a:pPr lvl="4"/>
            <a:r>
              <a:rPr lang="en-US" dirty="0"/>
              <a:t>Third level</a:t>
            </a:r>
          </a:p>
        </p:txBody>
      </p:sp>
      <p:sp>
        <p:nvSpPr>
          <p:cNvPr id="6" name="Content Placeholder 5">
            <a:extLst>
              <a:ext uri="{FF2B5EF4-FFF2-40B4-BE49-F238E27FC236}">
                <a16:creationId xmlns:a16="http://schemas.microsoft.com/office/drawing/2014/main" id="{CDA9109D-73DC-43EB-9C0B-0EDAA0099E38}"/>
              </a:ext>
            </a:extLst>
          </p:cNvPr>
          <p:cNvSpPr>
            <a:spLocks noGrp="1"/>
          </p:cNvSpPr>
          <p:nvPr>
            <p:ph sz="quarter" idx="11"/>
          </p:nvPr>
        </p:nvSpPr>
        <p:spPr>
          <a:xfrm>
            <a:off x="4470400" y="1219200"/>
            <a:ext cx="7315200" cy="4724400"/>
          </a:xfrm>
          <a:prstGeom prst="rect">
            <a:avLst/>
          </a:prstGeom>
        </p:spPr>
        <p:txBody>
          <a:bodyPr/>
          <a:lstStyle>
            <a:lvl1pPr>
              <a:defRPr>
                <a:solidFill>
                  <a:srgbClr val="0064AC"/>
                </a:solidFill>
              </a:defRPr>
            </a:lvl1pPr>
            <a:lvl2pPr>
              <a:defRPr>
                <a:solidFill>
                  <a:srgbClr val="0064AC"/>
                </a:solidFill>
              </a:defRPr>
            </a:lvl2pPr>
            <a:lvl3pPr>
              <a:defRPr>
                <a:solidFill>
                  <a:srgbClr val="0064AC"/>
                </a:solidFill>
              </a:defRPr>
            </a:lvl3pPr>
            <a:lvl4pPr>
              <a:defRPr>
                <a:solidFill>
                  <a:srgbClr val="0064AC"/>
                </a:solidFill>
              </a:defRPr>
            </a:lvl4pPr>
            <a:lvl5pPr>
              <a:defRPr>
                <a:solidFill>
                  <a:srgbClr val="0064AC"/>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3BAE8537-AB89-4BAD-B21E-BC24EFDC8842}"/>
              </a:ext>
            </a:extLst>
          </p:cNvPr>
          <p:cNvSpPr/>
          <p:nvPr userDrawn="1"/>
        </p:nvSpPr>
        <p:spPr>
          <a:xfrm>
            <a:off x="4978400" y="6400800"/>
            <a:ext cx="2235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8466191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wo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67BDE-4749-4C21-A8E0-B47754A68780}"/>
              </a:ext>
            </a:extLst>
          </p:cNvPr>
          <p:cNvSpPr>
            <a:spLocks noGrp="1"/>
          </p:cNvSpPr>
          <p:nvPr>
            <p:ph type="title"/>
          </p:nvPr>
        </p:nvSpPr>
        <p:spPr>
          <a:xfrm>
            <a:off x="406400" y="76200"/>
            <a:ext cx="11379200" cy="990600"/>
          </a:xfrm>
          <a:prstGeom prst="rect">
            <a:avLst/>
          </a:prstGeom>
        </p:spPr>
        <p:txBody>
          <a:bodyPr anchor="b">
            <a:normAutofit/>
          </a:bodyPr>
          <a:lstStyle>
            <a:lvl1pPr algn="ctr">
              <a:defRPr sz="3600" b="0">
                <a:solidFill>
                  <a:srgbClr val="0064AC"/>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Content Placeholder 3">
            <a:extLst>
              <a:ext uri="{FF2B5EF4-FFF2-40B4-BE49-F238E27FC236}">
                <a16:creationId xmlns:a16="http://schemas.microsoft.com/office/drawing/2014/main" id="{C962357D-DAFA-4161-9336-6A139C81B7B7}"/>
              </a:ext>
            </a:extLst>
          </p:cNvPr>
          <p:cNvSpPr>
            <a:spLocks noGrp="1"/>
          </p:cNvSpPr>
          <p:nvPr>
            <p:ph sz="quarter" idx="10"/>
          </p:nvPr>
        </p:nvSpPr>
        <p:spPr>
          <a:xfrm>
            <a:off x="406400" y="1219200"/>
            <a:ext cx="3962400" cy="4724400"/>
          </a:xfrm>
          <a:prstGeom prst="rect">
            <a:avLst/>
          </a:prstGeom>
        </p:spPr>
        <p:txBody>
          <a:bodyPr>
            <a:normAutofit/>
          </a:bodyPr>
          <a:lstStyle>
            <a:lvl1pPr marL="0" indent="0">
              <a:spcBef>
                <a:spcPts val="0"/>
              </a:spcBef>
              <a:spcAft>
                <a:spcPts val="1200"/>
              </a:spcAft>
              <a:buNone/>
              <a:defRPr sz="2000">
                <a:solidFill>
                  <a:srgbClr val="0064AC"/>
                </a:solidFill>
              </a:defRPr>
            </a:lvl1pPr>
            <a:lvl2pPr marL="182880" indent="-182880">
              <a:spcBef>
                <a:spcPts val="0"/>
              </a:spcBef>
              <a:spcAft>
                <a:spcPts val="600"/>
              </a:spcAft>
              <a:buFont typeface="Arial" panose="020B0604020202020204" pitchFamily="34" charset="0"/>
              <a:buChar char="•"/>
              <a:defRPr sz="2000">
                <a:solidFill>
                  <a:srgbClr val="0064AC"/>
                </a:solidFill>
              </a:defRPr>
            </a:lvl2pPr>
            <a:lvl3pPr marL="0" indent="-182880">
              <a:buFont typeface="Courier New" panose="02070309020205020404" pitchFamily="49" charset="0"/>
              <a:buChar char="o"/>
              <a:defRPr sz="2000">
                <a:solidFill>
                  <a:srgbClr val="0064AC"/>
                </a:solidFill>
              </a:defRPr>
            </a:lvl3pPr>
            <a:lvl4pPr marL="0" indent="-182880">
              <a:buFont typeface="Arial" panose="020B0604020202020204" pitchFamily="34" charset="0"/>
              <a:buChar char="•"/>
              <a:defRPr sz="1800">
                <a:solidFill>
                  <a:srgbClr val="0064AC"/>
                </a:solidFill>
              </a:defRPr>
            </a:lvl4pPr>
            <a:lvl5pPr marL="182880" indent="-182880">
              <a:buFont typeface="Arial" panose="020B0604020202020204" pitchFamily="34" charset="0"/>
              <a:buChar char="•"/>
              <a:defRPr sz="1600">
                <a:solidFill>
                  <a:srgbClr val="0064AC"/>
                </a:solidFill>
              </a:defRPr>
            </a:lvl5pPr>
          </a:lstStyle>
          <a:p>
            <a:pPr lvl="0"/>
            <a:r>
              <a:rPr lang="en-US" dirty="0"/>
              <a:t>Click to edit Master text styles</a:t>
            </a:r>
          </a:p>
          <a:p>
            <a:pPr lvl="1"/>
            <a:r>
              <a:rPr lang="en-US" dirty="0"/>
              <a:t>Second level</a:t>
            </a:r>
          </a:p>
          <a:p>
            <a:pPr lvl="4"/>
            <a:r>
              <a:rPr lang="en-US" dirty="0"/>
              <a:t>Third level</a:t>
            </a:r>
          </a:p>
        </p:txBody>
      </p:sp>
      <p:sp>
        <p:nvSpPr>
          <p:cNvPr id="6" name="Content Placeholder 5">
            <a:extLst>
              <a:ext uri="{FF2B5EF4-FFF2-40B4-BE49-F238E27FC236}">
                <a16:creationId xmlns:a16="http://schemas.microsoft.com/office/drawing/2014/main" id="{CDA9109D-73DC-43EB-9C0B-0EDAA0099E38}"/>
              </a:ext>
            </a:extLst>
          </p:cNvPr>
          <p:cNvSpPr>
            <a:spLocks noGrp="1"/>
          </p:cNvSpPr>
          <p:nvPr>
            <p:ph sz="quarter" idx="11"/>
          </p:nvPr>
        </p:nvSpPr>
        <p:spPr>
          <a:xfrm>
            <a:off x="4470400" y="1219200"/>
            <a:ext cx="7315200" cy="4724400"/>
          </a:xfrm>
          <a:prstGeom prst="rect">
            <a:avLst/>
          </a:prstGeom>
        </p:spPr>
        <p:txBody>
          <a:bodyPr/>
          <a:lstStyle>
            <a:lvl1pPr>
              <a:defRPr>
                <a:solidFill>
                  <a:srgbClr val="0064AC"/>
                </a:solidFill>
              </a:defRPr>
            </a:lvl1pPr>
            <a:lvl2pPr>
              <a:defRPr>
                <a:solidFill>
                  <a:srgbClr val="0064AC"/>
                </a:solidFill>
              </a:defRPr>
            </a:lvl2pPr>
            <a:lvl3pPr>
              <a:defRPr>
                <a:solidFill>
                  <a:srgbClr val="0064AC"/>
                </a:solidFill>
              </a:defRPr>
            </a:lvl3pPr>
            <a:lvl4pPr>
              <a:defRPr>
                <a:solidFill>
                  <a:srgbClr val="0064AC"/>
                </a:solidFill>
              </a:defRPr>
            </a:lvl4pPr>
            <a:lvl5pPr>
              <a:defRPr>
                <a:solidFill>
                  <a:srgbClr val="0064AC"/>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3BAE8537-AB89-4BAD-B21E-BC24EFDC8842}"/>
              </a:ext>
            </a:extLst>
          </p:cNvPr>
          <p:cNvSpPr/>
          <p:nvPr userDrawn="1"/>
        </p:nvSpPr>
        <p:spPr>
          <a:xfrm>
            <a:off x="4978400" y="6400800"/>
            <a:ext cx="2235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7245063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Two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67BDE-4749-4C21-A8E0-B47754A68780}"/>
              </a:ext>
            </a:extLst>
          </p:cNvPr>
          <p:cNvSpPr>
            <a:spLocks noGrp="1"/>
          </p:cNvSpPr>
          <p:nvPr>
            <p:ph type="title"/>
          </p:nvPr>
        </p:nvSpPr>
        <p:spPr>
          <a:xfrm>
            <a:off x="406400" y="76200"/>
            <a:ext cx="11379200" cy="990600"/>
          </a:xfrm>
          <a:prstGeom prst="rect">
            <a:avLst/>
          </a:prstGeom>
        </p:spPr>
        <p:txBody>
          <a:bodyPr anchor="b">
            <a:normAutofit/>
          </a:bodyPr>
          <a:lstStyle>
            <a:lvl1pPr algn="ctr">
              <a:defRPr sz="3600" b="0">
                <a:solidFill>
                  <a:srgbClr val="0064AC"/>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Content Placeholder 3">
            <a:extLst>
              <a:ext uri="{FF2B5EF4-FFF2-40B4-BE49-F238E27FC236}">
                <a16:creationId xmlns:a16="http://schemas.microsoft.com/office/drawing/2014/main" id="{C962357D-DAFA-4161-9336-6A139C81B7B7}"/>
              </a:ext>
            </a:extLst>
          </p:cNvPr>
          <p:cNvSpPr>
            <a:spLocks noGrp="1"/>
          </p:cNvSpPr>
          <p:nvPr>
            <p:ph sz="quarter" idx="10"/>
          </p:nvPr>
        </p:nvSpPr>
        <p:spPr>
          <a:xfrm>
            <a:off x="406400" y="1219200"/>
            <a:ext cx="3962400" cy="4724400"/>
          </a:xfrm>
          <a:prstGeom prst="rect">
            <a:avLst/>
          </a:prstGeom>
        </p:spPr>
        <p:txBody>
          <a:bodyPr>
            <a:normAutofit/>
          </a:bodyPr>
          <a:lstStyle>
            <a:lvl1pPr marL="0" indent="0">
              <a:spcBef>
                <a:spcPts val="0"/>
              </a:spcBef>
              <a:spcAft>
                <a:spcPts val="1200"/>
              </a:spcAft>
              <a:buNone/>
              <a:defRPr sz="2000">
                <a:solidFill>
                  <a:srgbClr val="0064AC"/>
                </a:solidFill>
              </a:defRPr>
            </a:lvl1pPr>
            <a:lvl2pPr marL="182880" indent="-182880">
              <a:spcBef>
                <a:spcPts val="0"/>
              </a:spcBef>
              <a:spcAft>
                <a:spcPts val="600"/>
              </a:spcAft>
              <a:buFont typeface="Arial" panose="020B0604020202020204" pitchFamily="34" charset="0"/>
              <a:buChar char="•"/>
              <a:defRPr sz="2000">
                <a:solidFill>
                  <a:srgbClr val="0064AC"/>
                </a:solidFill>
              </a:defRPr>
            </a:lvl2pPr>
            <a:lvl3pPr marL="0" indent="-182880">
              <a:buFont typeface="Courier New" panose="02070309020205020404" pitchFamily="49" charset="0"/>
              <a:buChar char="o"/>
              <a:defRPr sz="2000">
                <a:solidFill>
                  <a:srgbClr val="0064AC"/>
                </a:solidFill>
              </a:defRPr>
            </a:lvl3pPr>
            <a:lvl4pPr marL="0" indent="-182880">
              <a:buFont typeface="Arial" panose="020B0604020202020204" pitchFamily="34" charset="0"/>
              <a:buChar char="•"/>
              <a:defRPr sz="1800">
                <a:solidFill>
                  <a:srgbClr val="0064AC"/>
                </a:solidFill>
              </a:defRPr>
            </a:lvl4pPr>
            <a:lvl5pPr marL="182880" indent="-182880">
              <a:buFont typeface="Arial" panose="020B0604020202020204" pitchFamily="34" charset="0"/>
              <a:buChar char="•"/>
              <a:defRPr sz="1600">
                <a:solidFill>
                  <a:srgbClr val="0064AC"/>
                </a:solidFill>
              </a:defRPr>
            </a:lvl5pPr>
          </a:lstStyle>
          <a:p>
            <a:pPr lvl="0"/>
            <a:r>
              <a:rPr lang="en-US" dirty="0"/>
              <a:t>Click to edit Master text styles</a:t>
            </a:r>
          </a:p>
          <a:p>
            <a:pPr lvl="1"/>
            <a:r>
              <a:rPr lang="en-US" dirty="0"/>
              <a:t>Second level</a:t>
            </a:r>
          </a:p>
          <a:p>
            <a:pPr lvl="4"/>
            <a:r>
              <a:rPr lang="en-US" dirty="0"/>
              <a:t>Third level</a:t>
            </a:r>
          </a:p>
        </p:txBody>
      </p:sp>
      <p:sp>
        <p:nvSpPr>
          <p:cNvPr id="6" name="Content Placeholder 5">
            <a:extLst>
              <a:ext uri="{FF2B5EF4-FFF2-40B4-BE49-F238E27FC236}">
                <a16:creationId xmlns:a16="http://schemas.microsoft.com/office/drawing/2014/main" id="{CDA9109D-73DC-43EB-9C0B-0EDAA0099E38}"/>
              </a:ext>
            </a:extLst>
          </p:cNvPr>
          <p:cNvSpPr>
            <a:spLocks noGrp="1"/>
          </p:cNvSpPr>
          <p:nvPr>
            <p:ph sz="quarter" idx="11"/>
          </p:nvPr>
        </p:nvSpPr>
        <p:spPr>
          <a:xfrm>
            <a:off x="4470400" y="1219200"/>
            <a:ext cx="7315200" cy="4724400"/>
          </a:xfrm>
          <a:prstGeom prst="rect">
            <a:avLst/>
          </a:prstGeom>
        </p:spPr>
        <p:txBody>
          <a:bodyPr/>
          <a:lstStyle>
            <a:lvl1pPr>
              <a:defRPr>
                <a:solidFill>
                  <a:srgbClr val="0064AC"/>
                </a:solidFill>
              </a:defRPr>
            </a:lvl1pPr>
            <a:lvl2pPr>
              <a:defRPr>
                <a:solidFill>
                  <a:srgbClr val="0064AC"/>
                </a:solidFill>
              </a:defRPr>
            </a:lvl2pPr>
            <a:lvl3pPr>
              <a:defRPr>
                <a:solidFill>
                  <a:srgbClr val="0064AC"/>
                </a:solidFill>
              </a:defRPr>
            </a:lvl3pPr>
            <a:lvl4pPr>
              <a:defRPr>
                <a:solidFill>
                  <a:srgbClr val="0064AC"/>
                </a:solidFill>
              </a:defRPr>
            </a:lvl4pPr>
            <a:lvl5pPr>
              <a:defRPr>
                <a:solidFill>
                  <a:srgbClr val="0064AC"/>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3BAE8537-AB89-4BAD-B21E-BC24EFDC8842}"/>
              </a:ext>
            </a:extLst>
          </p:cNvPr>
          <p:cNvSpPr/>
          <p:nvPr userDrawn="1"/>
        </p:nvSpPr>
        <p:spPr>
          <a:xfrm>
            <a:off x="4978400" y="6400800"/>
            <a:ext cx="2235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1429749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5_Two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67BDE-4749-4C21-A8E0-B47754A68780}"/>
              </a:ext>
            </a:extLst>
          </p:cNvPr>
          <p:cNvSpPr>
            <a:spLocks noGrp="1"/>
          </p:cNvSpPr>
          <p:nvPr>
            <p:ph type="title"/>
          </p:nvPr>
        </p:nvSpPr>
        <p:spPr>
          <a:xfrm>
            <a:off x="406400" y="76200"/>
            <a:ext cx="11379200" cy="990600"/>
          </a:xfrm>
          <a:prstGeom prst="rect">
            <a:avLst/>
          </a:prstGeom>
        </p:spPr>
        <p:txBody>
          <a:bodyPr anchor="b">
            <a:normAutofit/>
          </a:bodyPr>
          <a:lstStyle>
            <a:lvl1pPr algn="ctr">
              <a:defRPr sz="3600" b="0">
                <a:solidFill>
                  <a:srgbClr val="0064AC"/>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Content Placeholder 3">
            <a:extLst>
              <a:ext uri="{FF2B5EF4-FFF2-40B4-BE49-F238E27FC236}">
                <a16:creationId xmlns:a16="http://schemas.microsoft.com/office/drawing/2014/main" id="{C962357D-DAFA-4161-9336-6A139C81B7B7}"/>
              </a:ext>
            </a:extLst>
          </p:cNvPr>
          <p:cNvSpPr>
            <a:spLocks noGrp="1"/>
          </p:cNvSpPr>
          <p:nvPr>
            <p:ph sz="quarter" idx="10"/>
          </p:nvPr>
        </p:nvSpPr>
        <p:spPr>
          <a:xfrm>
            <a:off x="406400" y="1219200"/>
            <a:ext cx="3962400" cy="4724400"/>
          </a:xfrm>
          <a:prstGeom prst="rect">
            <a:avLst/>
          </a:prstGeom>
        </p:spPr>
        <p:txBody>
          <a:bodyPr>
            <a:normAutofit/>
          </a:bodyPr>
          <a:lstStyle>
            <a:lvl1pPr marL="0" indent="0">
              <a:spcBef>
                <a:spcPts val="0"/>
              </a:spcBef>
              <a:spcAft>
                <a:spcPts val="1200"/>
              </a:spcAft>
              <a:buNone/>
              <a:defRPr sz="2000">
                <a:solidFill>
                  <a:srgbClr val="0064AC"/>
                </a:solidFill>
              </a:defRPr>
            </a:lvl1pPr>
            <a:lvl2pPr marL="182880" indent="-182880">
              <a:spcBef>
                <a:spcPts val="0"/>
              </a:spcBef>
              <a:spcAft>
                <a:spcPts val="600"/>
              </a:spcAft>
              <a:buFont typeface="Arial" panose="020B0604020202020204" pitchFamily="34" charset="0"/>
              <a:buChar char="•"/>
              <a:defRPr sz="2000">
                <a:solidFill>
                  <a:srgbClr val="0064AC"/>
                </a:solidFill>
              </a:defRPr>
            </a:lvl2pPr>
            <a:lvl3pPr marL="0" indent="-182880">
              <a:buFont typeface="Courier New" panose="02070309020205020404" pitchFamily="49" charset="0"/>
              <a:buChar char="o"/>
              <a:defRPr sz="2000">
                <a:solidFill>
                  <a:srgbClr val="0064AC"/>
                </a:solidFill>
              </a:defRPr>
            </a:lvl3pPr>
            <a:lvl4pPr marL="0" indent="-182880">
              <a:buFont typeface="Arial" panose="020B0604020202020204" pitchFamily="34" charset="0"/>
              <a:buChar char="•"/>
              <a:defRPr sz="1800">
                <a:solidFill>
                  <a:srgbClr val="0064AC"/>
                </a:solidFill>
              </a:defRPr>
            </a:lvl4pPr>
            <a:lvl5pPr marL="182880" indent="-182880">
              <a:buFont typeface="Arial" panose="020B0604020202020204" pitchFamily="34" charset="0"/>
              <a:buChar char="•"/>
              <a:defRPr sz="1600">
                <a:solidFill>
                  <a:srgbClr val="0064AC"/>
                </a:solidFill>
              </a:defRPr>
            </a:lvl5pPr>
          </a:lstStyle>
          <a:p>
            <a:pPr lvl="0"/>
            <a:r>
              <a:rPr lang="en-US" dirty="0"/>
              <a:t>Click to edit Master text styles</a:t>
            </a:r>
          </a:p>
          <a:p>
            <a:pPr lvl="1"/>
            <a:r>
              <a:rPr lang="en-US" dirty="0"/>
              <a:t>Second level</a:t>
            </a:r>
          </a:p>
          <a:p>
            <a:pPr lvl="4"/>
            <a:r>
              <a:rPr lang="en-US" dirty="0"/>
              <a:t>Third level</a:t>
            </a:r>
          </a:p>
        </p:txBody>
      </p:sp>
      <p:sp>
        <p:nvSpPr>
          <p:cNvPr id="6" name="Content Placeholder 5">
            <a:extLst>
              <a:ext uri="{FF2B5EF4-FFF2-40B4-BE49-F238E27FC236}">
                <a16:creationId xmlns:a16="http://schemas.microsoft.com/office/drawing/2014/main" id="{CDA9109D-73DC-43EB-9C0B-0EDAA0099E38}"/>
              </a:ext>
            </a:extLst>
          </p:cNvPr>
          <p:cNvSpPr>
            <a:spLocks noGrp="1"/>
          </p:cNvSpPr>
          <p:nvPr>
            <p:ph sz="quarter" idx="11"/>
          </p:nvPr>
        </p:nvSpPr>
        <p:spPr>
          <a:xfrm>
            <a:off x="4470400" y="1219200"/>
            <a:ext cx="7315200" cy="4724400"/>
          </a:xfrm>
          <a:prstGeom prst="rect">
            <a:avLst/>
          </a:prstGeom>
        </p:spPr>
        <p:txBody>
          <a:bodyPr/>
          <a:lstStyle>
            <a:lvl1pPr>
              <a:defRPr>
                <a:solidFill>
                  <a:srgbClr val="0064AC"/>
                </a:solidFill>
              </a:defRPr>
            </a:lvl1pPr>
            <a:lvl2pPr>
              <a:defRPr>
                <a:solidFill>
                  <a:srgbClr val="0064AC"/>
                </a:solidFill>
              </a:defRPr>
            </a:lvl2pPr>
            <a:lvl3pPr>
              <a:defRPr>
                <a:solidFill>
                  <a:srgbClr val="0064AC"/>
                </a:solidFill>
              </a:defRPr>
            </a:lvl3pPr>
            <a:lvl4pPr>
              <a:defRPr>
                <a:solidFill>
                  <a:srgbClr val="0064AC"/>
                </a:solidFill>
              </a:defRPr>
            </a:lvl4pPr>
            <a:lvl5pPr>
              <a:defRPr>
                <a:solidFill>
                  <a:srgbClr val="0064AC"/>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3BAE8537-AB89-4BAD-B21E-BC24EFDC8842}"/>
              </a:ext>
            </a:extLst>
          </p:cNvPr>
          <p:cNvSpPr/>
          <p:nvPr userDrawn="1"/>
        </p:nvSpPr>
        <p:spPr>
          <a:xfrm>
            <a:off x="4978400" y="6400800"/>
            <a:ext cx="2235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012660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6_Two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67BDE-4749-4C21-A8E0-B47754A68780}"/>
              </a:ext>
            </a:extLst>
          </p:cNvPr>
          <p:cNvSpPr>
            <a:spLocks noGrp="1"/>
          </p:cNvSpPr>
          <p:nvPr>
            <p:ph type="title"/>
          </p:nvPr>
        </p:nvSpPr>
        <p:spPr>
          <a:xfrm>
            <a:off x="406400" y="76200"/>
            <a:ext cx="11379200" cy="990600"/>
          </a:xfrm>
          <a:prstGeom prst="rect">
            <a:avLst/>
          </a:prstGeom>
        </p:spPr>
        <p:txBody>
          <a:bodyPr anchor="b">
            <a:normAutofit/>
          </a:bodyPr>
          <a:lstStyle>
            <a:lvl1pPr algn="ctr">
              <a:defRPr sz="3600" b="0">
                <a:solidFill>
                  <a:srgbClr val="0064AC"/>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Content Placeholder 3">
            <a:extLst>
              <a:ext uri="{FF2B5EF4-FFF2-40B4-BE49-F238E27FC236}">
                <a16:creationId xmlns:a16="http://schemas.microsoft.com/office/drawing/2014/main" id="{C962357D-DAFA-4161-9336-6A139C81B7B7}"/>
              </a:ext>
            </a:extLst>
          </p:cNvPr>
          <p:cNvSpPr>
            <a:spLocks noGrp="1"/>
          </p:cNvSpPr>
          <p:nvPr>
            <p:ph sz="quarter" idx="10"/>
          </p:nvPr>
        </p:nvSpPr>
        <p:spPr>
          <a:xfrm>
            <a:off x="406400" y="1219200"/>
            <a:ext cx="3962400" cy="4724400"/>
          </a:xfrm>
          <a:prstGeom prst="rect">
            <a:avLst/>
          </a:prstGeom>
        </p:spPr>
        <p:txBody>
          <a:bodyPr>
            <a:normAutofit/>
          </a:bodyPr>
          <a:lstStyle>
            <a:lvl1pPr marL="0" indent="0">
              <a:spcBef>
                <a:spcPts val="0"/>
              </a:spcBef>
              <a:spcAft>
                <a:spcPts val="1200"/>
              </a:spcAft>
              <a:buNone/>
              <a:defRPr sz="2000">
                <a:solidFill>
                  <a:srgbClr val="0064AC"/>
                </a:solidFill>
              </a:defRPr>
            </a:lvl1pPr>
            <a:lvl2pPr marL="182880" indent="-182880">
              <a:spcBef>
                <a:spcPts val="0"/>
              </a:spcBef>
              <a:spcAft>
                <a:spcPts val="600"/>
              </a:spcAft>
              <a:buFont typeface="Arial" panose="020B0604020202020204" pitchFamily="34" charset="0"/>
              <a:buChar char="•"/>
              <a:defRPr sz="2000">
                <a:solidFill>
                  <a:srgbClr val="0064AC"/>
                </a:solidFill>
              </a:defRPr>
            </a:lvl2pPr>
            <a:lvl3pPr marL="0" indent="-182880">
              <a:buFont typeface="Courier New" panose="02070309020205020404" pitchFamily="49" charset="0"/>
              <a:buChar char="o"/>
              <a:defRPr sz="2000">
                <a:solidFill>
                  <a:srgbClr val="0064AC"/>
                </a:solidFill>
              </a:defRPr>
            </a:lvl3pPr>
            <a:lvl4pPr marL="0" indent="-182880">
              <a:buFont typeface="Arial" panose="020B0604020202020204" pitchFamily="34" charset="0"/>
              <a:buChar char="•"/>
              <a:defRPr sz="1800">
                <a:solidFill>
                  <a:srgbClr val="0064AC"/>
                </a:solidFill>
              </a:defRPr>
            </a:lvl4pPr>
            <a:lvl5pPr marL="182880" indent="-182880">
              <a:buFont typeface="Arial" panose="020B0604020202020204" pitchFamily="34" charset="0"/>
              <a:buChar char="•"/>
              <a:defRPr sz="1600">
                <a:solidFill>
                  <a:srgbClr val="0064AC"/>
                </a:solidFill>
              </a:defRPr>
            </a:lvl5pPr>
          </a:lstStyle>
          <a:p>
            <a:pPr lvl="0"/>
            <a:r>
              <a:rPr lang="en-US" dirty="0"/>
              <a:t>Click to edit Master text styles</a:t>
            </a:r>
          </a:p>
          <a:p>
            <a:pPr lvl="1"/>
            <a:r>
              <a:rPr lang="en-US" dirty="0"/>
              <a:t>Second level</a:t>
            </a:r>
          </a:p>
          <a:p>
            <a:pPr lvl="4"/>
            <a:r>
              <a:rPr lang="en-US" dirty="0"/>
              <a:t>Third level</a:t>
            </a:r>
          </a:p>
        </p:txBody>
      </p:sp>
      <p:sp>
        <p:nvSpPr>
          <p:cNvPr id="6" name="Content Placeholder 5">
            <a:extLst>
              <a:ext uri="{FF2B5EF4-FFF2-40B4-BE49-F238E27FC236}">
                <a16:creationId xmlns:a16="http://schemas.microsoft.com/office/drawing/2014/main" id="{CDA9109D-73DC-43EB-9C0B-0EDAA0099E38}"/>
              </a:ext>
            </a:extLst>
          </p:cNvPr>
          <p:cNvSpPr>
            <a:spLocks noGrp="1"/>
          </p:cNvSpPr>
          <p:nvPr>
            <p:ph sz="quarter" idx="11"/>
          </p:nvPr>
        </p:nvSpPr>
        <p:spPr>
          <a:xfrm>
            <a:off x="4470400" y="1219200"/>
            <a:ext cx="7315200" cy="4724400"/>
          </a:xfrm>
          <a:prstGeom prst="rect">
            <a:avLst/>
          </a:prstGeom>
        </p:spPr>
        <p:txBody>
          <a:bodyPr/>
          <a:lstStyle>
            <a:lvl1pPr>
              <a:defRPr>
                <a:solidFill>
                  <a:srgbClr val="0064AC"/>
                </a:solidFill>
              </a:defRPr>
            </a:lvl1pPr>
            <a:lvl2pPr>
              <a:defRPr>
                <a:solidFill>
                  <a:srgbClr val="0064AC"/>
                </a:solidFill>
              </a:defRPr>
            </a:lvl2pPr>
            <a:lvl3pPr>
              <a:defRPr>
                <a:solidFill>
                  <a:srgbClr val="0064AC"/>
                </a:solidFill>
              </a:defRPr>
            </a:lvl3pPr>
            <a:lvl4pPr>
              <a:defRPr>
                <a:solidFill>
                  <a:srgbClr val="0064AC"/>
                </a:solidFill>
              </a:defRPr>
            </a:lvl4pPr>
            <a:lvl5pPr>
              <a:defRPr>
                <a:solidFill>
                  <a:srgbClr val="0064AC"/>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3BAE8537-AB89-4BAD-B21E-BC24EFDC8842}"/>
              </a:ext>
            </a:extLst>
          </p:cNvPr>
          <p:cNvSpPr/>
          <p:nvPr userDrawn="1"/>
        </p:nvSpPr>
        <p:spPr>
          <a:xfrm>
            <a:off x="4978400" y="6400800"/>
            <a:ext cx="2235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8279967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7_Two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67BDE-4749-4C21-A8E0-B47754A68780}"/>
              </a:ext>
            </a:extLst>
          </p:cNvPr>
          <p:cNvSpPr>
            <a:spLocks noGrp="1"/>
          </p:cNvSpPr>
          <p:nvPr>
            <p:ph type="title"/>
          </p:nvPr>
        </p:nvSpPr>
        <p:spPr>
          <a:xfrm>
            <a:off x="406400" y="76200"/>
            <a:ext cx="11379200" cy="990600"/>
          </a:xfrm>
          <a:prstGeom prst="rect">
            <a:avLst/>
          </a:prstGeom>
        </p:spPr>
        <p:txBody>
          <a:bodyPr anchor="b">
            <a:normAutofit/>
          </a:bodyPr>
          <a:lstStyle>
            <a:lvl1pPr algn="ctr">
              <a:defRPr sz="3600" b="0">
                <a:solidFill>
                  <a:srgbClr val="0064AC"/>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Content Placeholder 3">
            <a:extLst>
              <a:ext uri="{FF2B5EF4-FFF2-40B4-BE49-F238E27FC236}">
                <a16:creationId xmlns:a16="http://schemas.microsoft.com/office/drawing/2014/main" id="{C962357D-DAFA-4161-9336-6A139C81B7B7}"/>
              </a:ext>
            </a:extLst>
          </p:cNvPr>
          <p:cNvSpPr>
            <a:spLocks noGrp="1"/>
          </p:cNvSpPr>
          <p:nvPr>
            <p:ph sz="quarter" idx="10"/>
          </p:nvPr>
        </p:nvSpPr>
        <p:spPr>
          <a:xfrm>
            <a:off x="406400" y="1219200"/>
            <a:ext cx="3962400" cy="4724400"/>
          </a:xfrm>
          <a:prstGeom prst="rect">
            <a:avLst/>
          </a:prstGeom>
        </p:spPr>
        <p:txBody>
          <a:bodyPr>
            <a:normAutofit/>
          </a:bodyPr>
          <a:lstStyle>
            <a:lvl1pPr marL="0" indent="0">
              <a:spcBef>
                <a:spcPts val="0"/>
              </a:spcBef>
              <a:spcAft>
                <a:spcPts val="1200"/>
              </a:spcAft>
              <a:buNone/>
              <a:defRPr sz="2000">
                <a:solidFill>
                  <a:srgbClr val="0064AC"/>
                </a:solidFill>
              </a:defRPr>
            </a:lvl1pPr>
            <a:lvl2pPr marL="182880" indent="-182880">
              <a:spcBef>
                <a:spcPts val="0"/>
              </a:spcBef>
              <a:spcAft>
                <a:spcPts val="600"/>
              </a:spcAft>
              <a:buFont typeface="Arial" panose="020B0604020202020204" pitchFamily="34" charset="0"/>
              <a:buChar char="•"/>
              <a:defRPr sz="2000">
                <a:solidFill>
                  <a:srgbClr val="0064AC"/>
                </a:solidFill>
              </a:defRPr>
            </a:lvl2pPr>
            <a:lvl3pPr marL="0" indent="-182880">
              <a:buFont typeface="Courier New" panose="02070309020205020404" pitchFamily="49" charset="0"/>
              <a:buChar char="o"/>
              <a:defRPr sz="2000">
                <a:solidFill>
                  <a:srgbClr val="0064AC"/>
                </a:solidFill>
              </a:defRPr>
            </a:lvl3pPr>
            <a:lvl4pPr marL="0" indent="-182880">
              <a:buFont typeface="Arial" panose="020B0604020202020204" pitchFamily="34" charset="0"/>
              <a:buChar char="•"/>
              <a:defRPr sz="1800">
                <a:solidFill>
                  <a:srgbClr val="0064AC"/>
                </a:solidFill>
              </a:defRPr>
            </a:lvl4pPr>
            <a:lvl5pPr marL="182880" indent="-182880">
              <a:buFont typeface="Arial" panose="020B0604020202020204" pitchFamily="34" charset="0"/>
              <a:buChar char="•"/>
              <a:defRPr sz="1600">
                <a:solidFill>
                  <a:srgbClr val="0064AC"/>
                </a:solidFill>
              </a:defRPr>
            </a:lvl5pPr>
          </a:lstStyle>
          <a:p>
            <a:pPr lvl="0"/>
            <a:r>
              <a:rPr lang="en-US" dirty="0"/>
              <a:t>Click to edit Master text styles</a:t>
            </a:r>
          </a:p>
          <a:p>
            <a:pPr lvl="1"/>
            <a:r>
              <a:rPr lang="en-US" dirty="0"/>
              <a:t>Second level</a:t>
            </a:r>
          </a:p>
          <a:p>
            <a:pPr lvl="4"/>
            <a:r>
              <a:rPr lang="en-US" dirty="0"/>
              <a:t>Third level</a:t>
            </a:r>
          </a:p>
        </p:txBody>
      </p:sp>
      <p:sp>
        <p:nvSpPr>
          <p:cNvPr id="6" name="Content Placeholder 5">
            <a:extLst>
              <a:ext uri="{FF2B5EF4-FFF2-40B4-BE49-F238E27FC236}">
                <a16:creationId xmlns:a16="http://schemas.microsoft.com/office/drawing/2014/main" id="{CDA9109D-73DC-43EB-9C0B-0EDAA0099E38}"/>
              </a:ext>
            </a:extLst>
          </p:cNvPr>
          <p:cNvSpPr>
            <a:spLocks noGrp="1"/>
          </p:cNvSpPr>
          <p:nvPr>
            <p:ph sz="quarter" idx="11"/>
          </p:nvPr>
        </p:nvSpPr>
        <p:spPr>
          <a:xfrm>
            <a:off x="4470400" y="1219200"/>
            <a:ext cx="7315200" cy="4724400"/>
          </a:xfrm>
          <a:prstGeom prst="rect">
            <a:avLst/>
          </a:prstGeom>
        </p:spPr>
        <p:txBody>
          <a:bodyPr/>
          <a:lstStyle>
            <a:lvl1pPr>
              <a:defRPr>
                <a:solidFill>
                  <a:srgbClr val="0064AC"/>
                </a:solidFill>
              </a:defRPr>
            </a:lvl1pPr>
            <a:lvl2pPr>
              <a:defRPr>
                <a:solidFill>
                  <a:srgbClr val="0064AC"/>
                </a:solidFill>
              </a:defRPr>
            </a:lvl2pPr>
            <a:lvl3pPr>
              <a:defRPr>
                <a:solidFill>
                  <a:srgbClr val="0064AC"/>
                </a:solidFill>
              </a:defRPr>
            </a:lvl3pPr>
            <a:lvl4pPr>
              <a:defRPr>
                <a:solidFill>
                  <a:srgbClr val="0064AC"/>
                </a:solidFill>
              </a:defRPr>
            </a:lvl4pPr>
            <a:lvl5pPr>
              <a:defRPr>
                <a:solidFill>
                  <a:srgbClr val="0064AC"/>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3BAE8537-AB89-4BAD-B21E-BC24EFDC8842}"/>
              </a:ext>
            </a:extLst>
          </p:cNvPr>
          <p:cNvSpPr/>
          <p:nvPr userDrawn="1"/>
        </p:nvSpPr>
        <p:spPr>
          <a:xfrm>
            <a:off x="4978400" y="6400800"/>
            <a:ext cx="2235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822684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94EF6-577D-ACBC-AA8D-9D2C99F3D1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15FA82B-7C0A-D5AF-1EDE-607A8A38B57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137059-8950-2033-2D3D-D8627FF58EED}"/>
              </a:ext>
            </a:extLst>
          </p:cNvPr>
          <p:cNvSpPr>
            <a:spLocks noGrp="1"/>
          </p:cNvSpPr>
          <p:nvPr>
            <p:ph type="dt" sz="half" idx="10"/>
          </p:nvPr>
        </p:nvSpPr>
        <p:spPr/>
        <p:txBody>
          <a:bodyPr/>
          <a:lstStyle/>
          <a:p>
            <a:fld id="{6E4F7B9F-89CE-4A4F-8879-2678045DE17F}" type="datetimeFigureOut">
              <a:rPr lang="en-US" smtClean="0"/>
              <a:t>10/6/2025</a:t>
            </a:fld>
            <a:endParaRPr lang="en-US"/>
          </a:p>
        </p:txBody>
      </p:sp>
      <p:sp>
        <p:nvSpPr>
          <p:cNvPr id="5" name="Footer Placeholder 4">
            <a:extLst>
              <a:ext uri="{FF2B5EF4-FFF2-40B4-BE49-F238E27FC236}">
                <a16:creationId xmlns:a16="http://schemas.microsoft.com/office/drawing/2014/main" id="{8D37570E-83BF-974D-E228-AC89F3DD08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1A571C-CE11-C2DD-D0C2-1F31C892E652}"/>
              </a:ext>
            </a:extLst>
          </p:cNvPr>
          <p:cNvSpPr>
            <a:spLocks noGrp="1"/>
          </p:cNvSpPr>
          <p:nvPr>
            <p:ph type="sldNum" sz="quarter" idx="12"/>
          </p:nvPr>
        </p:nvSpPr>
        <p:spPr/>
        <p:txBody>
          <a:bodyPr/>
          <a:lstStyle/>
          <a:p>
            <a:fld id="{CDA379E0-2F87-4790-B28B-5E2C780956CE}" type="slidenum">
              <a:rPr lang="en-US" smtClean="0"/>
              <a:t>‹#›</a:t>
            </a:fld>
            <a:endParaRPr lang="en-US"/>
          </a:p>
        </p:txBody>
      </p:sp>
    </p:spTree>
    <p:extLst>
      <p:ext uri="{BB962C8B-B14F-4D97-AF65-F5344CB8AC3E}">
        <p14:creationId xmlns:p14="http://schemas.microsoft.com/office/powerpoint/2010/main" val="13876578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8_Two Content">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67BDE-4749-4C21-A8E0-B47754A68780}"/>
              </a:ext>
            </a:extLst>
          </p:cNvPr>
          <p:cNvSpPr>
            <a:spLocks noGrp="1"/>
          </p:cNvSpPr>
          <p:nvPr>
            <p:ph type="title"/>
          </p:nvPr>
        </p:nvSpPr>
        <p:spPr>
          <a:xfrm>
            <a:off x="406400" y="76200"/>
            <a:ext cx="11379200" cy="990600"/>
          </a:xfrm>
          <a:prstGeom prst="rect">
            <a:avLst/>
          </a:prstGeom>
        </p:spPr>
        <p:txBody>
          <a:bodyPr anchor="b">
            <a:normAutofit/>
          </a:bodyPr>
          <a:lstStyle>
            <a:lvl1pPr algn="ctr">
              <a:defRPr sz="3600" b="0">
                <a:solidFill>
                  <a:srgbClr val="0064AC"/>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Content Placeholder 3">
            <a:extLst>
              <a:ext uri="{FF2B5EF4-FFF2-40B4-BE49-F238E27FC236}">
                <a16:creationId xmlns:a16="http://schemas.microsoft.com/office/drawing/2014/main" id="{C962357D-DAFA-4161-9336-6A139C81B7B7}"/>
              </a:ext>
            </a:extLst>
          </p:cNvPr>
          <p:cNvSpPr>
            <a:spLocks noGrp="1"/>
          </p:cNvSpPr>
          <p:nvPr>
            <p:ph sz="quarter" idx="10"/>
          </p:nvPr>
        </p:nvSpPr>
        <p:spPr>
          <a:xfrm>
            <a:off x="406400" y="1219200"/>
            <a:ext cx="3962400" cy="4724400"/>
          </a:xfrm>
          <a:prstGeom prst="rect">
            <a:avLst/>
          </a:prstGeom>
        </p:spPr>
        <p:txBody>
          <a:bodyPr>
            <a:normAutofit/>
          </a:bodyPr>
          <a:lstStyle>
            <a:lvl1pPr marL="0" indent="0">
              <a:spcBef>
                <a:spcPts val="0"/>
              </a:spcBef>
              <a:spcAft>
                <a:spcPts val="1200"/>
              </a:spcAft>
              <a:buNone/>
              <a:defRPr sz="2000">
                <a:solidFill>
                  <a:srgbClr val="0064AC"/>
                </a:solidFill>
              </a:defRPr>
            </a:lvl1pPr>
            <a:lvl2pPr marL="182880" indent="-182880">
              <a:spcBef>
                <a:spcPts val="0"/>
              </a:spcBef>
              <a:spcAft>
                <a:spcPts val="600"/>
              </a:spcAft>
              <a:buFont typeface="Arial" panose="020B0604020202020204" pitchFamily="34" charset="0"/>
              <a:buChar char="•"/>
              <a:defRPr sz="2000">
                <a:solidFill>
                  <a:srgbClr val="0064AC"/>
                </a:solidFill>
              </a:defRPr>
            </a:lvl2pPr>
            <a:lvl3pPr marL="0" indent="-182880">
              <a:buFont typeface="Courier New" panose="02070309020205020404" pitchFamily="49" charset="0"/>
              <a:buChar char="o"/>
              <a:defRPr sz="2000">
                <a:solidFill>
                  <a:srgbClr val="0064AC"/>
                </a:solidFill>
              </a:defRPr>
            </a:lvl3pPr>
            <a:lvl4pPr marL="0" indent="-182880">
              <a:buFont typeface="Arial" panose="020B0604020202020204" pitchFamily="34" charset="0"/>
              <a:buChar char="•"/>
              <a:defRPr sz="1800">
                <a:solidFill>
                  <a:srgbClr val="0064AC"/>
                </a:solidFill>
              </a:defRPr>
            </a:lvl4pPr>
            <a:lvl5pPr marL="182880" indent="-182880">
              <a:buFont typeface="Arial" panose="020B0604020202020204" pitchFamily="34" charset="0"/>
              <a:buChar char="•"/>
              <a:defRPr sz="1600">
                <a:solidFill>
                  <a:srgbClr val="0064AC"/>
                </a:solidFill>
              </a:defRPr>
            </a:lvl5pPr>
          </a:lstStyle>
          <a:p>
            <a:pPr lvl="0"/>
            <a:r>
              <a:rPr lang="en-US" dirty="0"/>
              <a:t>Click to edit Master text styles</a:t>
            </a:r>
          </a:p>
          <a:p>
            <a:pPr lvl="1"/>
            <a:r>
              <a:rPr lang="en-US" dirty="0"/>
              <a:t>Second level</a:t>
            </a:r>
          </a:p>
          <a:p>
            <a:pPr lvl="4"/>
            <a:r>
              <a:rPr lang="en-US" dirty="0"/>
              <a:t>Third level</a:t>
            </a:r>
          </a:p>
        </p:txBody>
      </p:sp>
      <p:sp>
        <p:nvSpPr>
          <p:cNvPr id="6" name="Content Placeholder 5">
            <a:extLst>
              <a:ext uri="{FF2B5EF4-FFF2-40B4-BE49-F238E27FC236}">
                <a16:creationId xmlns:a16="http://schemas.microsoft.com/office/drawing/2014/main" id="{CDA9109D-73DC-43EB-9C0B-0EDAA0099E38}"/>
              </a:ext>
            </a:extLst>
          </p:cNvPr>
          <p:cNvSpPr>
            <a:spLocks noGrp="1"/>
          </p:cNvSpPr>
          <p:nvPr>
            <p:ph sz="quarter" idx="11"/>
          </p:nvPr>
        </p:nvSpPr>
        <p:spPr>
          <a:xfrm>
            <a:off x="4470400" y="1219200"/>
            <a:ext cx="7315200" cy="4724400"/>
          </a:xfrm>
          <a:prstGeom prst="rect">
            <a:avLst/>
          </a:prstGeom>
        </p:spPr>
        <p:txBody>
          <a:bodyPr/>
          <a:lstStyle>
            <a:lvl1pPr>
              <a:defRPr>
                <a:solidFill>
                  <a:srgbClr val="0064AC"/>
                </a:solidFill>
              </a:defRPr>
            </a:lvl1pPr>
            <a:lvl2pPr>
              <a:defRPr>
                <a:solidFill>
                  <a:srgbClr val="0064AC"/>
                </a:solidFill>
              </a:defRPr>
            </a:lvl2pPr>
            <a:lvl3pPr>
              <a:defRPr>
                <a:solidFill>
                  <a:srgbClr val="0064AC"/>
                </a:solidFill>
              </a:defRPr>
            </a:lvl3pPr>
            <a:lvl4pPr>
              <a:defRPr>
                <a:solidFill>
                  <a:srgbClr val="0064AC"/>
                </a:solidFill>
              </a:defRPr>
            </a:lvl4pPr>
            <a:lvl5pPr>
              <a:defRPr>
                <a:solidFill>
                  <a:srgbClr val="0064AC"/>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3BAE8537-AB89-4BAD-B21E-BC24EFDC8842}"/>
              </a:ext>
            </a:extLst>
          </p:cNvPr>
          <p:cNvSpPr/>
          <p:nvPr userDrawn="1"/>
        </p:nvSpPr>
        <p:spPr>
          <a:xfrm>
            <a:off x="4978400" y="6400800"/>
            <a:ext cx="2235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552303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67AD9-3D88-B012-4996-3C68D62A87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37DCFE-033D-58FC-847C-7112199AD1B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200224-6CC8-3EBF-3BAF-FDB6A4A3352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46F0FF4-5080-AE1B-6B15-72E66A235371}"/>
              </a:ext>
            </a:extLst>
          </p:cNvPr>
          <p:cNvSpPr>
            <a:spLocks noGrp="1"/>
          </p:cNvSpPr>
          <p:nvPr>
            <p:ph type="dt" sz="half" idx="10"/>
          </p:nvPr>
        </p:nvSpPr>
        <p:spPr/>
        <p:txBody>
          <a:bodyPr/>
          <a:lstStyle/>
          <a:p>
            <a:fld id="{6E4F7B9F-89CE-4A4F-8879-2678045DE17F}" type="datetimeFigureOut">
              <a:rPr lang="en-US" smtClean="0"/>
              <a:t>10/6/2025</a:t>
            </a:fld>
            <a:endParaRPr lang="en-US"/>
          </a:p>
        </p:txBody>
      </p:sp>
      <p:sp>
        <p:nvSpPr>
          <p:cNvPr id="6" name="Footer Placeholder 5">
            <a:extLst>
              <a:ext uri="{FF2B5EF4-FFF2-40B4-BE49-F238E27FC236}">
                <a16:creationId xmlns:a16="http://schemas.microsoft.com/office/drawing/2014/main" id="{6E51C408-61C0-DF4F-7F1A-3E93BBE892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E4300E-3E82-60B3-1465-8E6CE4A4C906}"/>
              </a:ext>
            </a:extLst>
          </p:cNvPr>
          <p:cNvSpPr>
            <a:spLocks noGrp="1"/>
          </p:cNvSpPr>
          <p:nvPr>
            <p:ph type="sldNum" sz="quarter" idx="12"/>
          </p:nvPr>
        </p:nvSpPr>
        <p:spPr/>
        <p:txBody>
          <a:bodyPr/>
          <a:lstStyle/>
          <a:p>
            <a:fld id="{CDA379E0-2F87-4790-B28B-5E2C780956CE}" type="slidenum">
              <a:rPr lang="en-US" smtClean="0"/>
              <a:t>‹#›</a:t>
            </a:fld>
            <a:endParaRPr lang="en-US"/>
          </a:p>
        </p:txBody>
      </p:sp>
    </p:spTree>
    <p:extLst>
      <p:ext uri="{BB962C8B-B14F-4D97-AF65-F5344CB8AC3E}">
        <p14:creationId xmlns:p14="http://schemas.microsoft.com/office/powerpoint/2010/main" val="4289644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2230C-5D86-A986-E4FF-5F173A62CB4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4EC596E-FCF9-35BA-696E-9A646E216A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AD02D5-6E3B-B214-CF5B-7EF90C7195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757AE49-49E8-1CCE-1062-1281BA037E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86502B-9CDC-D0F1-9EBC-461C8BBDF4F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31F0901-8B29-C8C3-5A23-EBA03F38A688}"/>
              </a:ext>
            </a:extLst>
          </p:cNvPr>
          <p:cNvSpPr>
            <a:spLocks noGrp="1"/>
          </p:cNvSpPr>
          <p:nvPr>
            <p:ph type="dt" sz="half" idx="10"/>
          </p:nvPr>
        </p:nvSpPr>
        <p:spPr/>
        <p:txBody>
          <a:bodyPr/>
          <a:lstStyle/>
          <a:p>
            <a:fld id="{6E4F7B9F-89CE-4A4F-8879-2678045DE17F}" type="datetimeFigureOut">
              <a:rPr lang="en-US" smtClean="0"/>
              <a:t>10/6/2025</a:t>
            </a:fld>
            <a:endParaRPr lang="en-US"/>
          </a:p>
        </p:txBody>
      </p:sp>
      <p:sp>
        <p:nvSpPr>
          <p:cNvPr id="8" name="Footer Placeholder 7">
            <a:extLst>
              <a:ext uri="{FF2B5EF4-FFF2-40B4-BE49-F238E27FC236}">
                <a16:creationId xmlns:a16="http://schemas.microsoft.com/office/drawing/2014/main" id="{99725119-8C8A-68B9-5DBB-0F0FA14C21E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4409C3F-22F1-1D9D-7670-3F8EE66B0071}"/>
              </a:ext>
            </a:extLst>
          </p:cNvPr>
          <p:cNvSpPr>
            <a:spLocks noGrp="1"/>
          </p:cNvSpPr>
          <p:nvPr>
            <p:ph type="sldNum" sz="quarter" idx="12"/>
          </p:nvPr>
        </p:nvSpPr>
        <p:spPr/>
        <p:txBody>
          <a:bodyPr/>
          <a:lstStyle/>
          <a:p>
            <a:fld id="{CDA379E0-2F87-4790-B28B-5E2C780956CE}" type="slidenum">
              <a:rPr lang="en-US" smtClean="0"/>
              <a:t>‹#›</a:t>
            </a:fld>
            <a:endParaRPr lang="en-US"/>
          </a:p>
        </p:txBody>
      </p:sp>
    </p:spTree>
    <p:extLst>
      <p:ext uri="{BB962C8B-B14F-4D97-AF65-F5344CB8AC3E}">
        <p14:creationId xmlns:p14="http://schemas.microsoft.com/office/powerpoint/2010/main" val="322996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758B6-47D7-922C-B0A5-A9491C4A6B1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94E154-EA8D-93EA-50DC-D7C5054B066B}"/>
              </a:ext>
            </a:extLst>
          </p:cNvPr>
          <p:cNvSpPr>
            <a:spLocks noGrp="1"/>
          </p:cNvSpPr>
          <p:nvPr>
            <p:ph type="dt" sz="half" idx="10"/>
          </p:nvPr>
        </p:nvSpPr>
        <p:spPr/>
        <p:txBody>
          <a:bodyPr/>
          <a:lstStyle/>
          <a:p>
            <a:fld id="{6E4F7B9F-89CE-4A4F-8879-2678045DE17F}" type="datetimeFigureOut">
              <a:rPr lang="en-US" smtClean="0"/>
              <a:t>10/6/2025</a:t>
            </a:fld>
            <a:endParaRPr lang="en-US"/>
          </a:p>
        </p:txBody>
      </p:sp>
      <p:sp>
        <p:nvSpPr>
          <p:cNvPr id="4" name="Footer Placeholder 3">
            <a:extLst>
              <a:ext uri="{FF2B5EF4-FFF2-40B4-BE49-F238E27FC236}">
                <a16:creationId xmlns:a16="http://schemas.microsoft.com/office/drawing/2014/main" id="{47164024-BF68-5D6B-A8FE-56FDE8E5A3B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B8C27DD-D855-EA56-7B9C-5BA8D8236FD5}"/>
              </a:ext>
            </a:extLst>
          </p:cNvPr>
          <p:cNvSpPr>
            <a:spLocks noGrp="1"/>
          </p:cNvSpPr>
          <p:nvPr>
            <p:ph type="sldNum" sz="quarter" idx="12"/>
          </p:nvPr>
        </p:nvSpPr>
        <p:spPr/>
        <p:txBody>
          <a:bodyPr/>
          <a:lstStyle/>
          <a:p>
            <a:fld id="{CDA379E0-2F87-4790-B28B-5E2C780956CE}" type="slidenum">
              <a:rPr lang="en-US" smtClean="0"/>
              <a:t>‹#›</a:t>
            </a:fld>
            <a:endParaRPr lang="en-US"/>
          </a:p>
        </p:txBody>
      </p:sp>
    </p:spTree>
    <p:extLst>
      <p:ext uri="{BB962C8B-B14F-4D97-AF65-F5344CB8AC3E}">
        <p14:creationId xmlns:p14="http://schemas.microsoft.com/office/powerpoint/2010/main" val="395827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A2E6D0-7FC8-F73C-6120-DD54049A4925}"/>
              </a:ext>
            </a:extLst>
          </p:cNvPr>
          <p:cNvSpPr>
            <a:spLocks noGrp="1"/>
          </p:cNvSpPr>
          <p:nvPr>
            <p:ph type="dt" sz="half" idx="10"/>
          </p:nvPr>
        </p:nvSpPr>
        <p:spPr/>
        <p:txBody>
          <a:bodyPr/>
          <a:lstStyle/>
          <a:p>
            <a:fld id="{6E4F7B9F-89CE-4A4F-8879-2678045DE17F}" type="datetimeFigureOut">
              <a:rPr lang="en-US" smtClean="0"/>
              <a:t>10/6/2025</a:t>
            </a:fld>
            <a:endParaRPr lang="en-US"/>
          </a:p>
        </p:txBody>
      </p:sp>
      <p:sp>
        <p:nvSpPr>
          <p:cNvPr id="3" name="Footer Placeholder 2">
            <a:extLst>
              <a:ext uri="{FF2B5EF4-FFF2-40B4-BE49-F238E27FC236}">
                <a16:creationId xmlns:a16="http://schemas.microsoft.com/office/drawing/2014/main" id="{D6107137-E23E-4253-B45B-99E915A705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8F2585-152A-A70D-DC90-1831ACD2FDEB}"/>
              </a:ext>
            </a:extLst>
          </p:cNvPr>
          <p:cNvSpPr>
            <a:spLocks noGrp="1"/>
          </p:cNvSpPr>
          <p:nvPr>
            <p:ph type="sldNum" sz="quarter" idx="12"/>
          </p:nvPr>
        </p:nvSpPr>
        <p:spPr/>
        <p:txBody>
          <a:bodyPr/>
          <a:lstStyle/>
          <a:p>
            <a:fld id="{CDA379E0-2F87-4790-B28B-5E2C780956CE}" type="slidenum">
              <a:rPr lang="en-US" smtClean="0"/>
              <a:t>‹#›</a:t>
            </a:fld>
            <a:endParaRPr lang="en-US"/>
          </a:p>
        </p:txBody>
      </p:sp>
    </p:spTree>
    <p:extLst>
      <p:ext uri="{BB962C8B-B14F-4D97-AF65-F5344CB8AC3E}">
        <p14:creationId xmlns:p14="http://schemas.microsoft.com/office/powerpoint/2010/main" val="2339348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46842-40A3-09DA-2EB0-45ADD27AFE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82E164-0CF6-5EAF-4EC8-9B30359219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A5C73C-77BD-FB47-125C-FB2CA9898F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81E99E-16FB-11E4-A201-4DC682A2A714}"/>
              </a:ext>
            </a:extLst>
          </p:cNvPr>
          <p:cNvSpPr>
            <a:spLocks noGrp="1"/>
          </p:cNvSpPr>
          <p:nvPr>
            <p:ph type="dt" sz="half" idx="10"/>
          </p:nvPr>
        </p:nvSpPr>
        <p:spPr/>
        <p:txBody>
          <a:bodyPr/>
          <a:lstStyle/>
          <a:p>
            <a:fld id="{6E4F7B9F-89CE-4A4F-8879-2678045DE17F}" type="datetimeFigureOut">
              <a:rPr lang="en-US" smtClean="0"/>
              <a:t>10/6/2025</a:t>
            </a:fld>
            <a:endParaRPr lang="en-US"/>
          </a:p>
        </p:txBody>
      </p:sp>
      <p:sp>
        <p:nvSpPr>
          <p:cNvPr id="6" name="Footer Placeholder 5">
            <a:extLst>
              <a:ext uri="{FF2B5EF4-FFF2-40B4-BE49-F238E27FC236}">
                <a16:creationId xmlns:a16="http://schemas.microsoft.com/office/drawing/2014/main" id="{BDFA26B0-A0E8-E6C6-D637-F2D4CB7D31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6D7480-09C7-8B26-B322-0FD0EB139A82}"/>
              </a:ext>
            </a:extLst>
          </p:cNvPr>
          <p:cNvSpPr>
            <a:spLocks noGrp="1"/>
          </p:cNvSpPr>
          <p:nvPr>
            <p:ph type="sldNum" sz="quarter" idx="12"/>
          </p:nvPr>
        </p:nvSpPr>
        <p:spPr/>
        <p:txBody>
          <a:bodyPr/>
          <a:lstStyle/>
          <a:p>
            <a:fld id="{CDA379E0-2F87-4790-B28B-5E2C780956CE}" type="slidenum">
              <a:rPr lang="en-US" smtClean="0"/>
              <a:t>‹#›</a:t>
            </a:fld>
            <a:endParaRPr lang="en-US"/>
          </a:p>
        </p:txBody>
      </p:sp>
    </p:spTree>
    <p:extLst>
      <p:ext uri="{BB962C8B-B14F-4D97-AF65-F5344CB8AC3E}">
        <p14:creationId xmlns:p14="http://schemas.microsoft.com/office/powerpoint/2010/main" val="903754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24EBE-8DC1-6B4A-E857-E86E09E18E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A7C1EC0-B9C3-8BB7-5187-165CB7E1F6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ED16B1-BBD4-C9F7-C7CD-2A49FE17C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22E581-B5A4-A22D-2370-FD13D5986582}"/>
              </a:ext>
            </a:extLst>
          </p:cNvPr>
          <p:cNvSpPr>
            <a:spLocks noGrp="1"/>
          </p:cNvSpPr>
          <p:nvPr>
            <p:ph type="dt" sz="half" idx="10"/>
          </p:nvPr>
        </p:nvSpPr>
        <p:spPr/>
        <p:txBody>
          <a:bodyPr/>
          <a:lstStyle/>
          <a:p>
            <a:fld id="{6E4F7B9F-89CE-4A4F-8879-2678045DE17F}" type="datetimeFigureOut">
              <a:rPr lang="en-US" smtClean="0"/>
              <a:t>10/6/2025</a:t>
            </a:fld>
            <a:endParaRPr lang="en-US"/>
          </a:p>
        </p:txBody>
      </p:sp>
      <p:sp>
        <p:nvSpPr>
          <p:cNvPr id="6" name="Footer Placeholder 5">
            <a:extLst>
              <a:ext uri="{FF2B5EF4-FFF2-40B4-BE49-F238E27FC236}">
                <a16:creationId xmlns:a16="http://schemas.microsoft.com/office/drawing/2014/main" id="{32E9F48B-305B-5BA8-64F2-10F9BEDCEB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106CC4-AD14-C6F3-983D-160632176D56}"/>
              </a:ext>
            </a:extLst>
          </p:cNvPr>
          <p:cNvSpPr>
            <a:spLocks noGrp="1"/>
          </p:cNvSpPr>
          <p:nvPr>
            <p:ph type="sldNum" sz="quarter" idx="12"/>
          </p:nvPr>
        </p:nvSpPr>
        <p:spPr/>
        <p:txBody>
          <a:bodyPr/>
          <a:lstStyle/>
          <a:p>
            <a:fld id="{CDA379E0-2F87-4790-B28B-5E2C780956CE}" type="slidenum">
              <a:rPr lang="en-US" smtClean="0"/>
              <a:t>‹#›</a:t>
            </a:fld>
            <a:endParaRPr lang="en-US"/>
          </a:p>
        </p:txBody>
      </p:sp>
    </p:spTree>
    <p:extLst>
      <p:ext uri="{BB962C8B-B14F-4D97-AF65-F5344CB8AC3E}">
        <p14:creationId xmlns:p14="http://schemas.microsoft.com/office/powerpoint/2010/main" val="109505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E096E7-6B9F-D60E-F282-55C692C852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7AF1F4-19E1-8765-DCA6-CE7AC47C5D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404E94-D045-2E44-4ACD-702775A59D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E4F7B9F-89CE-4A4F-8879-2678045DE17F}" type="datetimeFigureOut">
              <a:rPr lang="en-US" smtClean="0"/>
              <a:t>10/6/2025</a:t>
            </a:fld>
            <a:endParaRPr lang="en-US"/>
          </a:p>
        </p:txBody>
      </p:sp>
      <p:sp>
        <p:nvSpPr>
          <p:cNvPr id="5" name="Footer Placeholder 4">
            <a:extLst>
              <a:ext uri="{FF2B5EF4-FFF2-40B4-BE49-F238E27FC236}">
                <a16:creationId xmlns:a16="http://schemas.microsoft.com/office/drawing/2014/main" id="{D0FA6D73-7F06-256A-E45D-66CB031AD9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0EDCDF3-F706-CCB6-1B9B-CDEBDCB5DB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DA379E0-2F87-4790-B28B-5E2C780956CE}" type="slidenum">
              <a:rPr lang="en-US" smtClean="0"/>
              <a:t>‹#›</a:t>
            </a:fld>
            <a:endParaRPr lang="en-US"/>
          </a:p>
        </p:txBody>
      </p:sp>
    </p:spTree>
    <p:extLst>
      <p:ext uri="{BB962C8B-B14F-4D97-AF65-F5344CB8AC3E}">
        <p14:creationId xmlns:p14="http://schemas.microsoft.com/office/powerpoint/2010/main" val="35632364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package" Target="../embeddings/Microsoft_Word_Document.docx"/><Relationship Id="rId1" Type="http://schemas.openxmlformats.org/officeDocument/2006/relationships/slideLayout" Target="../slideLayouts/slideLayout2.xml"/><Relationship Id="rId5" Type="http://schemas.openxmlformats.org/officeDocument/2006/relationships/image" Target="../media/image30.emf"/><Relationship Id="rId4" Type="http://schemas.openxmlformats.org/officeDocument/2006/relationships/package" Target="../embeddings/Microsoft_Word_Document1.docx"/></Relationships>
</file>

<file path=ppt/slides/_rels/slide3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package" Target="../embeddings/Microsoft_Word_Document2.docx"/><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2.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3.xml"/><Relationship Id="rId4" Type="http://schemas.openxmlformats.org/officeDocument/2006/relationships/image" Target="../media/image17.png"/></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6.xml"/></Relationships>
</file>

<file path=ppt/slides/_rels/slide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package" Target="../embeddings/Microsoft_Word_Document3.docx"/><Relationship Id="rId1" Type="http://schemas.openxmlformats.org/officeDocument/2006/relationships/slideLayout" Target="../slideLayouts/slideLayout7.xml"/><Relationship Id="rId5" Type="http://schemas.openxmlformats.org/officeDocument/2006/relationships/image" Target="../media/image34.emf"/><Relationship Id="rId4" Type="http://schemas.openxmlformats.org/officeDocument/2006/relationships/package" Target="../embeddings/Microsoft_Word_Document4.docx"/></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DAB2B-67B3-3E16-BAB1-4FDFB689B686}"/>
              </a:ext>
            </a:extLst>
          </p:cNvPr>
          <p:cNvSpPr>
            <a:spLocks noGrp="1"/>
          </p:cNvSpPr>
          <p:nvPr>
            <p:ph type="ctrTitle"/>
          </p:nvPr>
        </p:nvSpPr>
        <p:spPr>
          <a:xfrm>
            <a:off x="1524000" y="3850003"/>
            <a:ext cx="9144000" cy="2387600"/>
          </a:xfrm>
        </p:spPr>
        <p:txBody>
          <a:bodyPr>
            <a:normAutofit fontScale="90000"/>
          </a:bodyPr>
          <a:lstStyle/>
          <a:p>
            <a:r>
              <a:rPr lang="en-US" dirty="0"/>
              <a:t>Employment Security Council Meeting</a:t>
            </a:r>
            <a:br>
              <a:rPr lang="en-US" dirty="0"/>
            </a:br>
            <a:r>
              <a:rPr lang="en-US" dirty="0"/>
              <a:t>October 6</a:t>
            </a:r>
            <a:r>
              <a:rPr lang="en-US" baseline="30000" dirty="0"/>
              <a:t>th</a:t>
            </a:r>
            <a:r>
              <a:rPr lang="en-US" dirty="0"/>
              <a:t>, 2025</a:t>
            </a:r>
          </a:p>
        </p:txBody>
      </p:sp>
      <p:pic>
        <p:nvPicPr>
          <p:cNvPr id="5" name="Picture 4" descr="Logo&#10;&#10;AI-generated content may be incorrect.">
            <a:extLst>
              <a:ext uri="{FF2B5EF4-FFF2-40B4-BE49-F238E27FC236}">
                <a16:creationId xmlns:a16="http://schemas.microsoft.com/office/drawing/2014/main" id="{696F7EFF-2853-CF21-A531-A9018E1F5D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9789" y="346076"/>
            <a:ext cx="7892422" cy="3434665"/>
          </a:xfrm>
          <a:prstGeom prst="rect">
            <a:avLst/>
          </a:prstGeom>
        </p:spPr>
      </p:pic>
    </p:spTree>
    <p:extLst>
      <p:ext uri="{BB962C8B-B14F-4D97-AF65-F5344CB8AC3E}">
        <p14:creationId xmlns:p14="http://schemas.microsoft.com/office/powerpoint/2010/main" val="14359551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BB8AE-7B19-2976-1113-2D471DBF0A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6834C1-FF9F-2B1E-A830-B80BBCAB48CB}"/>
              </a:ext>
            </a:extLst>
          </p:cNvPr>
          <p:cNvSpPr>
            <a:spLocks noGrp="1"/>
          </p:cNvSpPr>
          <p:nvPr>
            <p:ph type="title"/>
          </p:nvPr>
        </p:nvSpPr>
        <p:spPr/>
        <p:txBody>
          <a:bodyPr/>
          <a:lstStyle/>
          <a:p>
            <a:r>
              <a:rPr lang="en-US" dirty="0"/>
              <a:t>Job Turnover is Slowing</a:t>
            </a:r>
          </a:p>
        </p:txBody>
      </p:sp>
      <p:pic>
        <p:nvPicPr>
          <p:cNvPr id="6" name="Picture 5" descr="A screenshot of a computer&#10;&#10;AI-generated content may be incorrect.">
            <a:extLst>
              <a:ext uri="{FF2B5EF4-FFF2-40B4-BE49-F238E27FC236}">
                <a16:creationId xmlns:a16="http://schemas.microsoft.com/office/drawing/2014/main" id="{75535CC0-C783-439C-46B4-20A152073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6814" y="1143001"/>
            <a:ext cx="7961586" cy="2237570"/>
          </a:xfrm>
          <a:prstGeom prst="rect">
            <a:avLst/>
          </a:prstGeom>
        </p:spPr>
      </p:pic>
      <p:pic>
        <p:nvPicPr>
          <p:cNvPr id="8" name="Picture 7" descr="Table&#10;&#10;AI-generated content may be incorrect.">
            <a:extLst>
              <a:ext uri="{FF2B5EF4-FFF2-40B4-BE49-F238E27FC236}">
                <a16:creationId xmlns:a16="http://schemas.microsoft.com/office/drawing/2014/main" id="{9EF40C4D-0D0A-5B5C-AC2E-91640339CF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7610" y="3368873"/>
            <a:ext cx="8183191" cy="2584636"/>
          </a:xfrm>
          <a:prstGeom prst="rect">
            <a:avLst/>
          </a:prstGeom>
        </p:spPr>
      </p:pic>
    </p:spTree>
    <p:extLst>
      <p:ext uri="{BB962C8B-B14F-4D97-AF65-F5344CB8AC3E}">
        <p14:creationId xmlns:p14="http://schemas.microsoft.com/office/powerpoint/2010/main" val="3553096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22214-8017-C88B-B365-42F67C2588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D62C16-DB1A-0C94-3124-DF09D7F4520E}"/>
              </a:ext>
            </a:extLst>
          </p:cNvPr>
          <p:cNvSpPr>
            <a:spLocks noGrp="1"/>
          </p:cNvSpPr>
          <p:nvPr>
            <p:ph type="title"/>
          </p:nvPr>
        </p:nvSpPr>
        <p:spPr/>
        <p:txBody>
          <a:bodyPr>
            <a:normAutofit/>
          </a:bodyPr>
          <a:lstStyle/>
          <a:p>
            <a:r>
              <a:rPr lang="en-US" dirty="0"/>
              <a:t>Unemployment Higher than Most States</a:t>
            </a:r>
          </a:p>
        </p:txBody>
      </p:sp>
      <p:pic>
        <p:nvPicPr>
          <p:cNvPr id="7" name="Picture 6" descr="Chart&#10;&#10;AI-generated content may be incorrect.">
            <a:extLst>
              <a:ext uri="{FF2B5EF4-FFF2-40B4-BE49-F238E27FC236}">
                <a16:creationId xmlns:a16="http://schemas.microsoft.com/office/drawing/2014/main" id="{AACE340A-631B-5934-3EC2-3F8E0D1296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8800" y="1143000"/>
            <a:ext cx="8534400" cy="4800601"/>
          </a:xfrm>
          <a:prstGeom prst="rect">
            <a:avLst/>
          </a:prstGeom>
        </p:spPr>
      </p:pic>
    </p:spTree>
    <p:extLst>
      <p:ext uri="{BB962C8B-B14F-4D97-AF65-F5344CB8AC3E}">
        <p14:creationId xmlns:p14="http://schemas.microsoft.com/office/powerpoint/2010/main" val="1159749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A3EF3-EE22-7596-DEC8-0C39D39598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EFA793-38CA-DA6D-1C4F-B73615A2E805}"/>
              </a:ext>
            </a:extLst>
          </p:cNvPr>
          <p:cNvSpPr>
            <a:spLocks noGrp="1"/>
          </p:cNvSpPr>
          <p:nvPr>
            <p:ph type="title"/>
          </p:nvPr>
        </p:nvSpPr>
        <p:spPr/>
        <p:txBody>
          <a:bodyPr/>
          <a:lstStyle/>
          <a:p>
            <a:r>
              <a:rPr lang="en-US" dirty="0"/>
              <a:t>But Participation is Above-Average</a:t>
            </a:r>
          </a:p>
        </p:txBody>
      </p:sp>
      <p:pic>
        <p:nvPicPr>
          <p:cNvPr id="4" name="Picture 3">
            <a:extLst>
              <a:ext uri="{FF2B5EF4-FFF2-40B4-BE49-F238E27FC236}">
                <a16:creationId xmlns:a16="http://schemas.microsoft.com/office/drawing/2014/main" id="{3C187EA1-B5A6-75C5-5309-C22ED06D9C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143000"/>
            <a:ext cx="8534400" cy="4800600"/>
          </a:xfrm>
          <a:prstGeom prst="rect">
            <a:avLst/>
          </a:prstGeom>
        </p:spPr>
      </p:pic>
    </p:spTree>
    <p:extLst>
      <p:ext uri="{BB962C8B-B14F-4D97-AF65-F5344CB8AC3E}">
        <p14:creationId xmlns:p14="http://schemas.microsoft.com/office/powerpoint/2010/main" val="3442268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3B4F0-5851-F648-41B9-F396A610CE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D20813-3BB6-F4F9-A41D-997B56B89744}"/>
              </a:ext>
            </a:extLst>
          </p:cNvPr>
          <p:cNvSpPr>
            <a:spLocks noGrp="1"/>
          </p:cNvSpPr>
          <p:nvPr>
            <p:ph type="title"/>
          </p:nvPr>
        </p:nvSpPr>
        <p:spPr/>
        <p:txBody>
          <a:bodyPr/>
          <a:lstStyle/>
          <a:p>
            <a:r>
              <a:rPr lang="en-US" dirty="0"/>
              <a:t>Reason for Unemployment Still Positive</a:t>
            </a:r>
          </a:p>
        </p:txBody>
      </p:sp>
      <p:pic>
        <p:nvPicPr>
          <p:cNvPr id="5" name="Picture 4" descr="Chart, line chart&#10;&#10;AI-generated content may be incorrect.">
            <a:extLst>
              <a:ext uri="{FF2B5EF4-FFF2-40B4-BE49-F238E27FC236}">
                <a16:creationId xmlns:a16="http://schemas.microsoft.com/office/drawing/2014/main" id="{D35C400F-6222-1FB0-D2D0-67E8340948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143000"/>
            <a:ext cx="8534400" cy="4800600"/>
          </a:xfrm>
          <a:prstGeom prst="rect">
            <a:avLst/>
          </a:prstGeom>
        </p:spPr>
      </p:pic>
      <p:sp>
        <p:nvSpPr>
          <p:cNvPr id="6" name="TextBox 5">
            <a:extLst>
              <a:ext uri="{FF2B5EF4-FFF2-40B4-BE49-F238E27FC236}">
                <a16:creationId xmlns:a16="http://schemas.microsoft.com/office/drawing/2014/main" id="{1CC82C40-7503-0CD3-5E4A-285ECC32199B}"/>
              </a:ext>
            </a:extLst>
          </p:cNvPr>
          <p:cNvSpPr txBox="1"/>
          <p:nvPr/>
        </p:nvSpPr>
        <p:spPr>
          <a:xfrm>
            <a:off x="2286000" y="1905001"/>
            <a:ext cx="1752600" cy="1200329"/>
          </a:xfrm>
          <a:prstGeom prst="rect">
            <a:avLst/>
          </a:prstGeom>
          <a:noFill/>
          <a:ln>
            <a:solidFill>
              <a:srgbClr val="FF0000"/>
            </a:solidFill>
          </a:ln>
        </p:spPr>
        <p:txBody>
          <a:bodyPr wrap="square" rtlCol="0">
            <a:spAutoFit/>
          </a:bodyPr>
          <a:lstStyle/>
          <a:p>
            <a:r>
              <a:rPr lang="en-US" dirty="0">
                <a:solidFill>
                  <a:srgbClr val="FF0000"/>
                </a:solidFill>
              </a:rPr>
              <a:t>Current level of unemployment not driven by job loss</a:t>
            </a:r>
          </a:p>
        </p:txBody>
      </p:sp>
      <p:sp>
        <p:nvSpPr>
          <p:cNvPr id="7" name="Arrow: Down 6">
            <a:extLst>
              <a:ext uri="{FF2B5EF4-FFF2-40B4-BE49-F238E27FC236}">
                <a16:creationId xmlns:a16="http://schemas.microsoft.com/office/drawing/2014/main" id="{04C1231D-B71A-E0D9-E2A3-C683A17B32EB}"/>
              </a:ext>
            </a:extLst>
          </p:cNvPr>
          <p:cNvSpPr/>
          <p:nvPr/>
        </p:nvSpPr>
        <p:spPr>
          <a:xfrm rot="1145835">
            <a:off x="3165984" y="3107656"/>
            <a:ext cx="304800" cy="772510"/>
          </a:xfrm>
          <a:prstGeom prst="down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4DFD518-2BFF-8F92-E54B-2D0280EDF18F}"/>
              </a:ext>
            </a:extLst>
          </p:cNvPr>
          <p:cNvSpPr txBox="1"/>
          <p:nvPr/>
        </p:nvSpPr>
        <p:spPr>
          <a:xfrm>
            <a:off x="5673215" y="2894387"/>
            <a:ext cx="1752600" cy="646331"/>
          </a:xfrm>
          <a:prstGeom prst="rect">
            <a:avLst/>
          </a:prstGeom>
          <a:noFill/>
          <a:ln>
            <a:noFill/>
          </a:ln>
        </p:spPr>
        <p:txBody>
          <a:bodyPr wrap="square" rtlCol="0">
            <a:spAutoFit/>
          </a:bodyPr>
          <a:lstStyle/>
          <a:p>
            <a:r>
              <a:rPr lang="en-US" b="1" dirty="0">
                <a:solidFill>
                  <a:srgbClr val="FF0000"/>
                </a:solidFill>
              </a:rPr>
              <a:t>Great Recession</a:t>
            </a:r>
          </a:p>
        </p:txBody>
      </p:sp>
      <p:sp>
        <p:nvSpPr>
          <p:cNvPr id="9" name="TextBox 8">
            <a:extLst>
              <a:ext uri="{FF2B5EF4-FFF2-40B4-BE49-F238E27FC236}">
                <a16:creationId xmlns:a16="http://schemas.microsoft.com/office/drawing/2014/main" id="{0AA18F75-3C59-8DA0-2D71-93EC43B5BDE9}"/>
              </a:ext>
            </a:extLst>
          </p:cNvPr>
          <p:cNvSpPr txBox="1"/>
          <p:nvPr/>
        </p:nvSpPr>
        <p:spPr>
          <a:xfrm>
            <a:off x="5673215" y="4830438"/>
            <a:ext cx="2133600" cy="369332"/>
          </a:xfrm>
          <a:prstGeom prst="rect">
            <a:avLst/>
          </a:prstGeom>
          <a:noFill/>
          <a:ln>
            <a:noFill/>
          </a:ln>
        </p:spPr>
        <p:txBody>
          <a:bodyPr wrap="square" rtlCol="0">
            <a:spAutoFit/>
          </a:bodyPr>
          <a:lstStyle/>
          <a:p>
            <a:r>
              <a:rPr lang="en-US" b="1" dirty="0">
                <a:solidFill>
                  <a:srgbClr val="FF0000"/>
                </a:solidFill>
              </a:rPr>
              <a:t>COVID Recession</a:t>
            </a:r>
          </a:p>
        </p:txBody>
      </p:sp>
    </p:spTree>
    <p:extLst>
      <p:ext uri="{BB962C8B-B14F-4D97-AF65-F5344CB8AC3E}">
        <p14:creationId xmlns:p14="http://schemas.microsoft.com/office/powerpoint/2010/main" val="3594549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67BDE-4749-4C21-A8E0-B47754A68780}"/>
              </a:ext>
            </a:extLst>
          </p:cNvPr>
          <p:cNvSpPr>
            <a:spLocks noGrp="1"/>
          </p:cNvSpPr>
          <p:nvPr>
            <p:ph type="title"/>
          </p:nvPr>
        </p:nvSpPr>
        <p:spPr>
          <a:xfrm>
            <a:off x="1828800" y="76200"/>
            <a:ext cx="8534400" cy="990600"/>
          </a:xfrm>
          <a:prstGeom prst="rect">
            <a:avLst/>
          </a:prstGeom>
        </p:spPr>
        <p:txBody>
          <a:bodyPr>
            <a:normAutofit/>
          </a:bodyPr>
          <a:lstStyle/>
          <a:p>
            <a:r>
              <a:rPr lang="en-US" dirty="0"/>
              <a:t>UI Duration and Exhaustions Rising</a:t>
            </a:r>
            <a:endParaRPr dirty="0"/>
          </a:p>
        </p:txBody>
      </p:sp>
      <p:pic>
        <p:nvPicPr>
          <p:cNvPr id="4" name="Picture 3" descr="Graphical user interface, table&#10;&#10;AI-generated content may be incorrect.">
            <a:extLst>
              <a:ext uri="{FF2B5EF4-FFF2-40B4-BE49-F238E27FC236}">
                <a16:creationId xmlns:a16="http://schemas.microsoft.com/office/drawing/2014/main" id="{93691F0C-DC67-B3F1-57F4-15BB37C3FB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0" y="1905000"/>
            <a:ext cx="8305800" cy="3886200"/>
          </a:xfrm>
          <a:prstGeom prst="rect">
            <a:avLst/>
          </a:prstGeom>
        </p:spPr>
      </p:pic>
      <p:pic>
        <p:nvPicPr>
          <p:cNvPr id="6" name="Picture 5">
            <a:extLst>
              <a:ext uri="{FF2B5EF4-FFF2-40B4-BE49-F238E27FC236}">
                <a16:creationId xmlns:a16="http://schemas.microsoft.com/office/drawing/2014/main" id="{0980D7DC-E2C3-2491-BF24-F0A35013D3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7400" y="1091698"/>
            <a:ext cx="8077200" cy="867041"/>
          </a:xfrm>
          <a:prstGeom prst="rect">
            <a:avLst/>
          </a:prstGeom>
        </p:spPr>
      </p:pic>
    </p:spTree>
    <p:extLst>
      <p:ext uri="{BB962C8B-B14F-4D97-AF65-F5344CB8AC3E}">
        <p14:creationId xmlns:p14="http://schemas.microsoft.com/office/powerpoint/2010/main" val="32144229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67BDE-4749-4C21-A8E0-B47754A68780}"/>
              </a:ext>
            </a:extLst>
          </p:cNvPr>
          <p:cNvSpPr>
            <a:spLocks noGrp="1"/>
          </p:cNvSpPr>
          <p:nvPr>
            <p:ph type="title"/>
          </p:nvPr>
        </p:nvSpPr>
        <p:spPr>
          <a:xfrm>
            <a:off x="1828800" y="76200"/>
            <a:ext cx="8534400" cy="990600"/>
          </a:xfrm>
          <a:prstGeom prst="rect">
            <a:avLst/>
          </a:prstGeom>
        </p:spPr>
        <p:txBody>
          <a:bodyPr>
            <a:normAutofit/>
          </a:bodyPr>
          <a:lstStyle/>
          <a:p>
            <a:r>
              <a:rPr lang="en-US" dirty="0"/>
              <a:t>Trend in New UI Claims</a:t>
            </a:r>
            <a:endParaRPr dirty="0"/>
          </a:p>
        </p:txBody>
      </p:sp>
      <p:pic>
        <p:nvPicPr>
          <p:cNvPr id="4" name="Picture 3" descr="A picture containing diagram&#10;&#10;AI-generated content may be incorrect.">
            <a:extLst>
              <a:ext uri="{FF2B5EF4-FFF2-40B4-BE49-F238E27FC236}">
                <a16:creationId xmlns:a16="http://schemas.microsoft.com/office/drawing/2014/main" id="{F1EFE941-3104-88F1-5AC2-9F3CF5CB27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8393" y="1371596"/>
            <a:ext cx="7315215" cy="4114808"/>
          </a:xfrm>
          <a:prstGeom prst="rect">
            <a:avLst/>
          </a:prstGeom>
        </p:spPr>
      </p:pic>
    </p:spTree>
    <p:extLst>
      <p:ext uri="{BB962C8B-B14F-4D97-AF65-F5344CB8AC3E}">
        <p14:creationId xmlns:p14="http://schemas.microsoft.com/office/powerpoint/2010/main" val="21141916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67BDE-4749-4C21-A8E0-B47754A68780}"/>
              </a:ext>
            </a:extLst>
          </p:cNvPr>
          <p:cNvSpPr>
            <a:spLocks noGrp="1"/>
          </p:cNvSpPr>
          <p:nvPr>
            <p:ph type="title"/>
          </p:nvPr>
        </p:nvSpPr>
        <p:spPr>
          <a:xfrm>
            <a:off x="1828800" y="76200"/>
            <a:ext cx="8534400" cy="990600"/>
          </a:xfrm>
          <a:prstGeom prst="rect">
            <a:avLst/>
          </a:prstGeom>
        </p:spPr>
        <p:txBody>
          <a:bodyPr>
            <a:normAutofit/>
          </a:bodyPr>
          <a:lstStyle/>
          <a:p>
            <a:r>
              <a:rPr lang="en-US" dirty="0"/>
              <a:t>Trend in New UI Claims</a:t>
            </a:r>
            <a:endParaRPr dirty="0"/>
          </a:p>
        </p:txBody>
      </p:sp>
      <p:pic>
        <p:nvPicPr>
          <p:cNvPr id="4" name="Picture 3" descr="Chart, histogram&#10;&#10;AI-generated content may be incorrect.">
            <a:extLst>
              <a:ext uri="{FF2B5EF4-FFF2-40B4-BE49-F238E27FC236}">
                <a16:creationId xmlns:a16="http://schemas.microsoft.com/office/drawing/2014/main" id="{848981D7-9463-A271-2CFA-3809E4173B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8393" y="1371596"/>
            <a:ext cx="7315215" cy="4114808"/>
          </a:xfrm>
          <a:prstGeom prst="rect">
            <a:avLst/>
          </a:prstGeom>
        </p:spPr>
      </p:pic>
    </p:spTree>
    <p:extLst>
      <p:ext uri="{BB962C8B-B14F-4D97-AF65-F5344CB8AC3E}">
        <p14:creationId xmlns:p14="http://schemas.microsoft.com/office/powerpoint/2010/main" val="19261352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67BDE-4749-4C21-A8E0-B47754A68780}"/>
              </a:ext>
            </a:extLst>
          </p:cNvPr>
          <p:cNvSpPr>
            <a:spLocks noGrp="1"/>
          </p:cNvSpPr>
          <p:nvPr>
            <p:ph type="title"/>
          </p:nvPr>
        </p:nvSpPr>
        <p:spPr>
          <a:xfrm>
            <a:off x="1828800" y="76200"/>
            <a:ext cx="8534400" cy="990600"/>
          </a:xfrm>
          <a:prstGeom prst="rect">
            <a:avLst/>
          </a:prstGeom>
        </p:spPr>
        <p:txBody>
          <a:bodyPr>
            <a:normAutofit/>
          </a:bodyPr>
          <a:lstStyle/>
          <a:p>
            <a:r>
              <a:rPr lang="en-US" dirty="0"/>
              <a:t>Taxable Wage Base </a:t>
            </a:r>
            <a:endParaRPr dirty="0"/>
          </a:p>
        </p:txBody>
      </p:sp>
      <p:sp>
        <p:nvSpPr>
          <p:cNvPr id="8" name="TextBox 7">
            <a:extLst>
              <a:ext uri="{FF2B5EF4-FFF2-40B4-BE49-F238E27FC236}">
                <a16:creationId xmlns:a16="http://schemas.microsoft.com/office/drawing/2014/main" id="{ADABB206-9993-3CBD-1218-7C72E12A4F9C}"/>
              </a:ext>
            </a:extLst>
          </p:cNvPr>
          <p:cNvSpPr txBox="1"/>
          <p:nvPr/>
        </p:nvSpPr>
        <p:spPr>
          <a:xfrm>
            <a:off x="2590800" y="1143000"/>
            <a:ext cx="7239000" cy="369332"/>
          </a:xfrm>
          <a:prstGeom prst="rect">
            <a:avLst/>
          </a:prstGeom>
          <a:noFill/>
        </p:spPr>
        <p:txBody>
          <a:bodyPr wrap="square" rtlCol="0">
            <a:spAutoFit/>
          </a:bodyPr>
          <a:lstStyle/>
          <a:p>
            <a:r>
              <a:rPr lang="en-US" dirty="0"/>
              <a:t>Modest Employment Growth and Robust Wage Growth </a:t>
            </a:r>
          </a:p>
        </p:txBody>
      </p:sp>
      <p:pic>
        <p:nvPicPr>
          <p:cNvPr id="20" name="Picture 19" descr="Diagram">
            <a:extLst>
              <a:ext uri="{FF2B5EF4-FFF2-40B4-BE49-F238E27FC236}">
                <a16:creationId xmlns:a16="http://schemas.microsoft.com/office/drawing/2014/main" id="{050F2EC4-AB34-08F9-ECFA-CAB099A3B14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8392" y="1564469"/>
            <a:ext cx="3657608" cy="2057404"/>
          </a:xfrm>
          <a:prstGeom prst="rect">
            <a:avLst/>
          </a:prstGeom>
        </p:spPr>
      </p:pic>
      <p:pic>
        <p:nvPicPr>
          <p:cNvPr id="22" name="Picture 21" descr="Diagram&#10;&#10;AI-generated content may be incorrect.">
            <a:extLst>
              <a:ext uri="{FF2B5EF4-FFF2-40B4-BE49-F238E27FC236}">
                <a16:creationId xmlns:a16="http://schemas.microsoft.com/office/drawing/2014/main" id="{A6994D5A-6562-7866-AA2B-E6BACA4DF1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0292" y="3670000"/>
            <a:ext cx="3733808" cy="2100267"/>
          </a:xfrm>
          <a:prstGeom prst="rect">
            <a:avLst/>
          </a:prstGeom>
        </p:spPr>
      </p:pic>
      <p:sp>
        <p:nvSpPr>
          <p:cNvPr id="23" name="TextBox 22">
            <a:extLst>
              <a:ext uri="{FF2B5EF4-FFF2-40B4-BE49-F238E27FC236}">
                <a16:creationId xmlns:a16="http://schemas.microsoft.com/office/drawing/2014/main" id="{E40D6ECB-F459-54B3-098B-70101A189142}"/>
              </a:ext>
            </a:extLst>
          </p:cNvPr>
          <p:cNvSpPr txBox="1"/>
          <p:nvPr/>
        </p:nvSpPr>
        <p:spPr>
          <a:xfrm>
            <a:off x="6629400" y="1828801"/>
            <a:ext cx="3733800" cy="4185761"/>
          </a:xfrm>
          <a:prstGeom prst="rect">
            <a:avLst/>
          </a:prstGeom>
          <a:noFill/>
        </p:spPr>
        <p:txBody>
          <a:bodyPr wrap="square" rtlCol="0">
            <a:spAutoFit/>
          </a:bodyPr>
          <a:lstStyle/>
          <a:p>
            <a:r>
              <a:rPr lang="en-US" sz="1400" dirty="0"/>
              <a:t>* Used Annual QCEW Data</a:t>
            </a:r>
            <a:br>
              <a:rPr lang="en-US" sz="1400" dirty="0"/>
            </a:br>
            <a:br>
              <a:rPr lang="en-US" sz="1400" dirty="0"/>
            </a:br>
            <a:r>
              <a:rPr lang="en-US" sz="1400" u="sng" dirty="0"/>
              <a:t>Average Employment</a:t>
            </a:r>
            <a:br>
              <a:rPr lang="en-US" sz="1400" u="sng" dirty="0"/>
            </a:br>
            <a:r>
              <a:rPr lang="en-US" sz="1400" dirty="0"/>
              <a:t>1,376,705 (2024) to 1,387,410(2026)</a:t>
            </a:r>
            <a:br>
              <a:rPr lang="en-US" sz="1400" dirty="0"/>
            </a:br>
            <a:br>
              <a:rPr lang="en-US" sz="1400" dirty="0"/>
            </a:br>
            <a:r>
              <a:rPr lang="en-US" sz="1400" u="sng" dirty="0"/>
              <a:t>Annual Wage (Total wages/ Average Employment</a:t>
            </a:r>
            <a:br>
              <a:rPr lang="en-US" sz="1400" u="sng" dirty="0"/>
            </a:br>
            <a:br>
              <a:rPr lang="en-US" sz="1400" u="sng" dirty="0"/>
            </a:br>
            <a:r>
              <a:rPr lang="en-US" sz="1400" dirty="0"/>
              <a:t>$65,771(2024) to $71,709 (2026)</a:t>
            </a:r>
            <a:br>
              <a:rPr lang="en-US" sz="1400" dirty="0"/>
            </a:br>
            <a:br>
              <a:rPr lang="en-US" sz="1400" dirty="0"/>
            </a:br>
            <a:r>
              <a:rPr lang="en-US" sz="1400" u="sng" dirty="0"/>
              <a:t>Average ratio of taxable wages to total wages </a:t>
            </a:r>
            <a:br>
              <a:rPr lang="en-US" sz="1400" u="sng" dirty="0"/>
            </a:br>
            <a:br>
              <a:rPr lang="en-US" sz="1400" u="sng" dirty="0"/>
            </a:br>
            <a:r>
              <a:rPr lang="en-US" sz="1400" dirty="0"/>
              <a:t>55.52%</a:t>
            </a:r>
            <a:br>
              <a:rPr lang="en-US" sz="1400" dirty="0"/>
            </a:br>
            <a:br>
              <a:rPr lang="en-US" sz="1400" dirty="0"/>
            </a:br>
            <a:r>
              <a:rPr lang="en-US" sz="1400" dirty="0"/>
              <a:t>Forecasted value of average employment * fore-casted value of annual wage * average ratio of taxable wages to total wages = </a:t>
            </a:r>
            <a:br>
              <a:rPr lang="en-US" sz="1400" dirty="0"/>
            </a:br>
            <a:r>
              <a:rPr lang="en-US" sz="1400" dirty="0"/>
              <a:t>$54,946,690,671</a:t>
            </a:r>
            <a:br>
              <a:rPr lang="en-US" sz="1400" dirty="0"/>
            </a:br>
            <a:endParaRPr lang="en-US" sz="1400" dirty="0"/>
          </a:p>
        </p:txBody>
      </p:sp>
    </p:spTree>
    <p:extLst>
      <p:ext uri="{BB962C8B-B14F-4D97-AF65-F5344CB8AC3E}">
        <p14:creationId xmlns:p14="http://schemas.microsoft.com/office/powerpoint/2010/main" val="3322001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95AD9-B80C-9F95-A480-B8284D2812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1CEB9B-0FBB-EFAC-4BE5-3678BA91929C}"/>
              </a:ext>
            </a:extLst>
          </p:cNvPr>
          <p:cNvSpPr>
            <a:spLocks noGrp="1"/>
          </p:cNvSpPr>
          <p:nvPr>
            <p:ph type="title"/>
          </p:nvPr>
        </p:nvSpPr>
        <p:spPr>
          <a:xfrm>
            <a:off x="1828800" y="76200"/>
            <a:ext cx="8534400" cy="990600"/>
          </a:xfrm>
          <a:prstGeom prst="rect">
            <a:avLst/>
          </a:prstGeom>
        </p:spPr>
        <p:txBody>
          <a:bodyPr>
            <a:normAutofit/>
          </a:bodyPr>
          <a:lstStyle/>
          <a:p>
            <a:r>
              <a:rPr lang="en-US" dirty="0"/>
              <a:t>Projected Contributions (1.65% Rate)</a:t>
            </a:r>
            <a:endParaRPr dirty="0"/>
          </a:p>
        </p:txBody>
      </p:sp>
      <p:pic>
        <p:nvPicPr>
          <p:cNvPr id="5" name="Picture 4" descr="Chart, line chart">
            <a:extLst>
              <a:ext uri="{FF2B5EF4-FFF2-40B4-BE49-F238E27FC236}">
                <a16:creationId xmlns:a16="http://schemas.microsoft.com/office/drawing/2014/main" id="{467841B6-4EE6-B0D8-A47D-3C7FB0E1CE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8393" y="1371596"/>
            <a:ext cx="7315215" cy="4114808"/>
          </a:xfrm>
          <a:prstGeom prst="rect">
            <a:avLst/>
          </a:prstGeom>
        </p:spPr>
      </p:pic>
      <p:sp>
        <p:nvSpPr>
          <p:cNvPr id="3" name="Rectangle 2">
            <a:extLst>
              <a:ext uri="{FF2B5EF4-FFF2-40B4-BE49-F238E27FC236}">
                <a16:creationId xmlns:a16="http://schemas.microsoft.com/office/drawing/2014/main" id="{4617BD4D-6B60-58B6-3409-301FC0CA88E5}"/>
              </a:ext>
            </a:extLst>
          </p:cNvPr>
          <p:cNvSpPr/>
          <p:nvPr/>
        </p:nvSpPr>
        <p:spPr>
          <a:xfrm>
            <a:off x="2743200" y="1371596"/>
            <a:ext cx="914400" cy="2286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0496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29DF5-22DB-4B6A-715D-4A089B631C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A59578-AC51-2FFF-F6CB-289476E41910}"/>
              </a:ext>
            </a:extLst>
          </p:cNvPr>
          <p:cNvSpPr>
            <a:spLocks noGrp="1"/>
          </p:cNvSpPr>
          <p:nvPr>
            <p:ph type="title"/>
          </p:nvPr>
        </p:nvSpPr>
        <p:spPr>
          <a:xfrm>
            <a:off x="1828800" y="76200"/>
            <a:ext cx="8534400" cy="990600"/>
          </a:xfrm>
          <a:prstGeom prst="rect">
            <a:avLst/>
          </a:prstGeom>
        </p:spPr>
        <p:txBody>
          <a:bodyPr>
            <a:normAutofit/>
          </a:bodyPr>
          <a:lstStyle/>
          <a:p>
            <a:r>
              <a:rPr lang="en-US" dirty="0"/>
              <a:t>Trust Fund Impacts</a:t>
            </a:r>
            <a:endParaRPr dirty="0"/>
          </a:p>
        </p:txBody>
      </p:sp>
      <p:sp>
        <p:nvSpPr>
          <p:cNvPr id="7" name="TextBox 6">
            <a:extLst>
              <a:ext uri="{FF2B5EF4-FFF2-40B4-BE49-F238E27FC236}">
                <a16:creationId xmlns:a16="http://schemas.microsoft.com/office/drawing/2014/main" id="{3C111AD6-F7BC-8275-9DE7-4BCC18F63365}"/>
              </a:ext>
            </a:extLst>
          </p:cNvPr>
          <p:cNvSpPr txBox="1"/>
          <p:nvPr/>
        </p:nvSpPr>
        <p:spPr>
          <a:xfrm>
            <a:off x="1981200" y="1219200"/>
            <a:ext cx="6248400" cy="861774"/>
          </a:xfrm>
          <a:prstGeom prst="rect">
            <a:avLst/>
          </a:prstGeom>
          <a:noFill/>
        </p:spPr>
        <p:txBody>
          <a:bodyPr wrap="square">
            <a:spAutoFit/>
          </a:bodyPr>
          <a:lstStyle/>
          <a:p>
            <a:pPr>
              <a:spcAft>
                <a:spcPts val="1200"/>
              </a:spcAft>
              <a:defRPr/>
            </a:pPr>
            <a:r>
              <a:rPr lang="en-US" sz="2000" b="1" dirty="0" err="1">
                <a:solidFill>
                  <a:srgbClr val="0064AC"/>
                </a:solidFill>
                <a:latin typeface="Arial" panose="020B0604020202020204" pitchFamily="34" charset="0"/>
                <a:cs typeface="Arial" panose="020B0604020202020204" pitchFamily="34" charset="0"/>
              </a:rPr>
              <a:t>Beginni</a:t>
            </a:r>
            <a:r>
              <a:rPr lang="en-US" sz="2000" b="1" dirty="0">
                <a:solidFill>
                  <a:srgbClr val="0064AC"/>
                </a:solidFill>
                <a:latin typeface="Arial" panose="020B0604020202020204" pitchFamily="34" charset="0"/>
                <a:cs typeface="Arial" panose="020B0604020202020204" pitchFamily="34" charset="0"/>
              </a:rPr>
              <a:t>ng Trust Fund Balance</a:t>
            </a:r>
          </a:p>
          <a:p>
            <a:pPr marL="342900" indent="-342900">
              <a:spcAft>
                <a:spcPts val="1200"/>
              </a:spcAft>
              <a:buFont typeface="Arial" panose="020B0604020202020204" pitchFamily="34" charset="0"/>
              <a:buChar char="•"/>
              <a:defRPr/>
            </a:pPr>
            <a:r>
              <a:rPr lang="en-US" sz="2000" dirty="0">
                <a:solidFill>
                  <a:srgbClr val="0064AC"/>
                </a:solidFill>
                <a:latin typeface="Arial" panose="020B0604020202020204" pitchFamily="34" charset="0"/>
                <a:cs typeface="Arial" panose="020B0604020202020204" pitchFamily="34" charset="0"/>
              </a:rPr>
              <a:t>$2,256,676,817 as of September 19, 2025</a:t>
            </a:r>
          </a:p>
        </p:txBody>
      </p:sp>
      <p:pic>
        <p:nvPicPr>
          <p:cNvPr id="4" name="Picture 3" descr="Chart">
            <a:extLst>
              <a:ext uri="{FF2B5EF4-FFF2-40B4-BE49-F238E27FC236}">
                <a16:creationId xmlns:a16="http://schemas.microsoft.com/office/drawing/2014/main" id="{D7262801-3322-5E61-0F24-177A89C94D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3600" y="2080975"/>
            <a:ext cx="8001000" cy="3755253"/>
          </a:xfrm>
          <a:prstGeom prst="rect">
            <a:avLst/>
          </a:prstGeom>
        </p:spPr>
      </p:pic>
    </p:spTree>
    <p:extLst>
      <p:ext uri="{BB962C8B-B14F-4D97-AF65-F5344CB8AC3E}">
        <p14:creationId xmlns:p14="http://schemas.microsoft.com/office/powerpoint/2010/main" val="2911676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81200" y="1905000"/>
            <a:ext cx="8229600" cy="2133600"/>
          </a:xfrm>
          <a:prstGeom prst="rect">
            <a:avLst/>
          </a:prstGeom>
        </p:spPr>
        <p:txBody>
          <a:bodyPr/>
          <a:lstStyle/>
          <a:p>
            <a:br>
              <a:rPr dirty="0"/>
            </a:br>
            <a:endParaRPr dirty="0"/>
          </a:p>
        </p:txBody>
      </p:sp>
      <p:sp>
        <p:nvSpPr>
          <p:cNvPr id="4" name="Title 1"/>
          <p:cNvSpPr>
            <a:spLocks noGrp="1"/>
          </p:cNvSpPr>
          <p:nvPr>
            <p:ph type="ctrTitle"/>
          </p:nvPr>
        </p:nvSpPr>
        <p:spPr>
          <a:xfrm>
            <a:off x="3429000" y="533401"/>
            <a:ext cx="6934200" cy="1089025"/>
          </a:xfrm>
          <a:prstGeom prst="rect">
            <a:avLst/>
          </a:prstGeom>
        </p:spPr>
        <p:txBody>
          <a:bodyPr>
            <a:normAutofit/>
          </a:bodyPr>
          <a:lstStyle/>
          <a:p>
            <a:endParaRPr dirty="0"/>
          </a:p>
        </p:txBody>
      </p:sp>
      <p:pic>
        <p:nvPicPr>
          <p:cNvPr id="6" name="Picture 5">
            <a:extLst>
              <a:ext uri="{FF2B5EF4-FFF2-40B4-BE49-F238E27FC236}">
                <a16:creationId xmlns:a16="http://schemas.microsoft.com/office/drawing/2014/main" id="{3960BE76-C43B-28E2-02AA-E93578658A5C}"/>
              </a:ext>
            </a:extLst>
          </p:cNvPr>
          <p:cNvPicPr>
            <a:picLocks noChangeAspect="1"/>
          </p:cNvPicPr>
          <p:nvPr/>
        </p:nvPicPr>
        <p:blipFill>
          <a:blip r:embed="rId3"/>
          <a:stretch>
            <a:fillRect/>
          </a:stretch>
        </p:blipFill>
        <p:spPr>
          <a:xfrm>
            <a:off x="0" y="0"/>
            <a:ext cx="12192000" cy="6858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67BDE-4749-4C21-A8E0-B47754A68780}"/>
              </a:ext>
            </a:extLst>
          </p:cNvPr>
          <p:cNvSpPr>
            <a:spLocks noGrp="1"/>
          </p:cNvSpPr>
          <p:nvPr>
            <p:ph type="title"/>
          </p:nvPr>
        </p:nvSpPr>
        <p:spPr>
          <a:xfrm>
            <a:off x="1828800" y="76200"/>
            <a:ext cx="8534400" cy="990600"/>
          </a:xfrm>
          <a:prstGeom prst="rect">
            <a:avLst/>
          </a:prstGeom>
        </p:spPr>
        <p:txBody>
          <a:bodyPr>
            <a:normAutofit/>
          </a:bodyPr>
          <a:lstStyle/>
          <a:p>
            <a:r>
              <a:rPr lang="en-US" dirty="0"/>
              <a:t>Historic Cash Flows</a:t>
            </a:r>
            <a:endParaRPr dirty="0"/>
          </a:p>
        </p:txBody>
      </p:sp>
      <p:graphicFrame>
        <p:nvGraphicFramePr>
          <p:cNvPr id="3" name="Table 2">
            <a:extLst>
              <a:ext uri="{FF2B5EF4-FFF2-40B4-BE49-F238E27FC236}">
                <a16:creationId xmlns:a16="http://schemas.microsoft.com/office/drawing/2014/main" id="{4F0F56EB-C327-E0E5-21E2-E018CB960282}"/>
              </a:ext>
            </a:extLst>
          </p:cNvPr>
          <p:cNvGraphicFramePr>
            <a:graphicFrameLocks noGrp="1"/>
          </p:cNvGraphicFramePr>
          <p:nvPr/>
        </p:nvGraphicFramePr>
        <p:xfrm>
          <a:off x="1828801" y="1284631"/>
          <a:ext cx="8502653" cy="4047521"/>
        </p:xfrm>
        <a:graphic>
          <a:graphicData uri="http://schemas.openxmlformats.org/drawingml/2006/table">
            <a:tbl>
              <a:tblPr/>
              <a:tblGrid>
                <a:gridCol w="1788552">
                  <a:extLst>
                    <a:ext uri="{9D8B030D-6E8A-4147-A177-3AD203B41FA5}">
                      <a16:colId xmlns:a16="http://schemas.microsoft.com/office/drawing/2014/main" val="33157805"/>
                    </a:ext>
                  </a:extLst>
                </a:gridCol>
                <a:gridCol w="449480">
                  <a:extLst>
                    <a:ext uri="{9D8B030D-6E8A-4147-A177-3AD203B41FA5}">
                      <a16:colId xmlns:a16="http://schemas.microsoft.com/office/drawing/2014/main" val="860847486"/>
                    </a:ext>
                  </a:extLst>
                </a:gridCol>
                <a:gridCol w="880231">
                  <a:extLst>
                    <a:ext uri="{9D8B030D-6E8A-4147-A177-3AD203B41FA5}">
                      <a16:colId xmlns:a16="http://schemas.microsoft.com/office/drawing/2014/main" val="1277621694"/>
                    </a:ext>
                  </a:extLst>
                </a:gridCol>
                <a:gridCol w="880231">
                  <a:extLst>
                    <a:ext uri="{9D8B030D-6E8A-4147-A177-3AD203B41FA5}">
                      <a16:colId xmlns:a16="http://schemas.microsoft.com/office/drawing/2014/main" val="749778678"/>
                    </a:ext>
                  </a:extLst>
                </a:gridCol>
                <a:gridCol w="880231">
                  <a:extLst>
                    <a:ext uri="{9D8B030D-6E8A-4147-A177-3AD203B41FA5}">
                      <a16:colId xmlns:a16="http://schemas.microsoft.com/office/drawing/2014/main" val="2769127880"/>
                    </a:ext>
                  </a:extLst>
                </a:gridCol>
                <a:gridCol w="880231">
                  <a:extLst>
                    <a:ext uri="{9D8B030D-6E8A-4147-A177-3AD203B41FA5}">
                      <a16:colId xmlns:a16="http://schemas.microsoft.com/office/drawing/2014/main" val="3514006087"/>
                    </a:ext>
                  </a:extLst>
                </a:gridCol>
                <a:gridCol w="880231">
                  <a:extLst>
                    <a:ext uri="{9D8B030D-6E8A-4147-A177-3AD203B41FA5}">
                      <a16:colId xmlns:a16="http://schemas.microsoft.com/office/drawing/2014/main" val="377164850"/>
                    </a:ext>
                  </a:extLst>
                </a:gridCol>
                <a:gridCol w="936415">
                  <a:extLst>
                    <a:ext uri="{9D8B030D-6E8A-4147-A177-3AD203B41FA5}">
                      <a16:colId xmlns:a16="http://schemas.microsoft.com/office/drawing/2014/main" val="3022492120"/>
                    </a:ext>
                  </a:extLst>
                </a:gridCol>
                <a:gridCol w="927051">
                  <a:extLst>
                    <a:ext uri="{9D8B030D-6E8A-4147-A177-3AD203B41FA5}">
                      <a16:colId xmlns:a16="http://schemas.microsoft.com/office/drawing/2014/main" val="1608650455"/>
                    </a:ext>
                  </a:extLst>
                </a:gridCol>
              </a:tblGrid>
              <a:tr h="225736">
                <a:tc gridSpan="2">
                  <a:txBody>
                    <a:bodyPr/>
                    <a:lstStyle/>
                    <a:p>
                      <a:pPr algn="l" fontAlgn="t"/>
                      <a:endParaRPr lang="en-US" sz="900" b="1" i="0" u="none" strike="noStrike" dirty="0">
                        <a:solidFill>
                          <a:srgbClr val="FFFFFF"/>
                        </a:solidFill>
                        <a:effectLst/>
                        <a:latin typeface="Arial" panose="020B0604020202020204" pitchFamily="34" charset="0"/>
                      </a:endParaRPr>
                    </a:p>
                  </a:txBody>
                  <a:tcPr marL="3889" marR="3889" marT="3889" marB="0">
                    <a:lnL>
                      <a:noFill/>
                    </a:lnL>
                    <a:lnR>
                      <a:noFill/>
                    </a:lnR>
                    <a:lnT>
                      <a:noFill/>
                    </a:lnT>
                    <a:lnB>
                      <a:noFill/>
                    </a:lnB>
                    <a:solidFill>
                      <a:srgbClr val="000080"/>
                    </a:solidFill>
                  </a:tcPr>
                </a:tc>
                <a:tc hMerge="1">
                  <a:txBody>
                    <a:bodyPr/>
                    <a:lstStyle/>
                    <a:p>
                      <a:endParaRPr lang="en-US"/>
                    </a:p>
                  </a:txBody>
                  <a:tcPr/>
                </a:tc>
                <a:tc>
                  <a:txBody>
                    <a:bodyPr/>
                    <a:lstStyle/>
                    <a:p>
                      <a:pPr algn="r" fontAlgn="t"/>
                      <a:r>
                        <a:rPr lang="en-US" sz="1000" b="1" i="0" u="none" strike="noStrike" dirty="0">
                          <a:solidFill>
                            <a:srgbClr val="FFFFFF"/>
                          </a:solidFill>
                          <a:effectLst/>
                          <a:latin typeface="Arial" panose="020B0604020202020204" pitchFamily="34" charset="0"/>
                        </a:rPr>
                        <a:t>Actual</a:t>
                      </a:r>
                    </a:p>
                  </a:txBody>
                  <a:tcPr marL="3889" marR="3889" marT="3889" marB="0">
                    <a:lnL>
                      <a:noFill/>
                    </a:lnL>
                    <a:lnR>
                      <a:noFill/>
                    </a:lnR>
                    <a:lnT>
                      <a:noFill/>
                    </a:lnT>
                    <a:lnB>
                      <a:noFill/>
                    </a:lnB>
                    <a:solidFill>
                      <a:srgbClr val="000080"/>
                    </a:solidFill>
                  </a:tcPr>
                </a:tc>
                <a:tc>
                  <a:txBody>
                    <a:bodyPr/>
                    <a:lstStyle/>
                    <a:p>
                      <a:pPr algn="r" fontAlgn="t"/>
                      <a:r>
                        <a:rPr lang="en-US" sz="1000" b="1" i="0" u="none" strike="noStrike" dirty="0">
                          <a:solidFill>
                            <a:srgbClr val="FFFFFF"/>
                          </a:solidFill>
                          <a:effectLst/>
                          <a:latin typeface="Arial" panose="020B0604020202020204" pitchFamily="34" charset="0"/>
                        </a:rPr>
                        <a:t>Actual</a:t>
                      </a:r>
                    </a:p>
                  </a:txBody>
                  <a:tcPr marL="3889" marR="3889" marT="3889" marB="0">
                    <a:lnL>
                      <a:noFill/>
                    </a:lnL>
                    <a:lnR>
                      <a:noFill/>
                    </a:lnR>
                    <a:lnT>
                      <a:noFill/>
                    </a:lnT>
                    <a:lnB>
                      <a:noFill/>
                    </a:lnB>
                    <a:solidFill>
                      <a:srgbClr val="000080"/>
                    </a:solidFill>
                  </a:tcPr>
                </a:tc>
                <a:tc>
                  <a:txBody>
                    <a:bodyPr/>
                    <a:lstStyle/>
                    <a:p>
                      <a:pPr algn="r" fontAlgn="t"/>
                      <a:r>
                        <a:rPr lang="en-US" sz="1000" b="1" i="0" u="none" strike="noStrike" dirty="0">
                          <a:solidFill>
                            <a:srgbClr val="FFFFFF"/>
                          </a:solidFill>
                          <a:effectLst/>
                          <a:latin typeface="Arial" panose="020B0604020202020204" pitchFamily="34" charset="0"/>
                        </a:rPr>
                        <a:t>Actual</a:t>
                      </a:r>
                    </a:p>
                  </a:txBody>
                  <a:tcPr marL="3889" marR="3889" marT="3889" marB="0">
                    <a:lnL>
                      <a:noFill/>
                    </a:lnL>
                    <a:lnR>
                      <a:noFill/>
                    </a:lnR>
                    <a:lnT>
                      <a:noFill/>
                    </a:lnT>
                    <a:lnB>
                      <a:noFill/>
                    </a:lnB>
                    <a:solidFill>
                      <a:srgbClr val="000080"/>
                    </a:solidFill>
                  </a:tcPr>
                </a:tc>
                <a:tc>
                  <a:txBody>
                    <a:bodyPr/>
                    <a:lstStyle/>
                    <a:p>
                      <a:pPr algn="r" fontAlgn="t"/>
                      <a:r>
                        <a:rPr lang="en-US" sz="1000" b="1" i="0" u="none" strike="noStrike" dirty="0">
                          <a:solidFill>
                            <a:srgbClr val="FFFFFF"/>
                          </a:solidFill>
                          <a:effectLst/>
                          <a:latin typeface="Arial" panose="020B0604020202020204" pitchFamily="34" charset="0"/>
                        </a:rPr>
                        <a:t>Actual</a:t>
                      </a:r>
                    </a:p>
                  </a:txBody>
                  <a:tcPr marL="3889" marR="3889" marT="3889" marB="0">
                    <a:lnL>
                      <a:noFill/>
                    </a:lnL>
                    <a:lnR>
                      <a:noFill/>
                    </a:lnR>
                    <a:lnT>
                      <a:noFill/>
                    </a:lnT>
                    <a:lnB>
                      <a:noFill/>
                    </a:lnB>
                    <a:solidFill>
                      <a:srgbClr val="000080"/>
                    </a:solidFill>
                  </a:tcPr>
                </a:tc>
                <a:tc>
                  <a:txBody>
                    <a:bodyPr/>
                    <a:lstStyle/>
                    <a:p>
                      <a:pPr algn="r" fontAlgn="t"/>
                      <a:r>
                        <a:rPr lang="en-US" sz="1000" b="1" i="0" u="none" strike="noStrike">
                          <a:solidFill>
                            <a:srgbClr val="FFFFFF"/>
                          </a:solidFill>
                          <a:effectLst/>
                          <a:latin typeface="Arial" panose="020B0604020202020204" pitchFamily="34" charset="0"/>
                        </a:rPr>
                        <a:t>Actual</a:t>
                      </a:r>
                    </a:p>
                  </a:txBody>
                  <a:tcPr marL="3889" marR="3889" marT="3889" marB="0">
                    <a:lnL>
                      <a:noFill/>
                    </a:lnL>
                    <a:lnR>
                      <a:noFill/>
                    </a:lnR>
                    <a:lnT>
                      <a:noFill/>
                    </a:lnT>
                    <a:lnB>
                      <a:noFill/>
                    </a:lnB>
                    <a:solidFill>
                      <a:srgbClr val="000080"/>
                    </a:solidFill>
                  </a:tcPr>
                </a:tc>
                <a:tc>
                  <a:txBody>
                    <a:bodyPr/>
                    <a:lstStyle/>
                    <a:p>
                      <a:pPr algn="r" fontAlgn="t"/>
                      <a:r>
                        <a:rPr lang="en-US" sz="1000" b="1" i="0" u="none" strike="noStrike" dirty="0">
                          <a:solidFill>
                            <a:srgbClr val="FFFFFF"/>
                          </a:solidFill>
                          <a:effectLst/>
                          <a:latin typeface="Arial" panose="020B0604020202020204" pitchFamily="34" charset="0"/>
                        </a:rPr>
                        <a:t>Actual</a:t>
                      </a:r>
                    </a:p>
                  </a:txBody>
                  <a:tcPr marL="3889" marR="3889" marT="3889" marB="0">
                    <a:lnL>
                      <a:noFill/>
                    </a:lnL>
                    <a:lnR>
                      <a:noFill/>
                    </a:lnR>
                    <a:lnT>
                      <a:noFill/>
                    </a:lnT>
                    <a:lnB>
                      <a:noFill/>
                    </a:lnB>
                    <a:solidFill>
                      <a:srgbClr val="000080"/>
                    </a:solidFill>
                  </a:tcPr>
                </a:tc>
                <a:tc>
                  <a:txBody>
                    <a:bodyPr/>
                    <a:lstStyle/>
                    <a:p>
                      <a:pPr algn="r" fontAlgn="t"/>
                      <a:r>
                        <a:rPr lang="en-US" sz="1000" b="1" i="0" u="none" strike="noStrike">
                          <a:solidFill>
                            <a:srgbClr val="FFFFFF"/>
                          </a:solidFill>
                          <a:effectLst/>
                          <a:latin typeface="Arial" panose="020B0604020202020204" pitchFamily="34" charset="0"/>
                        </a:rPr>
                        <a:t>Preliminary</a:t>
                      </a:r>
                    </a:p>
                  </a:txBody>
                  <a:tcPr marL="3889" marR="3889" marT="3889" marB="0">
                    <a:lnL>
                      <a:noFill/>
                    </a:lnL>
                    <a:lnR>
                      <a:noFill/>
                    </a:lnR>
                    <a:lnT>
                      <a:noFill/>
                    </a:lnT>
                    <a:lnB>
                      <a:noFill/>
                    </a:lnB>
                    <a:solidFill>
                      <a:srgbClr val="000080"/>
                    </a:solidFill>
                  </a:tcPr>
                </a:tc>
                <a:extLst>
                  <a:ext uri="{0D108BD9-81ED-4DB2-BD59-A6C34878D82A}">
                    <a16:rowId xmlns:a16="http://schemas.microsoft.com/office/drawing/2014/main" val="96483628"/>
                  </a:ext>
                </a:extLst>
              </a:tr>
              <a:tr h="185712">
                <a:tc>
                  <a:txBody>
                    <a:bodyPr/>
                    <a:lstStyle/>
                    <a:p>
                      <a:pPr algn="l" fontAlgn="t"/>
                      <a:endParaRPr lang="en-US" sz="900" b="1" i="0" u="none" strike="noStrike" dirty="0">
                        <a:solidFill>
                          <a:srgbClr val="FFFFFF"/>
                        </a:solidFill>
                        <a:effectLst/>
                        <a:latin typeface="Arial" panose="020B0604020202020204" pitchFamily="34" charset="0"/>
                      </a:endParaRPr>
                    </a:p>
                  </a:txBody>
                  <a:tcPr marL="3889" marR="3889" marT="3889" marB="0">
                    <a:lnL>
                      <a:noFill/>
                    </a:lnL>
                    <a:lnR>
                      <a:noFill/>
                    </a:lnR>
                    <a:lnT>
                      <a:noFill/>
                    </a:lnT>
                    <a:lnB>
                      <a:noFill/>
                    </a:lnB>
                    <a:solidFill>
                      <a:srgbClr val="000080"/>
                    </a:solidFill>
                  </a:tcPr>
                </a:tc>
                <a:tc>
                  <a:txBody>
                    <a:bodyPr/>
                    <a:lstStyle/>
                    <a:p>
                      <a:pPr algn="l" fontAlgn="t"/>
                      <a:endParaRPr lang="en-US" sz="1050" b="1" i="0" u="sng" strike="noStrike" dirty="0">
                        <a:solidFill>
                          <a:srgbClr val="FFFFFF"/>
                        </a:solidFill>
                        <a:effectLst/>
                        <a:latin typeface="Arial" panose="020B0604020202020204" pitchFamily="34" charset="0"/>
                      </a:endParaRPr>
                    </a:p>
                  </a:txBody>
                  <a:tcPr marL="3889" marR="3889" marT="3889" marB="0">
                    <a:lnL>
                      <a:noFill/>
                    </a:lnL>
                    <a:lnR>
                      <a:noFill/>
                    </a:lnR>
                    <a:lnT>
                      <a:noFill/>
                    </a:lnT>
                    <a:lnB>
                      <a:noFill/>
                    </a:lnB>
                    <a:solidFill>
                      <a:srgbClr val="000080"/>
                    </a:solidFill>
                  </a:tcPr>
                </a:tc>
                <a:tc>
                  <a:txBody>
                    <a:bodyPr/>
                    <a:lstStyle/>
                    <a:p>
                      <a:pPr algn="r" rtl="0" fontAlgn="t"/>
                      <a:r>
                        <a:rPr lang="en-US" sz="1100" b="1" i="0" u="sng" strike="noStrike" dirty="0">
                          <a:solidFill>
                            <a:srgbClr val="FFFFFF"/>
                          </a:solidFill>
                          <a:effectLst/>
                          <a:latin typeface="Arial" panose="020B0604020202020204" pitchFamily="34" charset="0"/>
                        </a:rPr>
                        <a:t>2019</a:t>
                      </a:r>
                    </a:p>
                  </a:txBody>
                  <a:tcPr marL="9525" marR="9525" marT="9525" marB="0">
                    <a:lnL>
                      <a:noFill/>
                    </a:lnL>
                    <a:lnR>
                      <a:noFill/>
                    </a:lnR>
                    <a:lnT>
                      <a:noFill/>
                    </a:lnT>
                    <a:lnB>
                      <a:noFill/>
                    </a:lnB>
                    <a:solidFill>
                      <a:srgbClr val="000080"/>
                    </a:solidFill>
                  </a:tcPr>
                </a:tc>
                <a:tc>
                  <a:txBody>
                    <a:bodyPr/>
                    <a:lstStyle/>
                    <a:p>
                      <a:pPr algn="r" rtl="0" fontAlgn="t"/>
                      <a:r>
                        <a:rPr lang="en-US" sz="1100" b="1" i="0" u="sng" strike="noStrike" dirty="0">
                          <a:solidFill>
                            <a:srgbClr val="FFFFFF"/>
                          </a:solidFill>
                          <a:effectLst/>
                          <a:latin typeface="Arial" panose="020B0604020202020204" pitchFamily="34" charset="0"/>
                        </a:rPr>
                        <a:t>2020</a:t>
                      </a:r>
                    </a:p>
                  </a:txBody>
                  <a:tcPr marL="9525" marR="9525" marT="9525" marB="0">
                    <a:lnL>
                      <a:noFill/>
                    </a:lnL>
                    <a:lnR>
                      <a:noFill/>
                    </a:lnR>
                    <a:lnT>
                      <a:noFill/>
                    </a:lnT>
                    <a:lnB>
                      <a:noFill/>
                    </a:lnB>
                    <a:solidFill>
                      <a:srgbClr val="000080"/>
                    </a:solidFill>
                  </a:tcPr>
                </a:tc>
                <a:tc>
                  <a:txBody>
                    <a:bodyPr/>
                    <a:lstStyle/>
                    <a:p>
                      <a:pPr algn="r" rtl="0" fontAlgn="t"/>
                      <a:r>
                        <a:rPr lang="en-US" sz="1100" b="1" i="0" u="sng" strike="noStrike" dirty="0">
                          <a:solidFill>
                            <a:srgbClr val="FFFFFF"/>
                          </a:solidFill>
                          <a:effectLst/>
                          <a:latin typeface="Arial" panose="020B0604020202020204" pitchFamily="34" charset="0"/>
                        </a:rPr>
                        <a:t>2021</a:t>
                      </a:r>
                    </a:p>
                  </a:txBody>
                  <a:tcPr marL="9525" marR="9525" marT="9525" marB="0">
                    <a:lnL>
                      <a:noFill/>
                    </a:lnL>
                    <a:lnR>
                      <a:noFill/>
                    </a:lnR>
                    <a:lnT>
                      <a:noFill/>
                    </a:lnT>
                    <a:lnB>
                      <a:noFill/>
                    </a:lnB>
                    <a:solidFill>
                      <a:srgbClr val="000080"/>
                    </a:solidFill>
                  </a:tcPr>
                </a:tc>
                <a:tc>
                  <a:txBody>
                    <a:bodyPr/>
                    <a:lstStyle/>
                    <a:p>
                      <a:pPr algn="r" rtl="0" fontAlgn="t"/>
                      <a:r>
                        <a:rPr lang="en-US" sz="1100" b="1" i="0" u="sng" strike="noStrike">
                          <a:solidFill>
                            <a:srgbClr val="FFFFFF"/>
                          </a:solidFill>
                          <a:effectLst/>
                          <a:latin typeface="Arial" panose="020B0604020202020204" pitchFamily="34" charset="0"/>
                        </a:rPr>
                        <a:t>2022</a:t>
                      </a:r>
                    </a:p>
                  </a:txBody>
                  <a:tcPr marL="9525" marR="9525" marT="9525" marB="0">
                    <a:lnL>
                      <a:noFill/>
                    </a:lnL>
                    <a:lnR>
                      <a:noFill/>
                    </a:lnR>
                    <a:lnT>
                      <a:noFill/>
                    </a:lnT>
                    <a:lnB>
                      <a:noFill/>
                    </a:lnB>
                    <a:solidFill>
                      <a:srgbClr val="000080"/>
                    </a:solidFill>
                  </a:tcPr>
                </a:tc>
                <a:tc>
                  <a:txBody>
                    <a:bodyPr/>
                    <a:lstStyle/>
                    <a:p>
                      <a:pPr algn="r" rtl="0" fontAlgn="t"/>
                      <a:r>
                        <a:rPr lang="en-US" sz="1100" b="1" i="0" u="sng" strike="noStrike">
                          <a:solidFill>
                            <a:srgbClr val="FFFFFF"/>
                          </a:solidFill>
                          <a:effectLst/>
                          <a:latin typeface="Arial" panose="020B0604020202020204" pitchFamily="34" charset="0"/>
                        </a:rPr>
                        <a:t>2023</a:t>
                      </a:r>
                    </a:p>
                  </a:txBody>
                  <a:tcPr marL="9525" marR="9525" marT="9525" marB="0">
                    <a:lnL>
                      <a:noFill/>
                    </a:lnL>
                    <a:lnR>
                      <a:noFill/>
                    </a:lnR>
                    <a:lnT>
                      <a:noFill/>
                    </a:lnT>
                    <a:lnB>
                      <a:noFill/>
                    </a:lnB>
                    <a:solidFill>
                      <a:srgbClr val="000080"/>
                    </a:solidFill>
                  </a:tcPr>
                </a:tc>
                <a:tc>
                  <a:txBody>
                    <a:bodyPr/>
                    <a:lstStyle/>
                    <a:p>
                      <a:pPr algn="r" rtl="0" fontAlgn="t"/>
                      <a:r>
                        <a:rPr lang="en-US" sz="1100" b="1" i="0" u="sng" strike="noStrike">
                          <a:solidFill>
                            <a:srgbClr val="FFFFFF"/>
                          </a:solidFill>
                          <a:effectLst/>
                          <a:latin typeface="Arial" panose="020B0604020202020204" pitchFamily="34" charset="0"/>
                        </a:rPr>
                        <a:t>2024</a:t>
                      </a:r>
                    </a:p>
                  </a:txBody>
                  <a:tcPr marL="9525" marR="9525" marT="9525" marB="0">
                    <a:lnL>
                      <a:noFill/>
                    </a:lnL>
                    <a:lnR>
                      <a:noFill/>
                    </a:lnR>
                    <a:lnT>
                      <a:noFill/>
                    </a:lnT>
                    <a:lnB>
                      <a:noFill/>
                    </a:lnB>
                    <a:solidFill>
                      <a:srgbClr val="000080"/>
                    </a:solidFill>
                  </a:tcPr>
                </a:tc>
                <a:tc>
                  <a:txBody>
                    <a:bodyPr/>
                    <a:lstStyle/>
                    <a:p>
                      <a:pPr algn="r" rtl="0" fontAlgn="t"/>
                      <a:r>
                        <a:rPr lang="en-US" sz="1100" b="1" i="0" u="sng" strike="noStrike" dirty="0">
                          <a:solidFill>
                            <a:srgbClr val="FFFFFF"/>
                          </a:solidFill>
                          <a:effectLst/>
                          <a:latin typeface="Arial" panose="020B0604020202020204" pitchFamily="34" charset="0"/>
                        </a:rPr>
                        <a:t>2025</a:t>
                      </a:r>
                    </a:p>
                  </a:txBody>
                  <a:tcPr marL="9525" marR="9525" marT="9525" marB="0">
                    <a:lnL>
                      <a:noFill/>
                    </a:lnL>
                    <a:lnR>
                      <a:noFill/>
                    </a:lnR>
                    <a:lnT>
                      <a:noFill/>
                    </a:lnT>
                    <a:lnB>
                      <a:noFill/>
                    </a:lnB>
                    <a:solidFill>
                      <a:srgbClr val="000080"/>
                    </a:solidFill>
                  </a:tcPr>
                </a:tc>
                <a:extLst>
                  <a:ext uri="{0D108BD9-81ED-4DB2-BD59-A6C34878D82A}">
                    <a16:rowId xmlns:a16="http://schemas.microsoft.com/office/drawing/2014/main" val="1309289382"/>
                  </a:ext>
                </a:extLst>
              </a:tr>
              <a:tr h="410673">
                <a:tc gridSpan="2">
                  <a:txBody>
                    <a:bodyPr/>
                    <a:lstStyle/>
                    <a:p>
                      <a:pPr algn="l" fontAlgn="t"/>
                      <a:r>
                        <a:rPr lang="en-US" sz="1100" b="1" i="0" u="none" strike="noStrike" dirty="0">
                          <a:solidFill>
                            <a:srgbClr val="002060"/>
                          </a:solidFill>
                          <a:effectLst/>
                          <a:latin typeface="Arial" panose="020B0604020202020204" pitchFamily="34" charset="0"/>
                        </a:rPr>
                        <a:t>UI Trust Fund Level: October - September</a:t>
                      </a:r>
                    </a:p>
                  </a:txBody>
                  <a:tcPr marL="3889" marR="3889" marT="3889" marB="0">
                    <a:lnL>
                      <a:noFill/>
                    </a:lnL>
                    <a:lnR>
                      <a:noFill/>
                    </a:lnR>
                    <a:lnT>
                      <a:noFill/>
                    </a:lnT>
                    <a:lnB>
                      <a:noFill/>
                    </a:lnB>
                    <a:solidFill>
                      <a:srgbClr val="C0C0C0"/>
                    </a:solidFill>
                  </a:tcPr>
                </a:tc>
                <a:tc hMerge="1">
                  <a:txBody>
                    <a:bodyPr/>
                    <a:lstStyle/>
                    <a:p>
                      <a:endParaRPr lang="en-US"/>
                    </a:p>
                  </a:txBody>
                  <a:tcPr/>
                </a:tc>
                <a:tc>
                  <a:txBody>
                    <a:bodyPr/>
                    <a:lstStyle/>
                    <a:p>
                      <a:pPr algn="r" rtl="0" fontAlgn="t"/>
                      <a:r>
                        <a:rPr lang="en-US" sz="1100" b="0" i="0" u="none" strike="noStrike" dirty="0">
                          <a:solidFill>
                            <a:srgbClr val="002060"/>
                          </a:solidFill>
                          <a:effectLst/>
                          <a:latin typeface="Arial" panose="020B0604020202020204" pitchFamily="34" charset="0"/>
                        </a:rPr>
                        <a:t> </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 </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 </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 </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 </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 </a:t>
                      </a:r>
                    </a:p>
                  </a:txBody>
                  <a:tcPr marL="9525" marR="9525" marT="9525" marB="0">
                    <a:lnL>
                      <a:noFill/>
                    </a:lnL>
                    <a:lnR>
                      <a:noFill/>
                    </a:lnR>
                    <a:lnT>
                      <a:noFill/>
                    </a:lnT>
                    <a:lnB>
                      <a:noFill/>
                    </a:lnB>
                    <a:solidFill>
                      <a:srgbClr val="C0C0C0"/>
                    </a:solidFill>
                  </a:tcPr>
                </a:tc>
                <a:tc>
                  <a:txBody>
                    <a:bodyPr/>
                    <a:lstStyle/>
                    <a:p>
                      <a:pPr algn="r" rtl="0" fontAlgn="t"/>
                      <a:endParaRPr lang="en-US" sz="1100" b="0" i="0" u="none" strike="noStrike" dirty="0">
                        <a:solidFill>
                          <a:srgbClr val="002060"/>
                        </a:solidFill>
                        <a:effectLst/>
                        <a:latin typeface="Arial" panose="020B0604020202020204" pitchFamily="34" charset="0"/>
                      </a:endParaRP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4211995278"/>
                  </a:ext>
                </a:extLst>
              </a:tr>
              <a:tr h="327617">
                <a:tc>
                  <a:txBody>
                    <a:bodyPr/>
                    <a:lstStyle/>
                    <a:p>
                      <a:pPr algn="l" fontAlgn="t"/>
                      <a:r>
                        <a:rPr lang="en-US" sz="1050" b="1" i="0" u="none" strike="noStrike">
                          <a:solidFill>
                            <a:srgbClr val="002060"/>
                          </a:solidFill>
                          <a:effectLst/>
                          <a:latin typeface="Arial" panose="020B0604020202020204" pitchFamily="34" charset="0"/>
                        </a:rPr>
                        <a:t>Beginning Fund Balance (Millions)</a:t>
                      </a:r>
                    </a:p>
                  </a:txBody>
                  <a:tcPr marL="3889" marR="3889" marT="3889" marB="0">
                    <a:lnL>
                      <a:noFill/>
                    </a:lnL>
                    <a:lnR>
                      <a:noFill/>
                    </a:lnR>
                    <a:lnT>
                      <a:noFill/>
                    </a:lnT>
                    <a:lnB>
                      <a:noFill/>
                    </a:lnB>
                    <a:solidFill>
                      <a:srgbClr val="C0C0C0"/>
                    </a:solidFill>
                  </a:tcPr>
                </a:tc>
                <a:tc>
                  <a:txBody>
                    <a:bodyPr/>
                    <a:lstStyle/>
                    <a:p>
                      <a:pPr algn="l" fontAlgn="t"/>
                      <a:r>
                        <a:rPr lang="en-US" sz="1050" b="1" i="0" u="none" strike="noStrike">
                          <a:solidFill>
                            <a:srgbClr val="002060"/>
                          </a:solidFill>
                          <a:effectLst/>
                          <a:latin typeface="Arial" panose="020B0604020202020204" pitchFamily="34" charset="0"/>
                        </a:rPr>
                        <a:t> </a:t>
                      </a:r>
                    </a:p>
                  </a:txBody>
                  <a:tcPr marL="3889" marR="3889" marT="3889" marB="0">
                    <a:lnL>
                      <a:noFill/>
                    </a:lnL>
                    <a:lnR>
                      <a:noFill/>
                    </a:lnR>
                    <a:lnT>
                      <a:noFill/>
                    </a:lnT>
                    <a:lnB>
                      <a:noFill/>
                    </a:lnB>
                    <a:solidFill>
                      <a:srgbClr val="C0C0C0"/>
                    </a:solidFill>
                  </a:tcPr>
                </a:tc>
                <a:tc>
                  <a:txBody>
                    <a:bodyPr/>
                    <a:lstStyle/>
                    <a:p>
                      <a:pPr algn="r" rtl="0" fontAlgn="t"/>
                      <a:r>
                        <a:rPr lang="en-US" sz="1100" b="1" i="0" u="none" strike="noStrike">
                          <a:solidFill>
                            <a:srgbClr val="002060"/>
                          </a:solidFill>
                          <a:effectLst/>
                          <a:latin typeface="Arial" panose="020B0604020202020204" pitchFamily="34" charset="0"/>
                        </a:rPr>
                        <a:t>1,416.30</a:t>
                      </a:r>
                    </a:p>
                  </a:txBody>
                  <a:tcPr marL="9525" marR="9525" marT="9525" marB="0">
                    <a:lnL>
                      <a:noFill/>
                    </a:lnL>
                    <a:lnR>
                      <a:noFill/>
                    </a:lnR>
                    <a:lnT>
                      <a:noFill/>
                    </a:lnT>
                    <a:lnB>
                      <a:noFill/>
                    </a:lnB>
                    <a:solidFill>
                      <a:srgbClr val="C0C0C0"/>
                    </a:solidFill>
                  </a:tcPr>
                </a:tc>
                <a:tc>
                  <a:txBody>
                    <a:bodyPr/>
                    <a:lstStyle/>
                    <a:p>
                      <a:pPr algn="r" rtl="0" fontAlgn="t"/>
                      <a:r>
                        <a:rPr lang="en-US" sz="1100" b="1" i="0" u="none" strike="noStrike">
                          <a:solidFill>
                            <a:srgbClr val="002060"/>
                          </a:solidFill>
                          <a:effectLst/>
                          <a:latin typeface="Arial" panose="020B0604020202020204" pitchFamily="34" charset="0"/>
                        </a:rPr>
                        <a:t>1,864.60</a:t>
                      </a:r>
                    </a:p>
                  </a:txBody>
                  <a:tcPr marL="9525" marR="9525" marT="9525" marB="0">
                    <a:lnL>
                      <a:noFill/>
                    </a:lnL>
                    <a:lnR>
                      <a:noFill/>
                    </a:lnR>
                    <a:lnT>
                      <a:noFill/>
                    </a:lnT>
                    <a:lnB>
                      <a:noFill/>
                    </a:lnB>
                    <a:solidFill>
                      <a:srgbClr val="C0C0C0"/>
                    </a:solidFill>
                  </a:tcPr>
                </a:tc>
                <a:tc>
                  <a:txBody>
                    <a:bodyPr/>
                    <a:lstStyle/>
                    <a:p>
                      <a:pPr algn="r" rtl="0" fontAlgn="t"/>
                      <a:r>
                        <a:rPr lang="en-US" sz="1100" b="1" i="0" u="none" strike="noStrike">
                          <a:solidFill>
                            <a:srgbClr val="002060"/>
                          </a:solidFill>
                          <a:effectLst/>
                          <a:latin typeface="Arial" panose="020B0604020202020204" pitchFamily="34" charset="0"/>
                        </a:rPr>
                        <a:t>291</a:t>
                      </a:r>
                    </a:p>
                  </a:txBody>
                  <a:tcPr marL="9525" marR="9525" marT="9525" marB="0">
                    <a:lnL>
                      <a:noFill/>
                    </a:lnL>
                    <a:lnR>
                      <a:noFill/>
                    </a:lnR>
                    <a:lnT>
                      <a:noFill/>
                    </a:lnT>
                    <a:lnB>
                      <a:noFill/>
                    </a:lnB>
                    <a:solidFill>
                      <a:srgbClr val="C0C0C0"/>
                    </a:solidFill>
                  </a:tcPr>
                </a:tc>
                <a:tc>
                  <a:txBody>
                    <a:bodyPr/>
                    <a:lstStyle/>
                    <a:p>
                      <a:pPr algn="r" rtl="0" fontAlgn="t"/>
                      <a:r>
                        <a:rPr lang="en-US" sz="1100" b="1" i="0" u="none" strike="noStrike">
                          <a:solidFill>
                            <a:srgbClr val="002060"/>
                          </a:solidFill>
                          <a:effectLst/>
                          <a:latin typeface="Arial" panose="020B0604020202020204" pitchFamily="34" charset="0"/>
                        </a:rPr>
                        <a:t>-76</a:t>
                      </a:r>
                    </a:p>
                  </a:txBody>
                  <a:tcPr marL="9525" marR="9525" marT="9525" marB="0">
                    <a:lnL>
                      <a:noFill/>
                    </a:lnL>
                    <a:lnR>
                      <a:noFill/>
                    </a:lnR>
                    <a:lnT>
                      <a:noFill/>
                    </a:lnT>
                    <a:lnB>
                      <a:noFill/>
                    </a:lnB>
                    <a:solidFill>
                      <a:srgbClr val="C0C0C0"/>
                    </a:solidFill>
                  </a:tcPr>
                </a:tc>
                <a:tc>
                  <a:txBody>
                    <a:bodyPr/>
                    <a:lstStyle/>
                    <a:p>
                      <a:pPr algn="r" rtl="0" fontAlgn="t"/>
                      <a:r>
                        <a:rPr lang="en-US" sz="1100" b="1" i="0" u="none" strike="noStrike">
                          <a:solidFill>
                            <a:srgbClr val="002060"/>
                          </a:solidFill>
                          <a:effectLst/>
                          <a:latin typeface="Arial" panose="020B0604020202020204" pitchFamily="34" charset="0"/>
                        </a:rPr>
                        <a:t>795.5</a:t>
                      </a:r>
                    </a:p>
                  </a:txBody>
                  <a:tcPr marL="9525" marR="9525" marT="9525" marB="0">
                    <a:lnL>
                      <a:noFill/>
                    </a:lnL>
                    <a:lnR>
                      <a:noFill/>
                    </a:lnR>
                    <a:lnT>
                      <a:noFill/>
                    </a:lnT>
                    <a:lnB>
                      <a:noFill/>
                    </a:lnB>
                    <a:solidFill>
                      <a:srgbClr val="C0C0C0"/>
                    </a:solidFill>
                  </a:tcPr>
                </a:tc>
                <a:tc>
                  <a:txBody>
                    <a:bodyPr/>
                    <a:lstStyle/>
                    <a:p>
                      <a:pPr algn="r" rtl="0" fontAlgn="t"/>
                      <a:r>
                        <a:rPr lang="en-US" sz="1100" b="1" i="0" u="none" strike="noStrike" dirty="0">
                          <a:solidFill>
                            <a:srgbClr val="002060"/>
                          </a:solidFill>
                          <a:effectLst/>
                          <a:latin typeface="Arial" panose="020B0604020202020204" pitchFamily="34" charset="0"/>
                        </a:rPr>
                        <a:t>1,412.9</a:t>
                      </a:r>
                    </a:p>
                  </a:txBody>
                  <a:tcPr marL="9525" marR="9525" marT="9525" marB="0">
                    <a:lnL>
                      <a:noFill/>
                    </a:lnL>
                    <a:lnR>
                      <a:noFill/>
                    </a:lnR>
                    <a:lnT>
                      <a:noFill/>
                    </a:lnT>
                    <a:lnB>
                      <a:noFill/>
                    </a:lnB>
                    <a:solidFill>
                      <a:srgbClr val="C0C0C0"/>
                    </a:solidFill>
                  </a:tcPr>
                </a:tc>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en-US" sz="1100" b="1" i="0" u="none" strike="noStrike" dirty="0">
                          <a:solidFill>
                            <a:srgbClr val="002060"/>
                          </a:solidFill>
                          <a:effectLst/>
                          <a:latin typeface="Arial" panose="020B0604020202020204" pitchFamily="34" charset="0"/>
                        </a:rPr>
                        <a:t>1,742.9</a:t>
                      </a:r>
                    </a:p>
                    <a:p>
                      <a:pPr algn="r" rtl="0" fontAlgn="t"/>
                      <a:endParaRPr lang="en-US" sz="1100" b="1" i="0" u="none" strike="noStrike" dirty="0">
                        <a:solidFill>
                          <a:srgbClr val="002060"/>
                        </a:solidFill>
                        <a:effectLst/>
                        <a:latin typeface="Arial" panose="020B0604020202020204" pitchFamily="34" charset="0"/>
                      </a:endParaRP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2669141967"/>
                  </a:ext>
                </a:extLst>
              </a:tr>
              <a:tr h="185712">
                <a:tc>
                  <a:txBody>
                    <a:bodyPr/>
                    <a:lstStyle/>
                    <a:p>
                      <a:pPr algn="l" fontAlgn="t"/>
                      <a:r>
                        <a:rPr lang="en-US" sz="1050" b="0" i="0" u="none" strike="noStrike">
                          <a:solidFill>
                            <a:srgbClr val="002060"/>
                          </a:solidFill>
                          <a:effectLst/>
                          <a:latin typeface="Arial" panose="020B0604020202020204" pitchFamily="34" charset="0"/>
                        </a:rPr>
                        <a:t>Contributions</a:t>
                      </a:r>
                    </a:p>
                  </a:txBody>
                  <a:tcPr marL="3889" marR="3889" marT="3889" marB="0">
                    <a:lnL>
                      <a:noFill/>
                    </a:lnL>
                    <a:lnR>
                      <a:noFill/>
                    </a:lnR>
                    <a:lnT>
                      <a:noFill/>
                    </a:lnT>
                    <a:lnB>
                      <a:noFill/>
                    </a:lnB>
                    <a:solidFill>
                      <a:srgbClr val="C0C0C0"/>
                    </a:solidFill>
                  </a:tcPr>
                </a:tc>
                <a:tc>
                  <a:txBody>
                    <a:bodyPr/>
                    <a:lstStyle/>
                    <a:p>
                      <a:pPr algn="l" fontAlgn="t"/>
                      <a:r>
                        <a:rPr lang="en-US" sz="1050" b="0" i="0" u="none" strike="noStrike">
                          <a:solidFill>
                            <a:srgbClr val="002060"/>
                          </a:solidFill>
                          <a:effectLst/>
                          <a:latin typeface="Arial" panose="020B0604020202020204" pitchFamily="34" charset="0"/>
                        </a:rPr>
                        <a:t> </a:t>
                      </a:r>
                    </a:p>
                  </a:txBody>
                  <a:tcPr marL="3889" marR="3889" marT="3889"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674</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617.9</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595.6</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752.7</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828</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848.3</a:t>
                      </a:r>
                    </a:p>
                  </a:txBody>
                  <a:tcPr marL="9525" marR="9525" marT="9525" marB="0">
                    <a:lnL>
                      <a:noFill/>
                    </a:lnL>
                    <a:lnR>
                      <a:noFill/>
                    </a:lnR>
                    <a:lnT>
                      <a:noFill/>
                    </a:lnT>
                    <a:lnB>
                      <a:noFill/>
                    </a:lnB>
                    <a:solidFill>
                      <a:srgbClr val="BFBFBF"/>
                    </a:solidFill>
                  </a:tcPr>
                </a:tc>
                <a:tc>
                  <a:txBody>
                    <a:bodyPr/>
                    <a:lstStyle/>
                    <a:p>
                      <a:pPr algn="r" rtl="0" fontAlgn="t"/>
                      <a:r>
                        <a:rPr lang="en-US" sz="1100" b="0" i="0" u="none" strike="noStrike" dirty="0">
                          <a:solidFill>
                            <a:srgbClr val="002060"/>
                          </a:solidFill>
                          <a:effectLst/>
                          <a:latin typeface="Arial" panose="020B0604020202020204" pitchFamily="34" charset="0"/>
                        </a:rPr>
                        <a:t>920.3</a:t>
                      </a:r>
                    </a:p>
                  </a:txBody>
                  <a:tcPr marL="9525" marR="9525" marT="9525" marB="0">
                    <a:lnL>
                      <a:noFill/>
                    </a:lnL>
                    <a:lnR>
                      <a:noFill/>
                    </a:lnR>
                    <a:lnT>
                      <a:noFill/>
                    </a:lnT>
                    <a:lnB>
                      <a:noFill/>
                    </a:lnB>
                    <a:solidFill>
                      <a:srgbClr val="BFBFBF"/>
                    </a:solidFill>
                  </a:tcPr>
                </a:tc>
                <a:extLst>
                  <a:ext uri="{0D108BD9-81ED-4DB2-BD59-A6C34878D82A}">
                    <a16:rowId xmlns:a16="http://schemas.microsoft.com/office/drawing/2014/main" val="2054232669"/>
                  </a:ext>
                </a:extLst>
              </a:tr>
              <a:tr h="185712">
                <a:tc>
                  <a:txBody>
                    <a:bodyPr/>
                    <a:lstStyle/>
                    <a:p>
                      <a:pPr algn="l" fontAlgn="t"/>
                      <a:r>
                        <a:rPr lang="en-US" sz="1050" b="0" i="0" u="none" strike="noStrike">
                          <a:solidFill>
                            <a:srgbClr val="002060"/>
                          </a:solidFill>
                          <a:effectLst/>
                          <a:latin typeface="Arial" panose="020B0604020202020204" pitchFamily="34" charset="0"/>
                        </a:rPr>
                        <a:t>Benefit Payments</a:t>
                      </a:r>
                    </a:p>
                  </a:txBody>
                  <a:tcPr marL="3889" marR="3889" marT="3889" marB="0">
                    <a:lnL>
                      <a:noFill/>
                    </a:lnL>
                    <a:lnR>
                      <a:noFill/>
                    </a:lnR>
                    <a:lnT>
                      <a:noFill/>
                    </a:lnT>
                    <a:lnB>
                      <a:noFill/>
                    </a:lnB>
                    <a:solidFill>
                      <a:srgbClr val="C0C0C0"/>
                    </a:solidFill>
                  </a:tcPr>
                </a:tc>
                <a:tc>
                  <a:txBody>
                    <a:bodyPr/>
                    <a:lstStyle/>
                    <a:p>
                      <a:pPr algn="l" fontAlgn="t"/>
                      <a:r>
                        <a:rPr lang="en-US" sz="1050" b="0" i="0" u="none" strike="noStrike">
                          <a:solidFill>
                            <a:srgbClr val="002060"/>
                          </a:solidFill>
                          <a:effectLst/>
                          <a:latin typeface="Arial" panose="020B0604020202020204" pitchFamily="34" charset="0"/>
                        </a:rPr>
                        <a:t> </a:t>
                      </a:r>
                    </a:p>
                  </a:txBody>
                  <a:tcPr marL="3889" marR="3889" marT="3889"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268.7</a:t>
                      </a:r>
                    </a:p>
                  </a:txBody>
                  <a:tcPr marL="9525" marR="9525" marT="9525" marB="0">
                    <a:lnL>
                      <a:noFill/>
                    </a:lnL>
                    <a:lnR>
                      <a:noFill/>
                    </a:lnR>
                    <a:lnT>
                      <a:noFill/>
                    </a:lnT>
                    <a:lnB>
                      <a:noFill/>
                    </a:lnB>
                    <a:solidFill>
                      <a:srgbClr val="BFBFBF"/>
                    </a:solidFill>
                  </a:tcPr>
                </a:tc>
                <a:tc>
                  <a:txBody>
                    <a:bodyPr/>
                    <a:lstStyle/>
                    <a:p>
                      <a:pPr algn="r" rtl="0" fontAlgn="t"/>
                      <a:r>
                        <a:rPr lang="en-US" sz="1100" b="0" i="0" u="none" strike="noStrike" dirty="0">
                          <a:solidFill>
                            <a:srgbClr val="002060"/>
                          </a:solidFill>
                          <a:effectLst/>
                          <a:latin typeface="Arial" panose="020B0604020202020204" pitchFamily="34" charset="0"/>
                        </a:rPr>
                        <a:t>2,232.20</a:t>
                      </a:r>
                    </a:p>
                  </a:txBody>
                  <a:tcPr marL="9525" marR="9525" marT="9525" marB="0">
                    <a:lnL>
                      <a:noFill/>
                    </a:lnL>
                    <a:lnR>
                      <a:noFill/>
                    </a:lnR>
                    <a:lnT>
                      <a:noFill/>
                    </a:lnT>
                    <a:lnB>
                      <a:noFill/>
                    </a:lnB>
                    <a:solidFill>
                      <a:srgbClr val="BFBFBF"/>
                    </a:solidFill>
                  </a:tcPr>
                </a:tc>
                <a:tc>
                  <a:txBody>
                    <a:bodyPr/>
                    <a:lstStyle/>
                    <a:p>
                      <a:pPr algn="r" rtl="0" fontAlgn="t"/>
                      <a:r>
                        <a:rPr lang="en-US" sz="1100" b="0" i="0" u="none" strike="noStrike">
                          <a:solidFill>
                            <a:srgbClr val="002060"/>
                          </a:solidFill>
                          <a:effectLst/>
                          <a:latin typeface="Arial" panose="020B0604020202020204" pitchFamily="34" charset="0"/>
                        </a:rPr>
                        <a:t>862.3</a:t>
                      </a:r>
                    </a:p>
                  </a:txBody>
                  <a:tcPr marL="9525" marR="9525" marT="9525" marB="0">
                    <a:lnL>
                      <a:noFill/>
                    </a:lnL>
                    <a:lnR>
                      <a:noFill/>
                    </a:lnR>
                    <a:lnT>
                      <a:noFill/>
                    </a:lnT>
                    <a:lnB>
                      <a:noFill/>
                    </a:lnB>
                    <a:solidFill>
                      <a:srgbClr val="BFBFBF"/>
                    </a:solidFill>
                  </a:tcPr>
                </a:tc>
                <a:tc>
                  <a:txBody>
                    <a:bodyPr/>
                    <a:lstStyle/>
                    <a:p>
                      <a:pPr algn="r" rtl="0" fontAlgn="t"/>
                      <a:r>
                        <a:rPr lang="en-US" sz="1100" b="0" i="0" u="none" strike="noStrike">
                          <a:solidFill>
                            <a:srgbClr val="002060"/>
                          </a:solidFill>
                          <a:effectLst/>
                          <a:latin typeface="Arial" panose="020B0604020202020204" pitchFamily="34" charset="0"/>
                        </a:rPr>
                        <a:t>228</a:t>
                      </a:r>
                    </a:p>
                  </a:txBody>
                  <a:tcPr marL="9525" marR="9525" marT="9525" marB="0">
                    <a:lnL>
                      <a:noFill/>
                    </a:lnL>
                    <a:lnR>
                      <a:noFill/>
                    </a:lnR>
                    <a:lnT>
                      <a:noFill/>
                    </a:lnT>
                    <a:lnB>
                      <a:noFill/>
                    </a:lnB>
                    <a:solidFill>
                      <a:srgbClr val="BFBFBF"/>
                    </a:solidFill>
                  </a:tcPr>
                </a:tc>
                <a:tc>
                  <a:txBody>
                    <a:bodyPr/>
                    <a:lstStyle/>
                    <a:p>
                      <a:pPr algn="r" rtl="0" fontAlgn="t"/>
                      <a:r>
                        <a:rPr lang="en-US" sz="1100" b="0" i="0" u="none" strike="noStrike">
                          <a:solidFill>
                            <a:srgbClr val="002060"/>
                          </a:solidFill>
                          <a:effectLst/>
                          <a:latin typeface="Arial" panose="020B0604020202020204" pitchFamily="34" charset="0"/>
                        </a:rPr>
                        <a:t>349.2</a:t>
                      </a:r>
                    </a:p>
                  </a:txBody>
                  <a:tcPr marL="9525" marR="9525" marT="9525" marB="0">
                    <a:lnL>
                      <a:noFill/>
                    </a:lnL>
                    <a:lnR>
                      <a:noFill/>
                    </a:lnR>
                    <a:lnT>
                      <a:noFill/>
                    </a:lnT>
                    <a:lnB>
                      <a:noFill/>
                    </a:lnB>
                    <a:solidFill>
                      <a:srgbClr val="BFBFBF"/>
                    </a:solidFill>
                  </a:tcPr>
                </a:tc>
                <a:tc>
                  <a:txBody>
                    <a:bodyPr/>
                    <a:lstStyle/>
                    <a:p>
                      <a:pPr algn="r" rtl="0" fontAlgn="t"/>
                      <a:r>
                        <a:rPr lang="en-US" sz="1100" b="0" i="0" u="none" strike="noStrike" dirty="0">
                          <a:solidFill>
                            <a:srgbClr val="002060"/>
                          </a:solidFill>
                          <a:effectLst/>
                          <a:latin typeface="Arial" panose="020B0604020202020204" pitchFamily="34" charset="0"/>
                        </a:rPr>
                        <a:t>497.7</a:t>
                      </a:r>
                    </a:p>
                  </a:txBody>
                  <a:tcPr marL="9525" marR="9525" marT="9525" marB="0">
                    <a:lnL>
                      <a:noFill/>
                    </a:lnL>
                    <a:lnR>
                      <a:noFill/>
                    </a:lnR>
                    <a:lnT>
                      <a:noFill/>
                    </a:lnT>
                    <a:lnB>
                      <a:noFill/>
                    </a:lnB>
                    <a:solidFill>
                      <a:srgbClr val="BFBFBF"/>
                    </a:solidFill>
                  </a:tcPr>
                </a:tc>
                <a:tc>
                  <a:txBody>
                    <a:bodyPr/>
                    <a:lstStyle/>
                    <a:p>
                      <a:pPr algn="r" rtl="0" fontAlgn="t"/>
                      <a:r>
                        <a:rPr lang="en-US" sz="1100" b="0" i="0" u="none" strike="noStrike" dirty="0">
                          <a:solidFill>
                            <a:srgbClr val="002060"/>
                          </a:solidFill>
                          <a:effectLst/>
                          <a:latin typeface="Arial" panose="020B0604020202020204" pitchFamily="34" charset="0"/>
                        </a:rPr>
                        <a:t>529.2</a:t>
                      </a:r>
                    </a:p>
                  </a:txBody>
                  <a:tcPr marL="9525" marR="9525" marT="9525" marB="0">
                    <a:lnL>
                      <a:noFill/>
                    </a:lnL>
                    <a:lnR>
                      <a:noFill/>
                    </a:lnR>
                    <a:lnT>
                      <a:noFill/>
                    </a:lnT>
                    <a:lnB>
                      <a:noFill/>
                    </a:lnB>
                    <a:solidFill>
                      <a:srgbClr val="BFBFBF"/>
                    </a:solidFill>
                  </a:tcPr>
                </a:tc>
                <a:extLst>
                  <a:ext uri="{0D108BD9-81ED-4DB2-BD59-A6C34878D82A}">
                    <a16:rowId xmlns:a16="http://schemas.microsoft.com/office/drawing/2014/main" val="3159124828"/>
                  </a:ext>
                </a:extLst>
              </a:tr>
              <a:tr h="185712">
                <a:tc>
                  <a:txBody>
                    <a:bodyPr/>
                    <a:lstStyle/>
                    <a:p>
                      <a:pPr algn="l" fontAlgn="t"/>
                      <a:r>
                        <a:rPr lang="en-US" sz="1050" b="0" i="0" u="none" strike="noStrike">
                          <a:solidFill>
                            <a:srgbClr val="002060"/>
                          </a:solidFill>
                          <a:effectLst/>
                          <a:latin typeface="Arial" panose="020B0604020202020204" pitchFamily="34" charset="0"/>
                        </a:rPr>
                        <a:t>Other Items</a:t>
                      </a:r>
                    </a:p>
                  </a:txBody>
                  <a:tcPr marL="3889" marR="3889" marT="3889" marB="0">
                    <a:lnL>
                      <a:noFill/>
                    </a:lnL>
                    <a:lnR>
                      <a:noFill/>
                    </a:lnR>
                    <a:lnT>
                      <a:noFill/>
                    </a:lnT>
                    <a:lnB>
                      <a:noFill/>
                    </a:lnB>
                    <a:solidFill>
                      <a:srgbClr val="C0C0C0"/>
                    </a:solidFill>
                  </a:tcPr>
                </a:tc>
                <a:tc>
                  <a:txBody>
                    <a:bodyPr/>
                    <a:lstStyle/>
                    <a:p>
                      <a:pPr algn="l" fontAlgn="t"/>
                      <a:r>
                        <a:rPr lang="en-US" sz="1050" b="0" i="0" u="none" strike="noStrike">
                          <a:solidFill>
                            <a:srgbClr val="002060"/>
                          </a:solidFill>
                          <a:effectLst/>
                          <a:latin typeface="Arial" panose="020B0604020202020204" pitchFamily="34" charset="0"/>
                        </a:rPr>
                        <a:t> </a:t>
                      </a:r>
                    </a:p>
                  </a:txBody>
                  <a:tcPr marL="3889" marR="3889" marT="3889"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43.1</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40.7</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-100.3</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346.7</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146.6</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20.6</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73.1</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1032623946"/>
                  </a:ext>
                </a:extLst>
              </a:tr>
              <a:tr h="185712">
                <a:tc>
                  <a:txBody>
                    <a:bodyPr/>
                    <a:lstStyle/>
                    <a:p>
                      <a:pPr algn="l" fontAlgn="t"/>
                      <a:r>
                        <a:rPr lang="en-US" sz="1050" b="0" i="0" u="none" strike="noStrike">
                          <a:solidFill>
                            <a:srgbClr val="002060"/>
                          </a:solidFill>
                          <a:effectLst/>
                          <a:latin typeface="Arial" panose="020B0604020202020204" pitchFamily="34" charset="0"/>
                        </a:rPr>
                        <a:t>Net Change in Fund</a:t>
                      </a:r>
                    </a:p>
                  </a:txBody>
                  <a:tcPr marL="3889" marR="3889" marT="3889" marB="0">
                    <a:lnL>
                      <a:noFill/>
                    </a:lnL>
                    <a:lnR>
                      <a:noFill/>
                    </a:lnR>
                    <a:lnT>
                      <a:noFill/>
                    </a:lnT>
                    <a:lnB>
                      <a:noFill/>
                    </a:lnB>
                    <a:solidFill>
                      <a:srgbClr val="C0C0C0"/>
                    </a:solidFill>
                  </a:tcPr>
                </a:tc>
                <a:tc>
                  <a:txBody>
                    <a:bodyPr/>
                    <a:lstStyle/>
                    <a:p>
                      <a:pPr algn="l" fontAlgn="t"/>
                      <a:r>
                        <a:rPr lang="en-US" sz="1050" b="0" i="0" u="none" strike="noStrike">
                          <a:solidFill>
                            <a:srgbClr val="002060"/>
                          </a:solidFill>
                          <a:effectLst/>
                          <a:latin typeface="Arial" panose="020B0604020202020204" pitchFamily="34" charset="0"/>
                        </a:rPr>
                        <a:t> </a:t>
                      </a:r>
                    </a:p>
                  </a:txBody>
                  <a:tcPr marL="3889" marR="3889" marT="3889"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448.3</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-1,573.60</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-367</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871.4</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617.4</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330.0</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464.2</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1758964315"/>
                  </a:ext>
                </a:extLst>
              </a:tr>
              <a:tr h="185712">
                <a:tc gridSpan="2">
                  <a:txBody>
                    <a:bodyPr/>
                    <a:lstStyle/>
                    <a:p>
                      <a:pPr algn="l" fontAlgn="t"/>
                      <a:r>
                        <a:rPr lang="en-US" sz="1050" b="1" i="0" u="none" strike="noStrike" dirty="0">
                          <a:solidFill>
                            <a:srgbClr val="002060"/>
                          </a:solidFill>
                          <a:effectLst/>
                          <a:latin typeface="Arial" panose="020B0604020202020204" pitchFamily="34" charset="0"/>
                        </a:rPr>
                        <a:t>Ending Fund Balance (Millions)</a:t>
                      </a:r>
                    </a:p>
                  </a:txBody>
                  <a:tcPr marL="3889" marR="3889" marT="3889" marB="0">
                    <a:lnL>
                      <a:noFill/>
                    </a:lnL>
                    <a:lnR>
                      <a:noFill/>
                    </a:lnR>
                    <a:lnT>
                      <a:noFill/>
                    </a:lnT>
                    <a:lnB>
                      <a:noFill/>
                    </a:lnB>
                    <a:solidFill>
                      <a:srgbClr val="C0C0C0"/>
                    </a:solidFill>
                  </a:tcPr>
                </a:tc>
                <a:tc hMerge="1">
                  <a:txBody>
                    <a:bodyPr/>
                    <a:lstStyle/>
                    <a:p>
                      <a:endParaRPr lang="en-US"/>
                    </a:p>
                  </a:txBody>
                  <a:tcPr/>
                </a:tc>
                <a:tc>
                  <a:txBody>
                    <a:bodyPr/>
                    <a:lstStyle/>
                    <a:p>
                      <a:pPr algn="r" rtl="0" fontAlgn="t"/>
                      <a:r>
                        <a:rPr lang="en-US" sz="1100" b="1" i="0" u="none" strike="noStrike" dirty="0">
                          <a:solidFill>
                            <a:srgbClr val="002060"/>
                          </a:solidFill>
                          <a:effectLst/>
                          <a:latin typeface="Arial" panose="020B0604020202020204" pitchFamily="34" charset="0"/>
                        </a:rPr>
                        <a:t>1,864.6</a:t>
                      </a:r>
                    </a:p>
                  </a:txBody>
                  <a:tcPr marL="9525" marR="9525" marT="9525" marB="0">
                    <a:lnL>
                      <a:noFill/>
                    </a:lnL>
                    <a:lnR>
                      <a:noFill/>
                    </a:lnR>
                    <a:lnT>
                      <a:noFill/>
                    </a:lnT>
                    <a:lnB>
                      <a:noFill/>
                    </a:lnB>
                    <a:solidFill>
                      <a:srgbClr val="C0C0C0"/>
                    </a:solidFill>
                  </a:tcPr>
                </a:tc>
                <a:tc>
                  <a:txBody>
                    <a:bodyPr/>
                    <a:lstStyle/>
                    <a:p>
                      <a:pPr algn="r" rtl="0" fontAlgn="t"/>
                      <a:r>
                        <a:rPr lang="en-US" sz="1100" b="1" i="0" u="none" strike="noStrike" dirty="0">
                          <a:solidFill>
                            <a:srgbClr val="002060"/>
                          </a:solidFill>
                          <a:effectLst/>
                          <a:latin typeface="Arial" panose="020B0604020202020204" pitchFamily="34" charset="0"/>
                        </a:rPr>
                        <a:t>291</a:t>
                      </a:r>
                    </a:p>
                  </a:txBody>
                  <a:tcPr marL="9525" marR="9525" marT="9525" marB="0">
                    <a:lnL>
                      <a:noFill/>
                    </a:lnL>
                    <a:lnR>
                      <a:noFill/>
                    </a:lnR>
                    <a:lnT>
                      <a:noFill/>
                    </a:lnT>
                    <a:lnB>
                      <a:noFill/>
                    </a:lnB>
                    <a:solidFill>
                      <a:srgbClr val="C0C0C0"/>
                    </a:solidFill>
                  </a:tcPr>
                </a:tc>
                <a:tc>
                  <a:txBody>
                    <a:bodyPr/>
                    <a:lstStyle/>
                    <a:p>
                      <a:pPr algn="r" rtl="0" fontAlgn="t"/>
                      <a:r>
                        <a:rPr lang="en-US" sz="1100" b="1" i="0" u="none" strike="noStrike">
                          <a:solidFill>
                            <a:srgbClr val="002060"/>
                          </a:solidFill>
                          <a:effectLst/>
                          <a:latin typeface="Arial" panose="020B0604020202020204" pitchFamily="34" charset="0"/>
                        </a:rPr>
                        <a:t>-76</a:t>
                      </a:r>
                    </a:p>
                  </a:txBody>
                  <a:tcPr marL="9525" marR="9525" marT="9525" marB="0">
                    <a:lnL>
                      <a:noFill/>
                    </a:lnL>
                    <a:lnR>
                      <a:noFill/>
                    </a:lnR>
                    <a:lnT>
                      <a:noFill/>
                    </a:lnT>
                    <a:lnB>
                      <a:noFill/>
                    </a:lnB>
                    <a:solidFill>
                      <a:srgbClr val="C0C0C0"/>
                    </a:solidFill>
                  </a:tcPr>
                </a:tc>
                <a:tc>
                  <a:txBody>
                    <a:bodyPr/>
                    <a:lstStyle/>
                    <a:p>
                      <a:pPr algn="r" rtl="0" fontAlgn="t"/>
                      <a:r>
                        <a:rPr lang="en-US" sz="1100" b="1" i="0" u="none" strike="noStrike">
                          <a:solidFill>
                            <a:srgbClr val="002060"/>
                          </a:solidFill>
                          <a:effectLst/>
                          <a:latin typeface="Arial" panose="020B0604020202020204" pitchFamily="34" charset="0"/>
                        </a:rPr>
                        <a:t>795.5</a:t>
                      </a:r>
                    </a:p>
                  </a:txBody>
                  <a:tcPr marL="9525" marR="9525" marT="9525" marB="0">
                    <a:lnL>
                      <a:noFill/>
                    </a:lnL>
                    <a:lnR>
                      <a:noFill/>
                    </a:lnR>
                    <a:lnT>
                      <a:noFill/>
                    </a:lnT>
                    <a:lnB>
                      <a:noFill/>
                    </a:lnB>
                    <a:solidFill>
                      <a:srgbClr val="C0C0C0"/>
                    </a:solidFill>
                  </a:tcPr>
                </a:tc>
                <a:tc>
                  <a:txBody>
                    <a:bodyPr/>
                    <a:lstStyle/>
                    <a:p>
                      <a:pPr algn="r" rtl="0" fontAlgn="t"/>
                      <a:r>
                        <a:rPr lang="en-US" sz="1100" b="1" i="0" u="none" strike="noStrike" dirty="0">
                          <a:solidFill>
                            <a:srgbClr val="002060"/>
                          </a:solidFill>
                          <a:effectLst/>
                          <a:latin typeface="Arial" panose="020B0604020202020204" pitchFamily="34" charset="0"/>
                        </a:rPr>
                        <a:t>1,412.9</a:t>
                      </a:r>
                    </a:p>
                  </a:txBody>
                  <a:tcPr marL="9525" marR="9525" marT="9525" marB="0">
                    <a:lnL>
                      <a:noFill/>
                    </a:lnL>
                    <a:lnR>
                      <a:noFill/>
                    </a:lnR>
                    <a:lnT>
                      <a:noFill/>
                    </a:lnT>
                    <a:lnB>
                      <a:noFill/>
                    </a:lnB>
                    <a:solidFill>
                      <a:srgbClr val="C0C0C0"/>
                    </a:solidFill>
                  </a:tcPr>
                </a:tc>
                <a:tc>
                  <a:txBody>
                    <a:bodyPr/>
                    <a:lstStyle/>
                    <a:p>
                      <a:pPr algn="r" rtl="0" fontAlgn="t"/>
                      <a:r>
                        <a:rPr lang="en-US" sz="1100" b="1" i="0" u="none" strike="noStrike" dirty="0">
                          <a:solidFill>
                            <a:srgbClr val="002060"/>
                          </a:solidFill>
                          <a:effectLst/>
                          <a:latin typeface="Arial" panose="020B0604020202020204" pitchFamily="34" charset="0"/>
                        </a:rPr>
                        <a:t>1,742.9</a:t>
                      </a:r>
                    </a:p>
                  </a:txBody>
                  <a:tcPr marL="9525" marR="9525" marT="9525" marB="0">
                    <a:lnL>
                      <a:noFill/>
                    </a:lnL>
                    <a:lnR>
                      <a:noFill/>
                    </a:lnR>
                    <a:lnT>
                      <a:noFill/>
                    </a:lnT>
                    <a:lnB>
                      <a:noFill/>
                    </a:lnB>
                    <a:solidFill>
                      <a:srgbClr val="C0C0C0"/>
                    </a:solidFill>
                  </a:tcPr>
                </a:tc>
                <a:tc>
                  <a:txBody>
                    <a:bodyPr/>
                    <a:lstStyle/>
                    <a:p>
                      <a:pPr algn="r" rtl="0" fontAlgn="t"/>
                      <a:r>
                        <a:rPr lang="en-US" sz="1100" b="1" i="0" u="none" strike="noStrike" dirty="0">
                          <a:solidFill>
                            <a:srgbClr val="002060"/>
                          </a:solidFill>
                          <a:effectLst/>
                          <a:latin typeface="Arial" panose="020B0604020202020204" pitchFamily="34" charset="0"/>
                        </a:rPr>
                        <a:t>2,207.1</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402068688"/>
                  </a:ext>
                </a:extLst>
              </a:tr>
              <a:tr h="185712">
                <a:tc gridSpan="2">
                  <a:txBody>
                    <a:bodyPr/>
                    <a:lstStyle/>
                    <a:p>
                      <a:pPr algn="l" fontAlgn="t"/>
                      <a:r>
                        <a:rPr lang="en-US" sz="1050" b="0" i="0" u="none" strike="noStrike" dirty="0">
                          <a:solidFill>
                            <a:srgbClr val="002060"/>
                          </a:solidFill>
                          <a:effectLst/>
                          <a:latin typeface="Arial" panose="020B0604020202020204" pitchFamily="34" charset="0"/>
                        </a:rPr>
                        <a:t>AHCM Solvency Level </a:t>
                      </a:r>
                      <a:r>
                        <a:rPr lang="en-US" sz="1050" b="1" i="0" u="none" strike="noStrike" dirty="0">
                          <a:solidFill>
                            <a:srgbClr val="002060"/>
                          </a:solidFill>
                          <a:effectLst/>
                          <a:latin typeface="Arial" panose="020B0604020202020204" pitchFamily="34" charset="0"/>
                        </a:rPr>
                        <a:t>(Millions)</a:t>
                      </a:r>
                    </a:p>
                  </a:txBody>
                  <a:tcPr marL="3889" marR="3889" marT="3889" marB="0">
                    <a:lnL>
                      <a:noFill/>
                    </a:lnL>
                    <a:lnR>
                      <a:noFill/>
                    </a:lnR>
                    <a:lnT>
                      <a:noFill/>
                    </a:lnT>
                    <a:lnB>
                      <a:noFill/>
                    </a:lnB>
                    <a:solidFill>
                      <a:srgbClr val="C0C0C0"/>
                    </a:solidFill>
                  </a:tcPr>
                </a:tc>
                <a:tc hMerge="1">
                  <a:txBody>
                    <a:bodyPr/>
                    <a:lstStyle/>
                    <a:p>
                      <a:endParaRPr dirty="0"/>
                    </a:p>
                  </a:txBody>
                  <a:tcPr marL="3889" marR="3889" marT="3889"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657.3</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-987.2</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-1,861.6</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-1,297.9</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-1,110.1</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-856.5</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-475.7</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1034083345"/>
                  </a:ext>
                </a:extLst>
              </a:tr>
              <a:tr h="185712">
                <a:tc>
                  <a:txBody>
                    <a:bodyPr/>
                    <a:lstStyle/>
                    <a:p>
                      <a:pPr algn="l" fontAlgn="t"/>
                      <a:r>
                        <a:rPr lang="en-US" sz="1050" b="0" i="0" u="none" strike="noStrike" dirty="0">
                          <a:solidFill>
                            <a:srgbClr val="002060"/>
                          </a:solidFill>
                          <a:effectLst/>
                          <a:latin typeface="Arial" panose="020B0604020202020204" pitchFamily="34" charset="0"/>
                        </a:rPr>
                        <a:t>AHCM Target (Millions)</a:t>
                      </a:r>
                    </a:p>
                  </a:txBody>
                  <a:tcPr marL="3889" marR="3889" marT="3889" marB="0">
                    <a:lnL>
                      <a:noFill/>
                    </a:lnL>
                    <a:lnR>
                      <a:noFill/>
                    </a:lnR>
                    <a:lnT>
                      <a:noFill/>
                    </a:lnT>
                    <a:lnB>
                      <a:noFill/>
                    </a:lnB>
                    <a:solidFill>
                      <a:srgbClr val="C0C0C0"/>
                    </a:solidFill>
                  </a:tcPr>
                </a:tc>
                <a:tc>
                  <a:txBody>
                    <a:bodyPr/>
                    <a:lstStyle/>
                    <a:p>
                      <a:pPr algn="l" fontAlgn="t"/>
                      <a:endParaRPr lang="en-US" sz="1050" b="0" i="0" u="none" strike="noStrike" dirty="0">
                        <a:solidFill>
                          <a:srgbClr val="002060"/>
                        </a:solidFill>
                        <a:effectLst/>
                        <a:latin typeface="Arial" panose="020B0604020202020204" pitchFamily="34" charset="0"/>
                      </a:endParaRPr>
                    </a:p>
                  </a:txBody>
                  <a:tcPr marL="3889" marR="3889" marT="3889" marB="0">
                    <a:lnL>
                      <a:noFill/>
                    </a:lnL>
                    <a:lnR>
                      <a:noFill/>
                    </a:lnR>
                    <a:lnT>
                      <a:noFill/>
                    </a:lnT>
                    <a:lnB>
                      <a:noFill/>
                    </a:lnB>
                    <a:solidFill>
                      <a:srgbClr val="C0C0C0"/>
                    </a:solidFill>
                  </a:tcPr>
                </a:tc>
                <a:tc>
                  <a:txBody>
                    <a:bodyPr/>
                    <a:lstStyle/>
                    <a:p>
                      <a:pPr marL="0" algn="r" defTabSz="914400" rtl="0" eaLnBrk="1" fontAlgn="t" latinLnBrk="0" hangingPunct="1"/>
                      <a:r>
                        <a:rPr lang="en-US" sz="1100" b="1" i="0" u="none" strike="noStrike" kern="1200" dirty="0">
                          <a:solidFill>
                            <a:srgbClr val="002060"/>
                          </a:solidFill>
                          <a:effectLst/>
                          <a:latin typeface="Arial" panose="020B0604020202020204" pitchFamily="34" charset="0"/>
                          <a:ea typeface="+mn-ea"/>
                          <a:cs typeface="+mn-cs"/>
                        </a:rPr>
                        <a:t>1,207.3 </a:t>
                      </a:r>
                    </a:p>
                  </a:txBody>
                  <a:tcPr marL="9525" marR="9525" marT="9525" marB="0" anchor="b">
                    <a:lnL>
                      <a:noFill/>
                    </a:lnL>
                    <a:lnR>
                      <a:noFill/>
                    </a:lnR>
                    <a:lnT>
                      <a:noFill/>
                    </a:lnT>
                    <a:lnB>
                      <a:noFill/>
                    </a:lnB>
                    <a:solidFill>
                      <a:srgbClr val="C0C0C0"/>
                    </a:solidFill>
                  </a:tcPr>
                </a:tc>
                <a:tc>
                  <a:txBody>
                    <a:bodyPr/>
                    <a:lstStyle/>
                    <a:p>
                      <a:pPr marL="0" algn="r" defTabSz="914400" rtl="0" eaLnBrk="1" fontAlgn="t" latinLnBrk="0" hangingPunct="1"/>
                      <a:r>
                        <a:rPr lang="en-US" sz="1100" b="1" i="0" u="none" strike="noStrike" kern="1200" dirty="0">
                          <a:solidFill>
                            <a:srgbClr val="002060"/>
                          </a:solidFill>
                          <a:effectLst/>
                          <a:latin typeface="Arial" panose="020B0604020202020204" pitchFamily="34" charset="0"/>
                          <a:ea typeface="+mn-ea"/>
                          <a:cs typeface="+mn-cs"/>
                        </a:rPr>
                        <a:t>1,278.2 </a:t>
                      </a:r>
                    </a:p>
                  </a:txBody>
                  <a:tcPr marL="9525" marR="9525" marT="9525" marB="0" anchor="b">
                    <a:lnL>
                      <a:noFill/>
                    </a:lnL>
                    <a:lnR>
                      <a:noFill/>
                    </a:lnR>
                    <a:lnT>
                      <a:noFill/>
                    </a:lnT>
                    <a:lnB>
                      <a:noFill/>
                    </a:lnB>
                    <a:solidFill>
                      <a:srgbClr val="C0C0C0"/>
                    </a:solidFill>
                  </a:tcPr>
                </a:tc>
                <a:tc>
                  <a:txBody>
                    <a:bodyPr/>
                    <a:lstStyle/>
                    <a:p>
                      <a:pPr marL="0" algn="r" defTabSz="914400" rtl="0" eaLnBrk="1" fontAlgn="t" latinLnBrk="0" hangingPunct="1"/>
                      <a:r>
                        <a:rPr lang="en-US" sz="1100" b="1" i="0" u="none" strike="noStrike" kern="1200" dirty="0">
                          <a:solidFill>
                            <a:srgbClr val="002060"/>
                          </a:solidFill>
                          <a:effectLst/>
                          <a:latin typeface="Arial" panose="020B0604020202020204" pitchFamily="34" charset="0"/>
                          <a:ea typeface="+mn-ea"/>
                          <a:cs typeface="+mn-cs"/>
                        </a:rPr>
                        <a:t>1,785.6 </a:t>
                      </a:r>
                    </a:p>
                  </a:txBody>
                  <a:tcPr marL="9525" marR="9525" marT="9525" marB="0" anchor="b">
                    <a:lnL>
                      <a:noFill/>
                    </a:lnL>
                    <a:lnR>
                      <a:noFill/>
                    </a:lnR>
                    <a:lnT>
                      <a:noFill/>
                    </a:lnT>
                    <a:lnB>
                      <a:noFill/>
                    </a:lnB>
                    <a:solidFill>
                      <a:srgbClr val="C0C0C0"/>
                    </a:solidFill>
                  </a:tcPr>
                </a:tc>
                <a:tc>
                  <a:txBody>
                    <a:bodyPr/>
                    <a:lstStyle/>
                    <a:p>
                      <a:pPr marL="0" algn="r" defTabSz="914400" rtl="0" eaLnBrk="1" fontAlgn="t" latinLnBrk="0" hangingPunct="1"/>
                      <a:r>
                        <a:rPr lang="en-US" sz="1100" b="1" i="0" u="none" strike="noStrike" kern="1200" dirty="0">
                          <a:solidFill>
                            <a:srgbClr val="002060"/>
                          </a:solidFill>
                          <a:effectLst/>
                          <a:latin typeface="Arial" panose="020B0604020202020204" pitchFamily="34" charset="0"/>
                          <a:ea typeface="+mn-ea"/>
                          <a:cs typeface="+mn-cs"/>
                        </a:rPr>
                        <a:t>2,093.4 </a:t>
                      </a:r>
                    </a:p>
                  </a:txBody>
                  <a:tcPr marL="9525" marR="9525" marT="9525" marB="0" anchor="b">
                    <a:lnL>
                      <a:noFill/>
                    </a:lnL>
                    <a:lnR>
                      <a:noFill/>
                    </a:lnR>
                    <a:lnT>
                      <a:noFill/>
                    </a:lnT>
                    <a:lnB>
                      <a:noFill/>
                    </a:lnB>
                    <a:solidFill>
                      <a:srgbClr val="C0C0C0"/>
                    </a:solidFill>
                  </a:tcPr>
                </a:tc>
                <a:tc>
                  <a:txBody>
                    <a:bodyPr/>
                    <a:lstStyle/>
                    <a:p>
                      <a:pPr marL="0" algn="r" defTabSz="914400" rtl="0" eaLnBrk="1" fontAlgn="t" latinLnBrk="0" hangingPunct="1"/>
                      <a:r>
                        <a:rPr lang="en-US" sz="1100" b="1" i="0" u="none" strike="noStrike" kern="1200" dirty="0">
                          <a:solidFill>
                            <a:srgbClr val="002060"/>
                          </a:solidFill>
                          <a:effectLst/>
                          <a:latin typeface="Arial" panose="020B0604020202020204" pitchFamily="34" charset="0"/>
                          <a:ea typeface="+mn-ea"/>
                          <a:cs typeface="+mn-cs"/>
                        </a:rPr>
                        <a:t>2,523.0 </a:t>
                      </a:r>
                    </a:p>
                  </a:txBody>
                  <a:tcPr marL="9525" marR="9525" marT="9525" marB="0" anchor="b">
                    <a:lnL>
                      <a:noFill/>
                    </a:lnL>
                    <a:lnR>
                      <a:noFill/>
                    </a:lnR>
                    <a:lnT>
                      <a:noFill/>
                    </a:lnT>
                    <a:lnB>
                      <a:noFill/>
                    </a:lnB>
                    <a:solidFill>
                      <a:srgbClr val="C0C0C0"/>
                    </a:solidFill>
                  </a:tcPr>
                </a:tc>
                <a:tc>
                  <a:txBody>
                    <a:bodyPr/>
                    <a:lstStyle/>
                    <a:p>
                      <a:pPr marL="0" algn="r" defTabSz="914400" rtl="0" eaLnBrk="1" fontAlgn="t" latinLnBrk="0" hangingPunct="1"/>
                      <a:r>
                        <a:rPr lang="en-US" sz="1100" b="1" i="0" u="none" strike="noStrike" kern="1200" dirty="0">
                          <a:solidFill>
                            <a:srgbClr val="002060"/>
                          </a:solidFill>
                          <a:effectLst/>
                          <a:latin typeface="Arial" panose="020B0604020202020204" pitchFamily="34" charset="0"/>
                          <a:ea typeface="+mn-ea"/>
                          <a:cs typeface="+mn-cs"/>
                        </a:rPr>
                        <a:t>2,599.4 </a:t>
                      </a:r>
                    </a:p>
                  </a:txBody>
                  <a:tcPr marL="9525" marR="9525" marT="9525" marB="0" anchor="b">
                    <a:lnL>
                      <a:noFill/>
                    </a:lnL>
                    <a:lnR>
                      <a:noFill/>
                    </a:lnR>
                    <a:lnT>
                      <a:noFill/>
                    </a:lnT>
                    <a:lnB>
                      <a:noFill/>
                    </a:lnB>
                    <a:solidFill>
                      <a:srgbClr val="C0C0C0"/>
                    </a:solidFill>
                  </a:tcPr>
                </a:tc>
                <a:tc>
                  <a:txBody>
                    <a:bodyPr/>
                    <a:lstStyle/>
                    <a:p>
                      <a:pPr algn="r" rtl="0" fontAlgn="t"/>
                      <a:r>
                        <a:rPr lang="en-US" sz="1100" b="1" i="0" u="none" strike="noStrike" dirty="0">
                          <a:solidFill>
                            <a:srgbClr val="002060"/>
                          </a:solidFill>
                          <a:effectLst/>
                          <a:latin typeface="Arial" panose="020B0604020202020204" pitchFamily="34" charset="0"/>
                        </a:rPr>
                        <a:t>2,682.9</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2240179826"/>
                  </a:ext>
                </a:extLst>
              </a:tr>
              <a:tr h="185712">
                <a:tc>
                  <a:txBody>
                    <a:bodyPr/>
                    <a:lstStyle/>
                    <a:p>
                      <a:pPr algn="l" fontAlgn="t"/>
                      <a:r>
                        <a:rPr lang="en-US" sz="1050" b="0" i="0" u="none" strike="noStrike" dirty="0">
                          <a:solidFill>
                            <a:srgbClr val="002060"/>
                          </a:solidFill>
                          <a:effectLst/>
                          <a:latin typeface="Arial" panose="020B0604020202020204" pitchFamily="34" charset="0"/>
                        </a:rPr>
                        <a:t>    All-Time High Cost Multiple</a:t>
                      </a:r>
                    </a:p>
                  </a:txBody>
                  <a:tcPr marL="3889" marR="3889" marT="3889" marB="0">
                    <a:lnL>
                      <a:noFill/>
                    </a:lnL>
                    <a:lnR>
                      <a:noFill/>
                    </a:lnR>
                    <a:lnT>
                      <a:noFill/>
                    </a:lnT>
                    <a:lnB>
                      <a:noFill/>
                    </a:lnB>
                    <a:solidFill>
                      <a:srgbClr val="C0C0C0"/>
                    </a:solidFill>
                  </a:tcPr>
                </a:tc>
                <a:tc>
                  <a:txBody>
                    <a:bodyPr/>
                    <a:lstStyle/>
                    <a:p>
                      <a:pPr algn="l" fontAlgn="t"/>
                      <a:r>
                        <a:rPr lang="en-US" sz="1050" b="0" i="0" u="none" strike="noStrike" dirty="0">
                          <a:solidFill>
                            <a:srgbClr val="002060"/>
                          </a:solidFill>
                          <a:effectLst/>
                          <a:latin typeface="Arial" panose="020B0604020202020204" pitchFamily="34" charset="0"/>
                        </a:rPr>
                        <a:t> </a:t>
                      </a:r>
                    </a:p>
                  </a:txBody>
                  <a:tcPr marL="3889" marR="3889" marT="3889"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1.56</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0.11</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-0.02</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0.14</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0.23</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0.46</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0.59</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3536067692"/>
                  </a:ext>
                </a:extLst>
              </a:tr>
              <a:tr h="185712">
                <a:tc gridSpan="2">
                  <a:txBody>
                    <a:bodyPr/>
                    <a:lstStyle/>
                    <a:p>
                      <a:pPr algn="l" fontAlgn="t"/>
                      <a:r>
                        <a:rPr lang="en-US" sz="1050" b="0" i="0" u="none" strike="noStrike" dirty="0">
                          <a:solidFill>
                            <a:srgbClr val="002060"/>
                          </a:solidFill>
                          <a:effectLst/>
                          <a:latin typeface="Arial" panose="020B0604020202020204" pitchFamily="34" charset="0"/>
                        </a:rPr>
                        <a:t>    Average High Cost Multiple</a:t>
                      </a:r>
                    </a:p>
                  </a:txBody>
                  <a:tcPr marL="3889" marR="3889" marT="3889" marB="0">
                    <a:lnL>
                      <a:noFill/>
                    </a:lnL>
                    <a:lnR>
                      <a:noFill/>
                    </a:lnR>
                    <a:lnT>
                      <a:noFill/>
                    </a:lnT>
                    <a:lnB>
                      <a:noFill/>
                    </a:lnB>
                    <a:solidFill>
                      <a:srgbClr val="C0C0C0"/>
                    </a:solidFill>
                  </a:tcPr>
                </a:tc>
                <a:tc hMerge="1">
                  <a:txBody>
                    <a:bodyPr/>
                    <a:lstStyle/>
                    <a:p>
                      <a:endParaRPr lang="en-US"/>
                    </a:p>
                  </a:txBody>
                  <a:tcPr/>
                </a:tc>
                <a:tc>
                  <a:txBody>
                    <a:bodyPr/>
                    <a:lstStyle/>
                    <a:p>
                      <a:pPr algn="r" rtl="0" fontAlgn="t"/>
                      <a:r>
                        <a:rPr lang="en-US" sz="1100" b="0" i="0" u="none" strike="noStrike">
                          <a:solidFill>
                            <a:srgbClr val="002060"/>
                          </a:solidFill>
                          <a:effectLst/>
                          <a:latin typeface="Arial" panose="020B0604020202020204" pitchFamily="34" charset="0"/>
                        </a:rPr>
                        <a:t>1.54</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0.23</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-0.04</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0.38</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0.56</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0.67</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0.82</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2399848454"/>
                  </a:ext>
                </a:extLst>
              </a:tr>
              <a:tr h="185712">
                <a:tc>
                  <a:txBody>
                    <a:bodyPr/>
                    <a:lstStyle/>
                    <a:p>
                      <a:pPr algn="l" fontAlgn="t"/>
                      <a:r>
                        <a:rPr lang="en-US" sz="1050" b="0" i="0" u="none" strike="noStrike">
                          <a:solidFill>
                            <a:srgbClr val="FF0000"/>
                          </a:solidFill>
                          <a:effectLst/>
                          <a:latin typeface="Arial" panose="020B0604020202020204" pitchFamily="34" charset="0"/>
                        </a:rPr>
                        <a:t>   Average Tax Rate   </a:t>
                      </a:r>
                    </a:p>
                  </a:txBody>
                  <a:tcPr marL="3889" marR="3889" marT="3889" marB="0">
                    <a:lnL>
                      <a:noFill/>
                    </a:lnL>
                    <a:lnR>
                      <a:noFill/>
                    </a:lnR>
                    <a:lnT>
                      <a:noFill/>
                    </a:lnT>
                    <a:lnB>
                      <a:noFill/>
                    </a:lnB>
                    <a:solidFill>
                      <a:srgbClr val="FFFFFF"/>
                    </a:solidFill>
                  </a:tcPr>
                </a:tc>
                <a:tc>
                  <a:txBody>
                    <a:bodyPr/>
                    <a:lstStyle/>
                    <a:p>
                      <a:pPr algn="l" fontAlgn="t"/>
                      <a:r>
                        <a:rPr lang="en-US" sz="1050" b="0" i="0" u="none" strike="noStrike">
                          <a:solidFill>
                            <a:srgbClr val="FF0000"/>
                          </a:solidFill>
                          <a:effectLst/>
                          <a:latin typeface="Arial" panose="020B0604020202020204" pitchFamily="34" charset="0"/>
                        </a:rPr>
                        <a:t> </a:t>
                      </a:r>
                    </a:p>
                  </a:txBody>
                  <a:tcPr marL="3889" marR="3889" marT="3889" marB="0">
                    <a:lnL>
                      <a:noFill/>
                    </a:lnL>
                    <a:lnR>
                      <a:noFill/>
                    </a:lnR>
                    <a:lnT>
                      <a:noFill/>
                    </a:lnT>
                    <a:lnB>
                      <a:noFill/>
                    </a:lnB>
                    <a:solidFill>
                      <a:srgbClr val="FFFFFF"/>
                    </a:solidFill>
                  </a:tcPr>
                </a:tc>
                <a:tc>
                  <a:txBody>
                    <a:bodyPr/>
                    <a:lstStyle/>
                    <a:p>
                      <a:pPr algn="r" rtl="0" fontAlgn="t"/>
                      <a:r>
                        <a:rPr lang="en-US" sz="1100" b="0" i="0" u="none" strike="noStrike">
                          <a:solidFill>
                            <a:srgbClr val="FF0000"/>
                          </a:solidFill>
                          <a:effectLst/>
                          <a:latin typeface="Arial" panose="020B0604020202020204" pitchFamily="34" charset="0"/>
                        </a:rPr>
                        <a:t>1.85%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a:solidFill>
                            <a:srgbClr val="FF0000"/>
                          </a:solidFill>
                          <a:effectLst/>
                          <a:latin typeface="Arial" panose="020B0604020202020204" pitchFamily="34" charset="0"/>
                        </a:rPr>
                        <a:t>1.65%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a:solidFill>
                            <a:srgbClr val="FF0000"/>
                          </a:solidFill>
                          <a:effectLst/>
                          <a:latin typeface="Arial" panose="020B0604020202020204" pitchFamily="34" charset="0"/>
                        </a:rPr>
                        <a:t>1.65%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a:solidFill>
                            <a:srgbClr val="FF0000"/>
                          </a:solidFill>
                          <a:effectLst/>
                          <a:latin typeface="Arial" panose="020B0604020202020204" pitchFamily="34" charset="0"/>
                        </a:rPr>
                        <a:t>1.65%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a:solidFill>
                            <a:srgbClr val="FF0000"/>
                          </a:solidFill>
                          <a:effectLst/>
                          <a:latin typeface="Arial" panose="020B0604020202020204" pitchFamily="34" charset="0"/>
                        </a:rPr>
                        <a:t>1.65%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dirty="0">
                          <a:solidFill>
                            <a:srgbClr val="FF0000"/>
                          </a:solidFill>
                          <a:effectLst/>
                          <a:latin typeface="Arial" panose="020B0604020202020204" pitchFamily="34" charset="0"/>
                        </a:rPr>
                        <a:t>1.65%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dirty="0">
                          <a:solidFill>
                            <a:srgbClr val="FF0000"/>
                          </a:solidFill>
                          <a:effectLst/>
                          <a:latin typeface="Arial" panose="020B0604020202020204" pitchFamily="34" charset="0"/>
                        </a:rPr>
                        <a:t>1.65%</a:t>
                      </a:r>
                    </a:p>
                  </a:txBody>
                  <a:tcPr marL="9525" marR="9525" marT="9525" marB="0">
                    <a:lnL>
                      <a:noFill/>
                    </a:lnL>
                    <a:lnR>
                      <a:noFill/>
                    </a:lnR>
                    <a:lnT>
                      <a:noFill/>
                    </a:lnT>
                    <a:lnB>
                      <a:noFill/>
                    </a:lnB>
                    <a:solidFill>
                      <a:srgbClr val="FFFFFF"/>
                    </a:solidFill>
                  </a:tcPr>
                </a:tc>
                <a:extLst>
                  <a:ext uri="{0D108BD9-81ED-4DB2-BD59-A6C34878D82A}">
                    <a16:rowId xmlns:a16="http://schemas.microsoft.com/office/drawing/2014/main" val="673071420"/>
                  </a:ext>
                </a:extLst>
              </a:tr>
              <a:tr h="185712">
                <a:tc gridSpan="2">
                  <a:txBody>
                    <a:bodyPr/>
                    <a:lstStyle/>
                    <a:p>
                      <a:pPr algn="l" fontAlgn="t"/>
                      <a:r>
                        <a:rPr lang="en-US" sz="1050" b="0" i="0" u="none" strike="noStrike">
                          <a:solidFill>
                            <a:srgbClr val="FF0000"/>
                          </a:solidFill>
                          <a:effectLst/>
                          <a:latin typeface="Arial" panose="020B0604020202020204" pitchFamily="34" charset="0"/>
                        </a:rPr>
                        <a:t>   CEP Assessment</a:t>
                      </a:r>
                    </a:p>
                  </a:txBody>
                  <a:tcPr marL="3889" marR="3889" marT="3889" marB="0">
                    <a:lnL>
                      <a:noFill/>
                    </a:lnL>
                    <a:lnR>
                      <a:noFill/>
                    </a:lnR>
                    <a:lnT>
                      <a:noFill/>
                    </a:lnT>
                    <a:lnB>
                      <a:noFill/>
                    </a:lnB>
                    <a:solidFill>
                      <a:srgbClr val="FFFFFF"/>
                    </a:solidFill>
                  </a:tcPr>
                </a:tc>
                <a:tc hMerge="1">
                  <a:txBody>
                    <a:bodyPr/>
                    <a:lstStyle/>
                    <a:p>
                      <a:endParaRPr lang="en-US"/>
                    </a:p>
                  </a:txBody>
                  <a:tcPr/>
                </a:tc>
                <a:tc>
                  <a:txBody>
                    <a:bodyPr/>
                    <a:lstStyle/>
                    <a:p>
                      <a:pPr algn="r" rtl="0" fontAlgn="t"/>
                      <a:r>
                        <a:rPr lang="en-US" sz="1100" b="0" i="0" u="none" strike="noStrike">
                          <a:solidFill>
                            <a:srgbClr val="FF0000"/>
                          </a:solidFill>
                          <a:effectLst/>
                          <a:latin typeface="Arial" panose="020B0604020202020204" pitchFamily="34" charset="0"/>
                        </a:rPr>
                        <a:t>0.05%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a:solidFill>
                            <a:srgbClr val="FF0000"/>
                          </a:solidFill>
                          <a:effectLst/>
                          <a:latin typeface="Arial" panose="020B0604020202020204" pitchFamily="34" charset="0"/>
                        </a:rPr>
                        <a:t>0.05%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a:solidFill>
                            <a:srgbClr val="FF0000"/>
                          </a:solidFill>
                          <a:effectLst/>
                          <a:latin typeface="Arial" panose="020B0604020202020204" pitchFamily="34" charset="0"/>
                        </a:rPr>
                        <a:t>0.05%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a:solidFill>
                            <a:srgbClr val="FF0000"/>
                          </a:solidFill>
                          <a:effectLst/>
                          <a:latin typeface="Arial" panose="020B0604020202020204" pitchFamily="34" charset="0"/>
                        </a:rPr>
                        <a:t>0.05%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a:solidFill>
                            <a:srgbClr val="FF0000"/>
                          </a:solidFill>
                          <a:effectLst/>
                          <a:latin typeface="Arial" panose="020B0604020202020204" pitchFamily="34" charset="0"/>
                        </a:rPr>
                        <a:t>0.05%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dirty="0">
                          <a:solidFill>
                            <a:srgbClr val="FF0000"/>
                          </a:solidFill>
                          <a:effectLst/>
                          <a:latin typeface="Arial" panose="020B0604020202020204" pitchFamily="34" charset="0"/>
                        </a:rPr>
                        <a:t>0.05%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dirty="0">
                          <a:solidFill>
                            <a:srgbClr val="FF0000"/>
                          </a:solidFill>
                          <a:effectLst/>
                          <a:latin typeface="Arial" panose="020B0604020202020204" pitchFamily="34" charset="0"/>
                        </a:rPr>
                        <a:t>0.05%</a:t>
                      </a:r>
                    </a:p>
                  </a:txBody>
                  <a:tcPr marL="9525" marR="9525" marT="9525" marB="0">
                    <a:lnL>
                      <a:noFill/>
                    </a:lnL>
                    <a:lnR>
                      <a:noFill/>
                    </a:lnR>
                    <a:lnT>
                      <a:noFill/>
                    </a:lnT>
                    <a:lnB>
                      <a:noFill/>
                    </a:lnB>
                    <a:solidFill>
                      <a:srgbClr val="FFFFFF"/>
                    </a:solidFill>
                  </a:tcPr>
                </a:tc>
                <a:extLst>
                  <a:ext uri="{0D108BD9-81ED-4DB2-BD59-A6C34878D82A}">
                    <a16:rowId xmlns:a16="http://schemas.microsoft.com/office/drawing/2014/main" val="3294661986"/>
                  </a:ext>
                </a:extLst>
              </a:tr>
              <a:tr h="185712">
                <a:tc>
                  <a:txBody>
                    <a:bodyPr/>
                    <a:lstStyle/>
                    <a:p>
                      <a:pPr algn="l" fontAlgn="t"/>
                      <a:r>
                        <a:rPr lang="en-US" sz="1050" b="1" i="0" u="none" strike="noStrike">
                          <a:solidFill>
                            <a:srgbClr val="FF0000"/>
                          </a:solidFill>
                          <a:effectLst/>
                          <a:latin typeface="Arial" panose="020B0604020202020204" pitchFamily="34" charset="0"/>
                        </a:rPr>
                        <a:t>Total Cost to Employers </a:t>
                      </a:r>
                    </a:p>
                  </a:txBody>
                  <a:tcPr marL="3889" marR="3889" marT="3889"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050" b="1" i="0" u="none" strike="noStrike">
                          <a:solidFill>
                            <a:srgbClr val="FF0000"/>
                          </a:solidFill>
                          <a:effectLst/>
                          <a:latin typeface="Arial" panose="020B0604020202020204" pitchFamily="34" charset="0"/>
                        </a:rPr>
                        <a:t> </a:t>
                      </a:r>
                    </a:p>
                  </a:txBody>
                  <a:tcPr marL="3889" marR="3889" marT="3889"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t"/>
                      <a:r>
                        <a:rPr lang="en-US" sz="1100" b="1" i="0" u="none" strike="noStrike">
                          <a:solidFill>
                            <a:srgbClr val="FF0000"/>
                          </a:solidFill>
                          <a:effectLst/>
                          <a:latin typeface="Arial" panose="020B0604020202020204" pitchFamily="34" charset="0"/>
                        </a:rPr>
                        <a:t>1.90%</a:t>
                      </a:r>
                    </a:p>
                  </a:txBody>
                  <a:tcPr marL="9525" marR="9525" marT="9525"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t"/>
                      <a:r>
                        <a:rPr lang="en-US" sz="1100" b="1" i="0" u="none" strike="noStrike">
                          <a:solidFill>
                            <a:srgbClr val="FF0000"/>
                          </a:solidFill>
                          <a:effectLst/>
                          <a:latin typeface="Arial" panose="020B0604020202020204" pitchFamily="34" charset="0"/>
                        </a:rPr>
                        <a:t>1.70%</a:t>
                      </a:r>
                    </a:p>
                  </a:txBody>
                  <a:tcPr marL="9525" marR="9525" marT="9525"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t"/>
                      <a:r>
                        <a:rPr lang="en-US" sz="1100" b="1" i="0" u="none" strike="noStrike">
                          <a:solidFill>
                            <a:srgbClr val="FF0000"/>
                          </a:solidFill>
                          <a:effectLst/>
                          <a:latin typeface="Arial" panose="020B0604020202020204" pitchFamily="34" charset="0"/>
                        </a:rPr>
                        <a:t>1.70%</a:t>
                      </a:r>
                    </a:p>
                  </a:txBody>
                  <a:tcPr marL="9525" marR="9525" marT="9525"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t"/>
                      <a:r>
                        <a:rPr lang="en-US" sz="1100" b="1" i="0" u="none" strike="noStrike">
                          <a:solidFill>
                            <a:srgbClr val="FF0000"/>
                          </a:solidFill>
                          <a:effectLst/>
                          <a:latin typeface="Arial" panose="020B0604020202020204" pitchFamily="34" charset="0"/>
                        </a:rPr>
                        <a:t>1.70%</a:t>
                      </a:r>
                    </a:p>
                  </a:txBody>
                  <a:tcPr marL="9525" marR="9525" marT="9525"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t"/>
                      <a:r>
                        <a:rPr lang="en-US" sz="1100" b="1" i="0" u="none" strike="noStrike">
                          <a:solidFill>
                            <a:srgbClr val="FF0000"/>
                          </a:solidFill>
                          <a:effectLst/>
                          <a:latin typeface="Arial" panose="020B0604020202020204" pitchFamily="34" charset="0"/>
                        </a:rPr>
                        <a:t>1.70%</a:t>
                      </a:r>
                    </a:p>
                  </a:txBody>
                  <a:tcPr marL="9525" marR="9525" marT="9525"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t"/>
                      <a:r>
                        <a:rPr lang="en-US" sz="1100" b="1" i="0" u="none" strike="noStrike" dirty="0">
                          <a:solidFill>
                            <a:srgbClr val="FF0000"/>
                          </a:solidFill>
                          <a:effectLst/>
                          <a:latin typeface="Arial" panose="020B0604020202020204" pitchFamily="34" charset="0"/>
                        </a:rPr>
                        <a:t>1.70%</a:t>
                      </a:r>
                    </a:p>
                  </a:txBody>
                  <a:tcPr marL="9525" marR="9525" marT="9525"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t"/>
                      <a:r>
                        <a:rPr lang="en-US" sz="1100" b="1" i="0" u="none" strike="noStrike" dirty="0">
                          <a:solidFill>
                            <a:srgbClr val="FF0000"/>
                          </a:solidFill>
                          <a:effectLst/>
                          <a:latin typeface="Arial" panose="020B0604020202020204" pitchFamily="34" charset="0"/>
                        </a:rPr>
                        <a:t>1.70%</a:t>
                      </a:r>
                    </a:p>
                  </a:txBody>
                  <a:tcPr marL="9525" marR="9525" marT="9525"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98655723"/>
                  </a:ext>
                </a:extLst>
              </a:tr>
              <a:tr h="466339">
                <a:tc gridSpan="2">
                  <a:txBody>
                    <a:bodyPr/>
                    <a:lstStyle/>
                    <a:p>
                      <a:pPr algn="l" fontAlgn="t"/>
                      <a:r>
                        <a:rPr lang="en-US" sz="1050" b="1" i="0" u="none" strike="noStrike" dirty="0">
                          <a:effectLst/>
                          <a:latin typeface="Arial" panose="020B0604020202020204" pitchFamily="34" charset="0"/>
                        </a:rPr>
                        <a:t>Average Cost per Employee at </a:t>
                      </a:r>
                      <a:br>
                        <a:rPr lang="en-US" sz="1050" b="1" i="0" u="none" strike="noStrike" dirty="0">
                          <a:effectLst/>
                          <a:latin typeface="Arial" panose="020B0604020202020204" pitchFamily="34" charset="0"/>
                        </a:rPr>
                      </a:br>
                      <a:r>
                        <a:rPr lang="en-US" sz="1050" b="1" i="0" u="none" strike="noStrike" dirty="0">
                          <a:effectLst/>
                          <a:latin typeface="Arial" panose="020B0604020202020204" pitchFamily="34" charset="0"/>
                        </a:rPr>
                        <a:t>Max Taxable Wage </a:t>
                      </a:r>
                      <a:r>
                        <a:rPr lang="en-US" sz="900" b="1" i="1" u="none" strike="noStrike" dirty="0">
                          <a:effectLst/>
                          <a:latin typeface="Arial" panose="020B0604020202020204" pitchFamily="34" charset="0"/>
                        </a:rPr>
                        <a:t>(excl FUTA &amp; Interest)</a:t>
                      </a:r>
                      <a:endParaRPr lang="en-US" sz="1050" b="1" i="0" u="none" strike="noStrike" dirty="0">
                        <a:effectLst/>
                        <a:latin typeface="Arial" panose="020B0604020202020204" pitchFamily="34" charset="0"/>
                      </a:endParaRPr>
                    </a:p>
                  </a:txBody>
                  <a:tcPr marL="3889" marR="3889" marT="3889" marB="0">
                    <a:lnL>
                      <a:noFill/>
                    </a:lnL>
                    <a:lnR>
                      <a:noFill/>
                    </a:lnR>
                    <a:lnT w="6350"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US"/>
                    </a:p>
                  </a:txBody>
                  <a:tcPr/>
                </a:tc>
                <a:tc>
                  <a:txBody>
                    <a:bodyPr/>
                    <a:lstStyle/>
                    <a:p>
                      <a:pPr algn="ctr" rtl="0" fontAlgn="ctr"/>
                      <a:r>
                        <a:rPr lang="en-US" sz="1200" b="1" i="0" u="none" strike="noStrike">
                          <a:solidFill>
                            <a:srgbClr val="000000"/>
                          </a:solidFill>
                          <a:effectLst/>
                          <a:latin typeface="Arial" panose="020B0604020202020204" pitchFamily="34" charset="0"/>
                        </a:rPr>
                        <a:t>$592.80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rtl="0" fontAlgn="ctr"/>
                      <a:r>
                        <a:rPr lang="en-US" sz="1200" b="1" i="0" u="none" strike="noStrike">
                          <a:solidFill>
                            <a:srgbClr val="000000"/>
                          </a:solidFill>
                          <a:effectLst/>
                          <a:latin typeface="Arial" panose="020B0604020202020204" pitchFamily="34" charset="0"/>
                        </a:rPr>
                        <a:t>$552.50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rtl="0" fontAlgn="ctr"/>
                      <a:r>
                        <a:rPr lang="en-US" sz="1200" b="1" i="0" u="none" strike="noStrike">
                          <a:solidFill>
                            <a:srgbClr val="000000"/>
                          </a:solidFill>
                          <a:effectLst/>
                          <a:latin typeface="Arial" panose="020B0604020202020204" pitchFamily="34" charset="0"/>
                        </a:rPr>
                        <a:t>$567.80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rtl="0" fontAlgn="ctr"/>
                      <a:r>
                        <a:rPr lang="en-US" sz="1200" b="1" i="0" u="none" strike="noStrike">
                          <a:solidFill>
                            <a:srgbClr val="000000"/>
                          </a:solidFill>
                          <a:effectLst/>
                          <a:latin typeface="Arial" panose="020B0604020202020204" pitchFamily="34" charset="0"/>
                        </a:rPr>
                        <a:t>$622.20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rtl="0" fontAlgn="ctr"/>
                      <a:r>
                        <a:rPr lang="en-US" sz="1200" b="1" i="0" u="none" strike="noStrike" dirty="0">
                          <a:solidFill>
                            <a:srgbClr val="000000"/>
                          </a:solidFill>
                          <a:effectLst/>
                          <a:latin typeface="Arial" panose="020B0604020202020204" pitchFamily="34" charset="0"/>
                        </a:rPr>
                        <a:t>$681.70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rtl="0" fontAlgn="ctr"/>
                      <a:r>
                        <a:rPr lang="en-US" sz="1200" b="1" i="0" u="none" strike="noStrike" dirty="0">
                          <a:solidFill>
                            <a:srgbClr val="000000"/>
                          </a:solidFill>
                          <a:effectLst/>
                          <a:latin typeface="Arial" panose="020B0604020202020204" pitchFamily="34" charset="0"/>
                        </a:rPr>
                        <a:t>$690.20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rtl="0" fontAlgn="ctr"/>
                      <a:r>
                        <a:rPr lang="en-US" sz="1200" b="1" i="0" u="none" strike="noStrike" dirty="0">
                          <a:solidFill>
                            <a:srgbClr val="000000"/>
                          </a:solidFill>
                          <a:effectLst/>
                          <a:latin typeface="Arial" panose="020B0604020202020204" pitchFamily="34" charset="0"/>
                        </a:rPr>
                        <a:t>$710.60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121674729"/>
                  </a:ext>
                </a:extLst>
              </a:tr>
              <a:tr h="185712">
                <a:tc gridSpan="2">
                  <a:txBody>
                    <a:bodyPr/>
                    <a:lstStyle/>
                    <a:p>
                      <a:pPr algn="r" fontAlgn="b"/>
                      <a:r>
                        <a:rPr lang="en-US" sz="1050" b="0" i="0" u="none" strike="noStrike" dirty="0">
                          <a:effectLst/>
                          <a:latin typeface="@Arial Unicode MS"/>
                        </a:rPr>
                        <a:t>Taxable Wage Base</a:t>
                      </a:r>
                    </a:p>
                  </a:txBody>
                  <a:tcPr marL="3889" marR="3889" marT="3889" marB="0" anchor="b">
                    <a:lnL>
                      <a:noFill/>
                    </a:lnL>
                    <a:lnR>
                      <a:noFill/>
                    </a:lnR>
                    <a:lnT>
                      <a:noFill/>
                    </a:lnT>
                    <a:lnB>
                      <a:noFill/>
                    </a:lnB>
                    <a:solidFill>
                      <a:srgbClr val="FFFFFF"/>
                    </a:solidFill>
                  </a:tcPr>
                </a:tc>
                <a:tc hMerge="1">
                  <a:txBody>
                    <a:bodyPr/>
                    <a:lstStyle/>
                    <a:p>
                      <a:endParaRPr lang="en-US"/>
                    </a:p>
                  </a:txBody>
                  <a:tcPr/>
                </a:tc>
                <a:tc>
                  <a:txBody>
                    <a:bodyPr/>
                    <a:lstStyle/>
                    <a:p>
                      <a:pPr algn="ctr" rtl="0" fontAlgn="b"/>
                      <a:r>
                        <a:rPr lang="en-US" sz="1100" b="0" i="0" u="none" strike="noStrike">
                          <a:solidFill>
                            <a:srgbClr val="000000"/>
                          </a:solidFill>
                          <a:effectLst/>
                          <a:latin typeface="Arial" panose="020B0604020202020204" pitchFamily="34" charset="0"/>
                        </a:rPr>
                        <a:t>$31,200 </a:t>
                      </a:r>
                    </a:p>
                  </a:txBody>
                  <a:tcPr marL="9525" marR="9525" marT="9525" marB="0" anchor="b">
                    <a:lnL>
                      <a:noFill/>
                    </a:lnL>
                    <a:lnR>
                      <a:noFill/>
                    </a:lnR>
                    <a:lnT>
                      <a:noFill/>
                    </a:lnT>
                    <a:lnB>
                      <a:noFill/>
                    </a:lnB>
                    <a:solidFill>
                      <a:srgbClr val="FFFFFF"/>
                    </a:solidFill>
                  </a:tcPr>
                </a:tc>
                <a:tc>
                  <a:txBody>
                    <a:bodyPr/>
                    <a:lstStyle/>
                    <a:p>
                      <a:pPr algn="ctr" rtl="0" fontAlgn="b"/>
                      <a:r>
                        <a:rPr lang="en-US" sz="1100" b="0" i="0" u="none" strike="noStrike" dirty="0">
                          <a:solidFill>
                            <a:srgbClr val="000000"/>
                          </a:solidFill>
                          <a:effectLst/>
                          <a:latin typeface="Arial" panose="020B0604020202020204" pitchFamily="34" charset="0"/>
                        </a:rPr>
                        <a:t>$32,500 </a:t>
                      </a:r>
                    </a:p>
                  </a:txBody>
                  <a:tcPr marL="9525" marR="9525" marT="9525" marB="0" anchor="b">
                    <a:lnL>
                      <a:noFill/>
                    </a:lnL>
                    <a:lnR>
                      <a:noFill/>
                    </a:lnR>
                    <a:lnT>
                      <a:noFill/>
                    </a:lnT>
                    <a:lnB>
                      <a:noFill/>
                    </a:lnB>
                    <a:solidFill>
                      <a:srgbClr val="FFFFFF"/>
                    </a:solidFill>
                  </a:tcPr>
                </a:tc>
                <a:tc>
                  <a:txBody>
                    <a:bodyPr/>
                    <a:lstStyle/>
                    <a:p>
                      <a:pPr algn="ctr" rtl="0" fontAlgn="b"/>
                      <a:r>
                        <a:rPr lang="en-US" sz="1100" b="0" i="0" u="none" strike="noStrike" dirty="0">
                          <a:solidFill>
                            <a:srgbClr val="000000"/>
                          </a:solidFill>
                          <a:effectLst/>
                          <a:latin typeface="Arial" panose="020B0604020202020204" pitchFamily="34" charset="0"/>
                        </a:rPr>
                        <a:t>$33,400 </a:t>
                      </a:r>
                    </a:p>
                  </a:txBody>
                  <a:tcPr marL="9525" marR="9525" marT="9525" marB="0" anchor="b">
                    <a:lnL>
                      <a:noFill/>
                    </a:lnL>
                    <a:lnR>
                      <a:noFill/>
                    </a:lnR>
                    <a:lnT>
                      <a:noFill/>
                    </a:lnT>
                    <a:lnB>
                      <a:noFill/>
                    </a:lnB>
                    <a:solidFill>
                      <a:srgbClr val="FFFFFF"/>
                    </a:solidFill>
                  </a:tcPr>
                </a:tc>
                <a:tc>
                  <a:txBody>
                    <a:bodyPr/>
                    <a:lstStyle/>
                    <a:p>
                      <a:pPr algn="ctr" rtl="0" fontAlgn="b"/>
                      <a:r>
                        <a:rPr lang="en-US" sz="1100" b="0" i="0" u="none" strike="noStrike" dirty="0">
                          <a:solidFill>
                            <a:srgbClr val="000000"/>
                          </a:solidFill>
                          <a:effectLst/>
                          <a:latin typeface="Arial" panose="020B0604020202020204" pitchFamily="34" charset="0"/>
                        </a:rPr>
                        <a:t>$36,600 </a:t>
                      </a:r>
                    </a:p>
                  </a:txBody>
                  <a:tcPr marL="9525" marR="9525" marT="9525" marB="0" anchor="b">
                    <a:lnL>
                      <a:noFill/>
                    </a:lnL>
                    <a:lnR>
                      <a:noFill/>
                    </a:lnR>
                    <a:lnT>
                      <a:noFill/>
                    </a:lnT>
                    <a:lnB>
                      <a:noFill/>
                    </a:lnB>
                    <a:solidFill>
                      <a:srgbClr val="FFFFFF"/>
                    </a:solidFill>
                  </a:tcPr>
                </a:tc>
                <a:tc>
                  <a:txBody>
                    <a:bodyPr/>
                    <a:lstStyle/>
                    <a:p>
                      <a:pPr algn="ctr" rtl="0" fontAlgn="b"/>
                      <a:r>
                        <a:rPr lang="en-US" sz="1100" b="0" i="0" u="none" strike="noStrike" dirty="0">
                          <a:solidFill>
                            <a:srgbClr val="000000"/>
                          </a:solidFill>
                          <a:effectLst/>
                          <a:latin typeface="Arial" panose="020B0604020202020204" pitchFamily="34" charset="0"/>
                        </a:rPr>
                        <a:t>$40,100 </a:t>
                      </a:r>
                    </a:p>
                  </a:txBody>
                  <a:tcPr marL="9525" marR="9525" marT="9525" marB="0" anchor="b">
                    <a:lnL>
                      <a:noFill/>
                    </a:lnL>
                    <a:lnR>
                      <a:noFill/>
                    </a:lnR>
                    <a:lnT>
                      <a:noFill/>
                    </a:lnT>
                    <a:lnB>
                      <a:noFill/>
                    </a:lnB>
                    <a:solidFill>
                      <a:srgbClr val="FFFFFF"/>
                    </a:solidFill>
                  </a:tcPr>
                </a:tc>
                <a:tc>
                  <a:txBody>
                    <a:bodyPr/>
                    <a:lstStyle/>
                    <a:p>
                      <a:pPr algn="ctr" rtl="0" fontAlgn="b"/>
                      <a:r>
                        <a:rPr lang="en-US" sz="1100" b="0" i="0" u="none" strike="noStrike" dirty="0">
                          <a:solidFill>
                            <a:srgbClr val="000000"/>
                          </a:solidFill>
                          <a:effectLst/>
                          <a:latin typeface="Arial" panose="020B0604020202020204" pitchFamily="34" charset="0"/>
                        </a:rPr>
                        <a:t>$40,600 </a:t>
                      </a:r>
                    </a:p>
                  </a:txBody>
                  <a:tcPr marL="9525" marR="9525" marT="9525" marB="0" anchor="b">
                    <a:lnL>
                      <a:noFill/>
                    </a:lnL>
                    <a:lnR>
                      <a:noFill/>
                    </a:lnR>
                    <a:lnT>
                      <a:noFill/>
                    </a:lnT>
                    <a:lnB>
                      <a:noFill/>
                    </a:lnB>
                    <a:solidFill>
                      <a:srgbClr val="FFFFFF"/>
                    </a:solidFill>
                  </a:tcPr>
                </a:tc>
                <a:tc>
                  <a:txBody>
                    <a:bodyPr/>
                    <a:lstStyle/>
                    <a:p>
                      <a:pPr algn="ctr" rtl="0" fontAlgn="b"/>
                      <a:r>
                        <a:rPr lang="en-US" sz="1100" b="0" i="0" u="none" strike="noStrike" dirty="0">
                          <a:solidFill>
                            <a:srgbClr val="000000"/>
                          </a:solidFill>
                          <a:effectLst/>
                          <a:latin typeface="Arial" panose="020B0604020202020204" pitchFamily="34" charset="0"/>
                        </a:rPr>
                        <a:t>$41,800</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3393544154"/>
                  </a:ext>
                </a:extLst>
              </a:tr>
            </a:tbl>
          </a:graphicData>
        </a:graphic>
      </p:graphicFrame>
      <p:sp>
        <p:nvSpPr>
          <p:cNvPr id="5" name="Speech Bubble: Rectangle 4">
            <a:extLst>
              <a:ext uri="{FF2B5EF4-FFF2-40B4-BE49-F238E27FC236}">
                <a16:creationId xmlns:a16="http://schemas.microsoft.com/office/drawing/2014/main" id="{EAC29CCC-8030-97C4-DDDA-45729A760AB2}"/>
              </a:ext>
            </a:extLst>
          </p:cNvPr>
          <p:cNvSpPr/>
          <p:nvPr/>
        </p:nvSpPr>
        <p:spPr>
          <a:xfrm>
            <a:off x="6553200" y="5410200"/>
            <a:ext cx="3505200" cy="612648"/>
          </a:xfrm>
          <a:prstGeom prst="wedgeRectCallout">
            <a:avLst>
              <a:gd name="adj1" fmla="val 46670"/>
              <a:gd name="adj2" fmla="val -276014"/>
            </a:avLst>
          </a:prstGeom>
          <a:solidFill>
            <a:srgbClr val="002060">
              <a:alpha val="5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Without COVID, we’d be at an AHCM of 1.18, or around $350 million above solvency level.</a:t>
            </a:r>
          </a:p>
        </p:txBody>
      </p:sp>
    </p:spTree>
    <p:extLst>
      <p:ext uri="{BB962C8B-B14F-4D97-AF65-F5344CB8AC3E}">
        <p14:creationId xmlns:p14="http://schemas.microsoft.com/office/powerpoint/2010/main" val="22504815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67BDE-4749-4C21-A8E0-B47754A68780}"/>
              </a:ext>
            </a:extLst>
          </p:cNvPr>
          <p:cNvSpPr>
            <a:spLocks noGrp="1"/>
          </p:cNvSpPr>
          <p:nvPr>
            <p:ph type="title"/>
          </p:nvPr>
        </p:nvSpPr>
        <p:spPr>
          <a:xfrm>
            <a:off x="1828800" y="76200"/>
            <a:ext cx="8534400" cy="990600"/>
          </a:xfrm>
          <a:prstGeom prst="rect">
            <a:avLst/>
          </a:prstGeom>
        </p:spPr>
        <p:txBody>
          <a:bodyPr>
            <a:normAutofit/>
          </a:bodyPr>
          <a:lstStyle/>
          <a:p>
            <a:r>
              <a:rPr lang="en-US" dirty="0"/>
              <a:t>Projected Cash Flows</a:t>
            </a:r>
            <a:endParaRPr dirty="0"/>
          </a:p>
        </p:txBody>
      </p:sp>
      <p:graphicFrame>
        <p:nvGraphicFramePr>
          <p:cNvPr id="4" name="Table 3">
            <a:extLst>
              <a:ext uri="{FF2B5EF4-FFF2-40B4-BE49-F238E27FC236}">
                <a16:creationId xmlns:a16="http://schemas.microsoft.com/office/drawing/2014/main" id="{5AEC6C16-ACAA-FF82-915B-C4ABAAA8B138}"/>
              </a:ext>
            </a:extLst>
          </p:cNvPr>
          <p:cNvGraphicFramePr>
            <a:graphicFrameLocks noGrp="1"/>
          </p:cNvGraphicFramePr>
          <p:nvPr/>
        </p:nvGraphicFramePr>
        <p:xfrm>
          <a:off x="2667000" y="1141395"/>
          <a:ext cx="6858000" cy="4145653"/>
        </p:xfrm>
        <a:graphic>
          <a:graphicData uri="http://schemas.openxmlformats.org/drawingml/2006/table">
            <a:tbl>
              <a:tblPr/>
              <a:tblGrid>
                <a:gridCol w="2364401">
                  <a:extLst>
                    <a:ext uri="{9D8B030D-6E8A-4147-A177-3AD203B41FA5}">
                      <a16:colId xmlns:a16="http://schemas.microsoft.com/office/drawing/2014/main" val="1587965505"/>
                    </a:ext>
                  </a:extLst>
                </a:gridCol>
                <a:gridCol w="378799">
                  <a:extLst>
                    <a:ext uri="{9D8B030D-6E8A-4147-A177-3AD203B41FA5}">
                      <a16:colId xmlns:a16="http://schemas.microsoft.com/office/drawing/2014/main" val="3684963630"/>
                    </a:ext>
                  </a:extLst>
                </a:gridCol>
                <a:gridCol w="1371600">
                  <a:extLst>
                    <a:ext uri="{9D8B030D-6E8A-4147-A177-3AD203B41FA5}">
                      <a16:colId xmlns:a16="http://schemas.microsoft.com/office/drawing/2014/main" val="2664631361"/>
                    </a:ext>
                  </a:extLst>
                </a:gridCol>
                <a:gridCol w="1295400">
                  <a:extLst>
                    <a:ext uri="{9D8B030D-6E8A-4147-A177-3AD203B41FA5}">
                      <a16:colId xmlns:a16="http://schemas.microsoft.com/office/drawing/2014/main" val="1913894094"/>
                    </a:ext>
                  </a:extLst>
                </a:gridCol>
                <a:gridCol w="1447800">
                  <a:extLst>
                    <a:ext uri="{9D8B030D-6E8A-4147-A177-3AD203B41FA5}">
                      <a16:colId xmlns:a16="http://schemas.microsoft.com/office/drawing/2014/main" val="1257392865"/>
                    </a:ext>
                  </a:extLst>
                </a:gridCol>
              </a:tblGrid>
              <a:tr h="223818">
                <a:tc gridSpan="2">
                  <a:txBody>
                    <a:bodyPr/>
                    <a:lstStyle/>
                    <a:p>
                      <a:pPr algn="l" fontAlgn="t"/>
                      <a:endParaRPr lang="en-US" sz="1200" b="1" i="0" u="none" strike="noStrike" dirty="0">
                        <a:solidFill>
                          <a:srgbClr val="FFFFFF"/>
                        </a:solidFill>
                        <a:effectLst/>
                        <a:latin typeface="Arial" panose="020B0604020202020204" pitchFamily="34" charset="0"/>
                      </a:endParaRPr>
                    </a:p>
                  </a:txBody>
                  <a:tcPr marL="3754" marR="3754" marT="3754" marB="0">
                    <a:lnL>
                      <a:noFill/>
                    </a:lnL>
                    <a:lnR>
                      <a:noFill/>
                    </a:lnR>
                    <a:lnT>
                      <a:noFill/>
                    </a:lnT>
                    <a:lnB>
                      <a:noFill/>
                    </a:lnB>
                    <a:solidFill>
                      <a:srgbClr val="000080"/>
                    </a:solidFill>
                  </a:tcPr>
                </a:tc>
                <a:tc hMerge="1">
                  <a:txBody>
                    <a:bodyPr/>
                    <a:lstStyle/>
                    <a:p>
                      <a:endParaRPr lang="en-US"/>
                    </a:p>
                  </a:txBody>
                  <a:tcPr/>
                </a:tc>
                <a:tc>
                  <a:txBody>
                    <a:bodyPr/>
                    <a:lstStyle/>
                    <a:p>
                      <a:pPr algn="r" fontAlgn="t"/>
                      <a:r>
                        <a:rPr lang="en-US" sz="1200" b="1" i="0" u="none" strike="noStrike" dirty="0">
                          <a:solidFill>
                            <a:srgbClr val="FFFFFF"/>
                          </a:solidFill>
                          <a:effectLst/>
                          <a:latin typeface="Arial" panose="020B0604020202020204" pitchFamily="34" charset="0"/>
                        </a:rPr>
                        <a:t>1.45% Forecast</a:t>
                      </a:r>
                    </a:p>
                  </a:txBody>
                  <a:tcPr marL="3754" marR="3754" marT="3754" marB="0">
                    <a:lnL>
                      <a:noFill/>
                    </a:lnL>
                    <a:lnR>
                      <a:noFill/>
                    </a:lnR>
                    <a:lnT>
                      <a:noFill/>
                    </a:lnT>
                    <a:lnB>
                      <a:noFill/>
                    </a:lnB>
                    <a:solidFill>
                      <a:srgbClr val="000080"/>
                    </a:solidFill>
                  </a:tcPr>
                </a:tc>
                <a:tc>
                  <a:txBody>
                    <a:bodyPr/>
                    <a:lstStyle/>
                    <a:p>
                      <a:pPr algn="r" fontAlgn="t"/>
                      <a:r>
                        <a:rPr lang="en-US" sz="1200" b="1" i="0" u="none" strike="noStrike" dirty="0">
                          <a:solidFill>
                            <a:srgbClr val="FFFFFF"/>
                          </a:solidFill>
                          <a:effectLst/>
                          <a:latin typeface="Arial" panose="020B0604020202020204" pitchFamily="34" charset="0"/>
                        </a:rPr>
                        <a:t>1.65% Forecast</a:t>
                      </a:r>
                    </a:p>
                  </a:txBody>
                  <a:tcPr marL="3754" marR="3754" marT="3754" marB="0">
                    <a:lnL>
                      <a:noFill/>
                    </a:lnL>
                    <a:lnR>
                      <a:noFill/>
                    </a:lnR>
                    <a:lnT>
                      <a:noFill/>
                    </a:lnT>
                    <a:lnB>
                      <a:noFill/>
                    </a:lnB>
                    <a:solidFill>
                      <a:srgbClr val="000080"/>
                    </a:solidFill>
                  </a:tcPr>
                </a:tc>
                <a:tc>
                  <a:txBody>
                    <a:bodyPr/>
                    <a:lstStyle/>
                    <a:p>
                      <a:pPr algn="r" fontAlgn="t"/>
                      <a:r>
                        <a:rPr lang="en-US" sz="1200" b="1" i="0" u="none" strike="noStrike" dirty="0">
                          <a:solidFill>
                            <a:srgbClr val="FFFFFF"/>
                          </a:solidFill>
                          <a:effectLst/>
                          <a:latin typeface="Arial" panose="020B0604020202020204" pitchFamily="34" charset="0"/>
                        </a:rPr>
                        <a:t>1.0 AHCM Forecast</a:t>
                      </a:r>
                    </a:p>
                  </a:txBody>
                  <a:tcPr marL="3754" marR="3754" marT="3754" marB="0">
                    <a:lnL>
                      <a:noFill/>
                    </a:lnL>
                    <a:lnR>
                      <a:noFill/>
                    </a:lnR>
                    <a:lnT>
                      <a:noFill/>
                    </a:lnT>
                    <a:lnB>
                      <a:noFill/>
                    </a:lnB>
                    <a:solidFill>
                      <a:srgbClr val="000080"/>
                    </a:solidFill>
                  </a:tcPr>
                </a:tc>
                <a:extLst>
                  <a:ext uri="{0D108BD9-81ED-4DB2-BD59-A6C34878D82A}">
                    <a16:rowId xmlns:a16="http://schemas.microsoft.com/office/drawing/2014/main" val="3559937714"/>
                  </a:ext>
                </a:extLst>
              </a:tr>
              <a:tr h="118251">
                <a:tc>
                  <a:txBody>
                    <a:bodyPr/>
                    <a:lstStyle/>
                    <a:p>
                      <a:pPr algn="l" fontAlgn="t"/>
                      <a:endParaRPr lang="en-US" sz="1050" b="1" i="0" u="none" strike="noStrike" dirty="0">
                        <a:solidFill>
                          <a:srgbClr val="FFFFFF"/>
                        </a:solidFill>
                        <a:effectLst/>
                        <a:latin typeface="Arial" panose="020B0604020202020204" pitchFamily="34" charset="0"/>
                      </a:endParaRPr>
                    </a:p>
                  </a:txBody>
                  <a:tcPr marL="3754" marR="3754" marT="3754" marB="0">
                    <a:lnL>
                      <a:noFill/>
                    </a:lnL>
                    <a:lnR>
                      <a:noFill/>
                    </a:lnR>
                    <a:lnT>
                      <a:noFill/>
                    </a:lnT>
                    <a:lnB>
                      <a:noFill/>
                    </a:lnB>
                    <a:solidFill>
                      <a:srgbClr val="000080"/>
                    </a:solidFill>
                  </a:tcPr>
                </a:tc>
                <a:tc>
                  <a:txBody>
                    <a:bodyPr/>
                    <a:lstStyle/>
                    <a:p>
                      <a:pPr algn="l" fontAlgn="t"/>
                      <a:endParaRPr lang="en-US" sz="1200" b="1" i="0" u="sng" strike="noStrike" dirty="0">
                        <a:solidFill>
                          <a:srgbClr val="FFFFFF"/>
                        </a:solidFill>
                        <a:effectLst/>
                        <a:latin typeface="Arial" panose="020B0604020202020204" pitchFamily="34" charset="0"/>
                      </a:endParaRPr>
                    </a:p>
                  </a:txBody>
                  <a:tcPr marL="3754" marR="3754" marT="3754" marB="0">
                    <a:lnL>
                      <a:noFill/>
                    </a:lnL>
                    <a:lnR>
                      <a:noFill/>
                    </a:lnR>
                    <a:lnT>
                      <a:noFill/>
                    </a:lnT>
                    <a:lnB>
                      <a:noFill/>
                    </a:lnB>
                    <a:solidFill>
                      <a:srgbClr val="000080"/>
                    </a:solidFill>
                  </a:tcPr>
                </a:tc>
                <a:tc>
                  <a:txBody>
                    <a:bodyPr/>
                    <a:lstStyle/>
                    <a:p>
                      <a:pPr algn="r" fontAlgn="t"/>
                      <a:r>
                        <a:rPr lang="en-US" sz="1200" b="1" i="0" u="sng" strike="noStrike" dirty="0">
                          <a:solidFill>
                            <a:srgbClr val="FFFFFF"/>
                          </a:solidFill>
                          <a:effectLst/>
                          <a:latin typeface="Arial" panose="020B0604020202020204" pitchFamily="34" charset="0"/>
                        </a:rPr>
                        <a:t>2026</a:t>
                      </a:r>
                    </a:p>
                  </a:txBody>
                  <a:tcPr marL="3754" marR="3754" marT="3754" marB="0">
                    <a:lnL>
                      <a:noFill/>
                    </a:lnL>
                    <a:lnR>
                      <a:noFill/>
                    </a:lnR>
                    <a:lnT>
                      <a:noFill/>
                    </a:lnT>
                    <a:lnB>
                      <a:noFill/>
                    </a:lnB>
                    <a:solidFill>
                      <a:srgbClr val="000080"/>
                    </a:solidFill>
                  </a:tcPr>
                </a:tc>
                <a:tc>
                  <a:txBody>
                    <a:bodyPr/>
                    <a:lstStyle/>
                    <a:p>
                      <a:pPr algn="r" fontAlgn="t"/>
                      <a:r>
                        <a:rPr lang="en-US" sz="1200" b="1" i="0" u="sng" strike="noStrike" dirty="0">
                          <a:solidFill>
                            <a:srgbClr val="FFFFFF"/>
                          </a:solidFill>
                          <a:effectLst/>
                          <a:latin typeface="Arial" panose="020B0604020202020204" pitchFamily="34" charset="0"/>
                        </a:rPr>
                        <a:t>2026</a:t>
                      </a:r>
                    </a:p>
                  </a:txBody>
                  <a:tcPr marL="3754" marR="3754" marT="3754" marB="0">
                    <a:lnL>
                      <a:noFill/>
                    </a:lnL>
                    <a:lnR>
                      <a:noFill/>
                    </a:lnR>
                    <a:lnT>
                      <a:noFill/>
                    </a:lnT>
                    <a:lnB>
                      <a:noFill/>
                    </a:lnB>
                    <a:solidFill>
                      <a:srgbClr val="000080"/>
                    </a:solidFill>
                  </a:tcPr>
                </a:tc>
                <a:tc>
                  <a:txBody>
                    <a:bodyPr/>
                    <a:lstStyle/>
                    <a:p>
                      <a:pPr algn="r" fontAlgn="t"/>
                      <a:r>
                        <a:rPr lang="en-US" sz="1200" b="1" i="0" u="sng" strike="noStrike" dirty="0">
                          <a:solidFill>
                            <a:srgbClr val="FFFFFF"/>
                          </a:solidFill>
                          <a:effectLst/>
                          <a:latin typeface="Arial" panose="020B0604020202020204" pitchFamily="34" charset="0"/>
                        </a:rPr>
                        <a:t>2026</a:t>
                      </a:r>
                    </a:p>
                  </a:txBody>
                  <a:tcPr marL="3754" marR="3754" marT="3754" marB="0">
                    <a:lnL>
                      <a:noFill/>
                    </a:lnL>
                    <a:lnR>
                      <a:noFill/>
                    </a:lnR>
                    <a:lnT>
                      <a:noFill/>
                    </a:lnT>
                    <a:lnB>
                      <a:noFill/>
                    </a:lnB>
                    <a:solidFill>
                      <a:srgbClr val="000080"/>
                    </a:solidFill>
                  </a:tcPr>
                </a:tc>
                <a:extLst>
                  <a:ext uri="{0D108BD9-81ED-4DB2-BD59-A6C34878D82A}">
                    <a16:rowId xmlns:a16="http://schemas.microsoft.com/office/drawing/2014/main" val="1065821905"/>
                  </a:ext>
                </a:extLst>
              </a:tr>
              <a:tr h="243402">
                <a:tc gridSpan="2">
                  <a:txBody>
                    <a:bodyPr/>
                    <a:lstStyle/>
                    <a:p>
                      <a:pPr algn="l" fontAlgn="t"/>
                      <a:r>
                        <a:rPr lang="en-US" sz="1200" b="1" i="0" u="none" strike="noStrike">
                          <a:solidFill>
                            <a:srgbClr val="002060"/>
                          </a:solidFill>
                          <a:effectLst/>
                          <a:latin typeface="Arial" panose="020B0604020202020204" pitchFamily="34" charset="0"/>
                        </a:rPr>
                        <a:t>UI Trust Fund Level: October - September</a:t>
                      </a:r>
                    </a:p>
                  </a:txBody>
                  <a:tcPr marL="3754" marR="3754" marT="3754" marB="0">
                    <a:lnL>
                      <a:noFill/>
                    </a:lnL>
                    <a:lnR>
                      <a:noFill/>
                    </a:lnR>
                    <a:lnT>
                      <a:noFill/>
                    </a:lnT>
                    <a:lnB>
                      <a:noFill/>
                    </a:lnB>
                    <a:solidFill>
                      <a:srgbClr val="C0C0C0"/>
                    </a:solidFill>
                  </a:tcPr>
                </a:tc>
                <a:tc hMerge="1">
                  <a:txBody>
                    <a:bodyPr/>
                    <a:lstStyle/>
                    <a:p>
                      <a:endParaRPr lang="en-US"/>
                    </a:p>
                  </a:txBody>
                  <a:tcPr/>
                </a:tc>
                <a:tc>
                  <a:txBody>
                    <a:bodyPr/>
                    <a:lstStyle/>
                    <a:p>
                      <a:pPr algn="r" rtl="0" fontAlgn="t"/>
                      <a:r>
                        <a:rPr lang="en-US" sz="1200" b="0" i="0" u="none" strike="noStrike">
                          <a:solidFill>
                            <a:srgbClr val="002060"/>
                          </a:solidFill>
                          <a:effectLst/>
                          <a:latin typeface="Arial" panose="020B0604020202020204" pitchFamily="34" charset="0"/>
                        </a:rPr>
                        <a:t> </a:t>
                      </a:r>
                    </a:p>
                  </a:txBody>
                  <a:tcPr marL="9525" marR="9525" marT="9525" marB="0">
                    <a:lnL>
                      <a:noFill/>
                    </a:lnL>
                    <a:lnR>
                      <a:noFill/>
                    </a:lnR>
                    <a:lnT>
                      <a:noFill/>
                    </a:lnT>
                    <a:lnB>
                      <a:noFill/>
                    </a:lnB>
                    <a:solidFill>
                      <a:srgbClr val="C0C0C0"/>
                    </a:solidFill>
                  </a:tcPr>
                </a:tc>
                <a:tc>
                  <a:txBody>
                    <a:bodyPr/>
                    <a:lstStyle/>
                    <a:p>
                      <a:pPr algn="r" rtl="0" fontAlgn="t"/>
                      <a:r>
                        <a:rPr lang="en-US" sz="1200" b="0" i="0" u="none" strike="noStrike" dirty="0">
                          <a:solidFill>
                            <a:srgbClr val="002060"/>
                          </a:solidFill>
                          <a:effectLst/>
                          <a:latin typeface="Arial" panose="020B0604020202020204" pitchFamily="34" charset="0"/>
                        </a:rPr>
                        <a:t> </a:t>
                      </a:r>
                    </a:p>
                  </a:txBody>
                  <a:tcPr marL="9525" marR="9525" marT="9525" marB="0">
                    <a:lnL>
                      <a:noFill/>
                    </a:lnL>
                    <a:lnR>
                      <a:noFill/>
                    </a:lnR>
                    <a:lnT>
                      <a:noFill/>
                    </a:lnT>
                    <a:lnB>
                      <a:noFill/>
                    </a:lnB>
                    <a:solidFill>
                      <a:srgbClr val="C0C0C0"/>
                    </a:solidFill>
                  </a:tcPr>
                </a:tc>
                <a:tc>
                  <a:txBody>
                    <a:bodyPr/>
                    <a:lstStyle/>
                    <a:p>
                      <a:pPr algn="r" rtl="0" fontAlgn="t"/>
                      <a:r>
                        <a:rPr lang="en-US" sz="1200" b="0" i="0" u="none" strike="noStrike" dirty="0">
                          <a:solidFill>
                            <a:srgbClr val="002060"/>
                          </a:solidFill>
                          <a:effectLst/>
                          <a:latin typeface="Arial" panose="020B0604020202020204" pitchFamily="34" charset="0"/>
                        </a:rPr>
                        <a:t> </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2762153399"/>
                  </a:ext>
                </a:extLst>
              </a:tr>
              <a:tr h="223818">
                <a:tc>
                  <a:txBody>
                    <a:bodyPr/>
                    <a:lstStyle/>
                    <a:p>
                      <a:pPr algn="l" fontAlgn="t"/>
                      <a:r>
                        <a:rPr lang="en-US" sz="1200" b="1" i="0" u="none" strike="noStrike">
                          <a:solidFill>
                            <a:srgbClr val="002060"/>
                          </a:solidFill>
                          <a:effectLst/>
                          <a:latin typeface="Arial" panose="020B0604020202020204" pitchFamily="34" charset="0"/>
                        </a:rPr>
                        <a:t>Beginning Fund Balance (Millions)</a:t>
                      </a:r>
                    </a:p>
                  </a:txBody>
                  <a:tcPr marL="3754" marR="3754" marT="3754" marB="0">
                    <a:lnL>
                      <a:noFill/>
                    </a:lnL>
                    <a:lnR>
                      <a:noFill/>
                    </a:lnR>
                    <a:lnT>
                      <a:noFill/>
                    </a:lnT>
                    <a:lnB>
                      <a:noFill/>
                    </a:lnB>
                    <a:solidFill>
                      <a:srgbClr val="C0C0C0"/>
                    </a:solidFill>
                  </a:tcPr>
                </a:tc>
                <a:tc>
                  <a:txBody>
                    <a:bodyPr/>
                    <a:lstStyle/>
                    <a:p>
                      <a:pPr algn="l" fontAlgn="t"/>
                      <a:r>
                        <a:rPr lang="en-US" sz="1200" b="1" i="0" u="none" strike="noStrike">
                          <a:solidFill>
                            <a:srgbClr val="002060"/>
                          </a:solidFill>
                          <a:effectLst/>
                          <a:latin typeface="Arial" panose="020B0604020202020204" pitchFamily="34" charset="0"/>
                        </a:rPr>
                        <a:t> </a:t>
                      </a:r>
                    </a:p>
                  </a:txBody>
                  <a:tcPr marL="3754" marR="3754" marT="3754" marB="0">
                    <a:lnL>
                      <a:noFill/>
                    </a:lnL>
                    <a:lnR>
                      <a:noFill/>
                    </a:lnR>
                    <a:lnT>
                      <a:noFill/>
                    </a:lnT>
                    <a:lnB>
                      <a:noFill/>
                    </a:lnB>
                    <a:solidFill>
                      <a:srgbClr val="C0C0C0"/>
                    </a:solidFill>
                  </a:tcPr>
                </a:tc>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en-US" sz="1100" b="1" i="0" u="none" strike="noStrike" dirty="0">
                          <a:solidFill>
                            <a:srgbClr val="002060"/>
                          </a:solidFill>
                          <a:effectLst/>
                          <a:latin typeface="Arial" panose="020B0604020202020204" pitchFamily="34" charset="0"/>
                        </a:rPr>
                        <a:t>$2,207.1</a:t>
                      </a:r>
                    </a:p>
                    <a:p>
                      <a:pPr algn="r" rtl="0" fontAlgn="t"/>
                      <a:endParaRPr lang="en-US" sz="1100" b="1" i="0" u="none" strike="noStrike" dirty="0">
                        <a:solidFill>
                          <a:srgbClr val="002060"/>
                        </a:solidFill>
                        <a:effectLst/>
                        <a:latin typeface="Arial" panose="020B0604020202020204" pitchFamily="34" charset="0"/>
                      </a:endParaRPr>
                    </a:p>
                  </a:txBody>
                  <a:tcPr marL="9525" marR="9525" marT="9525" marB="0">
                    <a:lnL>
                      <a:noFill/>
                    </a:lnL>
                    <a:lnR>
                      <a:noFill/>
                    </a:lnR>
                    <a:lnT>
                      <a:noFill/>
                    </a:lnT>
                    <a:lnB>
                      <a:noFill/>
                    </a:lnB>
                    <a:solidFill>
                      <a:srgbClr val="C0C0C0"/>
                    </a:solidFill>
                  </a:tcPr>
                </a:tc>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en-US" sz="1100" b="1" i="0" u="none" strike="noStrike" dirty="0">
                          <a:solidFill>
                            <a:srgbClr val="002060"/>
                          </a:solidFill>
                          <a:effectLst/>
                          <a:latin typeface="Arial" panose="020B0604020202020204" pitchFamily="34" charset="0"/>
                        </a:rPr>
                        <a:t>$2,207.1</a:t>
                      </a:r>
                    </a:p>
                    <a:p>
                      <a:pPr algn="r" rtl="0" fontAlgn="t"/>
                      <a:endParaRPr lang="en-US" sz="1100" b="1" i="0" u="none" strike="noStrike" dirty="0">
                        <a:solidFill>
                          <a:srgbClr val="002060"/>
                        </a:solidFill>
                        <a:effectLst/>
                        <a:latin typeface="Arial" panose="020B0604020202020204" pitchFamily="34" charset="0"/>
                      </a:endParaRPr>
                    </a:p>
                  </a:txBody>
                  <a:tcPr marL="9525" marR="9525" marT="9525" marB="0">
                    <a:lnL>
                      <a:noFill/>
                    </a:lnL>
                    <a:lnR>
                      <a:noFill/>
                    </a:lnR>
                    <a:lnT>
                      <a:noFill/>
                    </a:lnT>
                    <a:lnB>
                      <a:noFill/>
                    </a:lnB>
                    <a:solidFill>
                      <a:srgbClr val="C0C0C0"/>
                    </a:solidFill>
                  </a:tcPr>
                </a:tc>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en-US" sz="1100" b="1" i="0" u="none" strike="noStrike" dirty="0">
                          <a:solidFill>
                            <a:srgbClr val="002060"/>
                          </a:solidFill>
                          <a:effectLst/>
                          <a:latin typeface="Arial" panose="020B0604020202020204" pitchFamily="34" charset="0"/>
                        </a:rPr>
                        <a:t>$2,207.1</a:t>
                      </a:r>
                    </a:p>
                    <a:p>
                      <a:pPr algn="r" rtl="0" fontAlgn="t"/>
                      <a:endParaRPr lang="en-US" sz="1100" b="1" i="0" u="none" strike="noStrike" dirty="0">
                        <a:solidFill>
                          <a:srgbClr val="002060"/>
                        </a:solidFill>
                        <a:effectLst/>
                        <a:latin typeface="Arial" panose="020B0604020202020204" pitchFamily="34" charset="0"/>
                      </a:endParaRP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35390569"/>
                  </a:ext>
                </a:extLst>
              </a:tr>
              <a:tr h="118251">
                <a:tc>
                  <a:txBody>
                    <a:bodyPr/>
                    <a:lstStyle/>
                    <a:p>
                      <a:pPr algn="l" fontAlgn="t"/>
                      <a:r>
                        <a:rPr lang="en-US" sz="1200" b="0" i="0" u="none" strike="noStrike">
                          <a:solidFill>
                            <a:srgbClr val="002060"/>
                          </a:solidFill>
                          <a:effectLst/>
                          <a:latin typeface="Arial" panose="020B0604020202020204" pitchFamily="34" charset="0"/>
                        </a:rPr>
                        <a:t>Contributions</a:t>
                      </a:r>
                    </a:p>
                  </a:txBody>
                  <a:tcPr marL="3754" marR="3754" marT="3754" marB="0">
                    <a:lnL>
                      <a:noFill/>
                    </a:lnL>
                    <a:lnR>
                      <a:noFill/>
                    </a:lnR>
                    <a:lnT>
                      <a:noFill/>
                    </a:lnT>
                    <a:lnB>
                      <a:noFill/>
                    </a:lnB>
                    <a:solidFill>
                      <a:srgbClr val="C0C0C0"/>
                    </a:solidFill>
                  </a:tcPr>
                </a:tc>
                <a:tc>
                  <a:txBody>
                    <a:bodyPr/>
                    <a:lstStyle/>
                    <a:p>
                      <a:pPr algn="l" fontAlgn="t"/>
                      <a:r>
                        <a:rPr lang="en-US" sz="1200" b="0" i="0" u="none" strike="noStrike">
                          <a:solidFill>
                            <a:srgbClr val="002060"/>
                          </a:solidFill>
                          <a:effectLst/>
                          <a:latin typeface="Arial" panose="020B0604020202020204" pitchFamily="34" charset="0"/>
                        </a:rPr>
                        <a:t> </a:t>
                      </a:r>
                    </a:p>
                  </a:txBody>
                  <a:tcPr marL="3754" marR="3754" marT="3754" marB="0">
                    <a:lnL>
                      <a:noFill/>
                    </a:lnL>
                    <a:lnR>
                      <a:noFill/>
                    </a:lnR>
                    <a:lnT>
                      <a:noFill/>
                    </a:lnT>
                    <a:lnB>
                      <a:noFill/>
                    </a:lnB>
                    <a:solidFill>
                      <a:srgbClr val="C0C0C0"/>
                    </a:solidFill>
                  </a:tcPr>
                </a:tc>
                <a:tc>
                  <a:txBody>
                    <a:bodyPr/>
                    <a:lstStyle/>
                    <a:p>
                      <a:pPr algn="r" rtl="0" fontAlgn="t"/>
                      <a:r>
                        <a:rPr lang="en-US" sz="1200" b="0" i="0" u="none" strike="noStrike" dirty="0">
                          <a:solidFill>
                            <a:srgbClr val="002060"/>
                          </a:solidFill>
                          <a:effectLst/>
                          <a:latin typeface="Arial" panose="020B0604020202020204" pitchFamily="34" charset="0"/>
                        </a:rPr>
                        <a:t>796.7</a:t>
                      </a:r>
                    </a:p>
                  </a:txBody>
                  <a:tcPr marL="9525" marR="9525" marT="9525" marB="0">
                    <a:lnL>
                      <a:noFill/>
                    </a:lnL>
                    <a:lnR>
                      <a:noFill/>
                    </a:lnR>
                    <a:lnT>
                      <a:noFill/>
                    </a:lnT>
                    <a:lnB>
                      <a:noFill/>
                    </a:lnB>
                    <a:solidFill>
                      <a:srgbClr val="BFBFBF"/>
                    </a:solidFill>
                  </a:tcPr>
                </a:tc>
                <a:tc>
                  <a:txBody>
                    <a:bodyPr/>
                    <a:lstStyle/>
                    <a:p>
                      <a:pPr algn="r" rtl="0" fontAlgn="t"/>
                      <a:r>
                        <a:rPr lang="en-US" sz="1200" b="0" i="0" u="none" strike="noStrike" dirty="0">
                          <a:solidFill>
                            <a:srgbClr val="002060"/>
                          </a:solidFill>
                          <a:effectLst/>
                          <a:latin typeface="Arial" panose="020B0604020202020204" pitchFamily="34" charset="0"/>
                        </a:rPr>
                        <a:t>906.6</a:t>
                      </a:r>
                    </a:p>
                  </a:txBody>
                  <a:tcPr marL="9525" marR="9525" marT="9525" marB="0">
                    <a:lnL>
                      <a:noFill/>
                    </a:lnL>
                    <a:lnR>
                      <a:noFill/>
                    </a:lnR>
                    <a:lnT>
                      <a:noFill/>
                    </a:lnT>
                    <a:lnB>
                      <a:noFill/>
                    </a:lnB>
                    <a:solidFill>
                      <a:srgbClr val="BFBFBF"/>
                    </a:solidFill>
                  </a:tcPr>
                </a:tc>
                <a:tc>
                  <a:txBody>
                    <a:bodyPr/>
                    <a:lstStyle/>
                    <a:p>
                      <a:pPr algn="r" rtl="0" fontAlgn="t"/>
                      <a:r>
                        <a:rPr lang="en-US" sz="1200" b="0" i="0" u="none" strike="noStrike" dirty="0">
                          <a:solidFill>
                            <a:srgbClr val="002060"/>
                          </a:solidFill>
                          <a:effectLst/>
                          <a:latin typeface="Arial" panose="020B0604020202020204" pitchFamily="34" charset="0"/>
                        </a:rPr>
                        <a:t>1,016.3</a:t>
                      </a:r>
                    </a:p>
                  </a:txBody>
                  <a:tcPr marL="9525" marR="9525" marT="9525" marB="0">
                    <a:lnL>
                      <a:noFill/>
                    </a:lnL>
                    <a:lnR>
                      <a:noFill/>
                    </a:lnR>
                    <a:lnT>
                      <a:noFill/>
                    </a:lnT>
                    <a:lnB>
                      <a:noFill/>
                    </a:lnB>
                    <a:solidFill>
                      <a:srgbClr val="BFBFBF"/>
                    </a:solidFill>
                  </a:tcPr>
                </a:tc>
                <a:extLst>
                  <a:ext uri="{0D108BD9-81ED-4DB2-BD59-A6C34878D82A}">
                    <a16:rowId xmlns:a16="http://schemas.microsoft.com/office/drawing/2014/main" val="533431277"/>
                  </a:ext>
                </a:extLst>
              </a:tr>
              <a:tr h="118251">
                <a:tc>
                  <a:txBody>
                    <a:bodyPr/>
                    <a:lstStyle/>
                    <a:p>
                      <a:pPr algn="l" fontAlgn="t"/>
                      <a:r>
                        <a:rPr lang="en-US" sz="1200" b="0" i="0" u="none" strike="noStrike">
                          <a:solidFill>
                            <a:srgbClr val="002060"/>
                          </a:solidFill>
                          <a:effectLst/>
                          <a:latin typeface="Arial" panose="020B0604020202020204" pitchFamily="34" charset="0"/>
                        </a:rPr>
                        <a:t>Benefit Payments</a:t>
                      </a:r>
                    </a:p>
                  </a:txBody>
                  <a:tcPr marL="3754" marR="3754" marT="3754" marB="0">
                    <a:lnL>
                      <a:noFill/>
                    </a:lnL>
                    <a:lnR>
                      <a:noFill/>
                    </a:lnR>
                    <a:lnT>
                      <a:noFill/>
                    </a:lnT>
                    <a:lnB>
                      <a:noFill/>
                    </a:lnB>
                    <a:solidFill>
                      <a:srgbClr val="C0C0C0"/>
                    </a:solidFill>
                  </a:tcPr>
                </a:tc>
                <a:tc>
                  <a:txBody>
                    <a:bodyPr/>
                    <a:lstStyle/>
                    <a:p>
                      <a:pPr algn="l" fontAlgn="t"/>
                      <a:r>
                        <a:rPr lang="en-US" sz="1200" b="0" i="0" u="none" strike="noStrike">
                          <a:solidFill>
                            <a:srgbClr val="002060"/>
                          </a:solidFill>
                          <a:effectLst/>
                          <a:latin typeface="Arial" panose="020B0604020202020204" pitchFamily="34" charset="0"/>
                        </a:rPr>
                        <a:t> </a:t>
                      </a:r>
                    </a:p>
                  </a:txBody>
                  <a:tcPr marL="3754" marR="3754" marT="3754" marB="0">
                    <a:lnL>
                      <a:noFill/>
                    </a:lnL>
                    <a:lnR>
                      <a:noFill/>
                    </a:lnR>
                    <a:lnT>
                      <a:noFill/>
                    </a:lnT>
                    <a:lnB>
                      <a:noFill/>
                    </a:lnB>
                    <a:solidFill>
                      <a:srgbClr val="C0C0C0"/>
                    </a:solidFill>
                  </a:tcPr>
                </a:tc>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2060"/>
                          </a:solidFill>
                          <a:effectLst/>
                          <a:latin typeface="Arial" panose="020B0604020202020204" pitchFamily="34" charset="0"/>
                        </a:rPr>
                        <a:t>576.0</a:t>
                      </a:r>
                    </a:p>
                  </a:txBody>
                  <a:tcPr marL="9525" marR="9525" marT="9525" marB="0">
                    <a:lnL>
                      <a:noFill/>
                    </a:lnL>
                    <a:lnR>
                      <a:noFill/>
                    </a:lnR>
                    <a:lnT>
                      <a:noFill/>
                    </a:lnT>
                    <a:lnB>
                      <a:noFill/>
                    </a:lnB>
                    <a:solidFill>
                      <a:srgbClr val="BFBFBF"/>
                    </a:solidFill>
                  </a:tcPr>
                </a:tc>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2060"/>
                          </a:solidFill>
                          <a:effectLst/>
                          <a:latin typeface="Arial" panose="020B0604020202020204" pitchFamily="34" charset="0"/>
                        </a:rPr>
                        <a:t>576.0</a:t>
                      </a:r>
                    </a:p>
                  </a:txBody>
                  <a:tcPr marL="9525" marR="9525" marT="9525" marB="0">
                    <a:lnL>
                      <a:noFill/>
                    </a:lnL>
                    <a:lnR>
                      <a:noFill/>
                    </a:lnR>
                    <a:lnT>
                      <a:noFill/>
                    </a:lnT>
                    <a:lnB>
                      <a:noFill/>
                    </a:lnB>
                    <a:solidFill>
                      <a:srgbClr val="BFBFBF"/>
                    </a:solidFill>
                  </a:tcPr>
                </a:tc>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2060"/>
                          </a:solidFill>
                          <a:effectLst/>
                          <a:latin typeface="Arial" panose="020B0604020202020204" pitchFamily="34" charset="0"/>
                        </a:rPr>
                        <a:t>576.0</a:t>
                      </a:r>
                    </a:p>
                  </a:txBody>
                  <a:tcPr marL="9525" marR="9525" marT="9525" marB="0">
                    <a:lnL>
                      <a:noFill/>
                    </a:lnL>
                    <a:lnR>
                      <a:noFill/>
                    </a:lnR>
                    <a:lnT>
                      <a:noFill/>
                    </a:lnT>
                    <a:lnB>
                      <a:noFill/>
                    </a:lnB>
                    <a:solidFill>
                      <a:srgbClr val="BFBFBF"/>
                    </a:solidFill>
                  </a:tcPr>
                </a:tc>
                <a:extLst>
                  <a:ext uri="{0D108BD9-81ED-4DB2-BD59-A6C34878D82A}">
                    <a16:rowId xmlns:a16="http://schemas.microsoft.com/office/drawing/2014/main" val="1444181793"/>
                  </a:ext>
                </a:extLst>
              </a:tr>
              <a:tr h="118251">
                <a:tc>
                  <a:txBody>
                    <a:bodyPr/>
                    <a:lstStyle/>
                    <a:p>
                      <a:pPr algn="l" fontAlgn="t"/>
                      <a:r>
                        <a:rPr lang="en-US" sz="1200" b="0" i="0" u="none" strike="noStrike">
                          <a:solidFill>
                            <a:srgbClr val="002060"/>
                          </a:solidFill>
                          <a:effectLst/>
                          <a:latin typeface="Arial" panose="020B0604020202020204" pitchFamily="34" charset="0"/>
                        </a:rPr>
                        <a:t>Other Items</a:t>
                      </a:r>
                    </a:p>
                  </a:txBody>
                  <a:tcPr marL="3754" marR="3754" marT="3754" marB="0">
                    <a:lnL>
                      <a:noFill/>
                    </a:lnL>
                    <a:lnR>
                      <a:noFill/>
                    </a:lnR>
                    <a:lnT>
                      <a:noFill/>
                    </a:lnT>
                    <a:lnB>
                      <a:noFill/>
                    </a:lnB>
                    <a:solidFill>
                      <a:srgbClr val="C0C0C0"/>
                    </a:solidFill>
                  </a:tcPr>
                </a:tc>
                <a:tc>
                  <a:txBody>
                    <a:bodyPr/>
                    <a:lstStyle/>
                    <a:p>
                      <a:pPr algn="l" fontAlgn="t"/>
                      <a:r>
                        <a:rPr lang="en-US" sz="1200" b="0" i="0" u="none" strike="noStrike" dirty="0">
                          <a:solidFill>
                            <a:srgbClr val="002060"/>
                          </a:solidFill>
                          <a:effectLst/>
                          <a:latin typeface="Arial" panose="020B0604020202020204" pitchFamily="34" charset="0"/>
                        </a:rPr>
                        <a:t> </a:t>
                      </a:r>
                    </a:p>
                  </a:txBody>
                  <a:tcPr marL="3754" marR="3754" marT="3754" marB="0">
                    <a:lnL>
                      <a:noFill/>
                    </a:lnL>
                    <a:lnR>
                      <a:noFill/>
                    </a:lnR>
                    <a:lnT>
                      <a:noFill/>
                    </a:lnT>
                    <a:lnB>
                      <a:noFill/>
                    </a:lnB>
                    <a:solidFill>
                      <a:srgbClr val="C0C0C0"/>
                    </a:solidFill>
                  </a:tcPr>
                </a:tc>
                <a:tc>
                  <a:txBody>
                    <a:bodyPr/>
                    <a:lstStyle/>
                    <a:p>
                      <a:pPr algn="r" rtl="0" fontAlgn="t"/>
                      <a:r>
                        <a:rPr lang="en-US" sz="1200" b="0" i="0" u="none" strike="noStrike" dirty="0">
                          <a:solidFill>
                            <a:srgbClr val="002060"/>
                          </a:solidFill>
                          <a:effectLst/>
                          <a:latin typeface="Arial" panose="020B0604020202020204" pitchFamily="34" charset="0"/>
                        </a:rPr>
                        <a:t>40.2</a:t>
                      </a:r>
                    </a:p>
                  </a:txBody>
                  <a:tcPr marL="9525" marR="9525" marT="9525" marB="0">
                    <a:lnL>
                      <a:noFill/>
                    </a:lnL>
                    <a:lnR>
                      <a:noFill/>
                    </a:lnR>
                    <a:lnT>
                      <a:noFill/>
                    </a:lnT>
                    <a:lnB>
                      <a:noFill/>
                    </a:lnB>
                    <a:solidFill>
                      <a:srgbClr val="C0C0C0"/>
                    </a:solidFill>
                  </a:tcPr>
                </a:tc>
                <a:tc>
                  <a:txBody>
                    <a:bodyPr/>
                    <a:lstStyle/>
                    <a:p>
                      <a:pPr algn="r" rtl="0" fontAlgn="t"/>
                      <a:r>
                        <a:rPr lang="en-US" sz="1200" b="0" i="0" u="none" strike="noStrike" dirty="0">
                          <a:solidFill>
                            <a:srgbClr val="002060"/>
                          </a:solidFill>
                          <a:effectLst/>
                          <a:latin typeface="Arial" panose="020B0604020202020204" pitchFamily="34" charset="0"/>
                        </a:rPr>
                        <a:t>41.1</a:t>
                      </a:r>
                    </a:p>
                  </a:txBody>
                  <a:tcPr marL="9525" marR="9525" marT="9525" marB="0">
                    <a:lnL>
                      <a:noFill/>
                    </a:lnL>
                    <a:lnR>
                      <a:noFill/>
                    </a:lnR>
                    <a:lnT>
                      <a:noFill/>
                    </a:lnT>
                    <a:lnB>
                      <a:noFill/>
                    </a:lnB>
                    <a:solidFill>
                      <a:srgbClr val="C0C0C0"/>
                    </a:solidFill>
                  </a:tcPr>
                </a:tc>
                <a:tc>
                  <a:txBody>
                    <a:bodyPr/>
                    <a:lstStyle/>
                    <a:p>
                      <a:pPr algn="r" rtl="0" fontAlgn="t"/>
                      <a:r>
                        <a:rPr lang="en-US" sz="1200" b="0" i="0" u="none" strike="noStrike" dirty="0">
                          <a:solidFill>
                            <a:srgbClr val="002060"/>
                          </a:solidFill>
                          <a:effectLst/>
                          <a:latin typeface="Arial" panose="020B0604020202020204" pitchFamily="34" charset="0"/>
                        </a:rPr>
                        <a:t>42.0</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3057273899"/>
                  </a:ext>
                </a:extLst>
              </a:tr>
              <a:tr h="181957">
                <a:tc>
                  <a:txBody>
                    <a:bodyPr/>
                    <a:lstStyle/>
                    <a:p>
                      <a:pPr algn="l" fontAlgn="t"/>
                      <a:r>
                        <a:rPr lang="en-US" sz="1200" b="0" i="0" u="none" strike="noStrike">
                          <a:solidFill>
                            <a:srgbClr val="002060"/>
                          </a:solidFill>
                          <a:effectLst/>
                          <a:latin typeface="Arial" panose="020B0604020202020204" pitchFamily="34" charset="0"/>
                        </a:rPr>
                        <a:t>Net Change in Fund</a:t>
                      </a:r>
                    </a:p>
                  </a:txBody>
                  <a:tcPr marL="3754" marR="3754" marT="3754" marB="0">
                    <a:lnL>
                      <a:noFill/>
                    </a:lnL>
                    <a:lnR>
                      <a:noFill/>
                    </a:lnR>
                    <a:lnT>
                      <a:noFill/>
                    </a:lnT>
                    <a:lnB>
                      <a:noFill/>
                    </a:lnB>
                    <a:solidFill>
                      <a:srgbClr val="C0C0C0"/>
                    </a:solidFill>
                  </a:tcPr>
                </a:tc>
                <a:tc>
                  <a:txBody>
                    <a:bodyPr/>
                    <a:lstStyle/>
                    <a:p>
                      <a:pPr algn="l" fontAlgn="t"/>
                      <a:r>
                        <a:rPr lang="en-US" sz="1200" b="0" i="0" u="none" strike="noStrike" dirty="0">
                          <a:solidFill>
                            <a:srgbClr val="002060"/>
                          </a:solidFill>
                          <a:effectLst/>
                          <a:latin typeface="Arial" panose="020B0604020202020204" pitchFamily="34" charset="0"/>
                        </a:rPr>
                        <a:t> </a:t>
                      </a:r>
                    </a:p>
                  </a:txBody>
                  <a:tcPr marL="3754" marR="3754" marT="3754" marB="0">
                    <a:lnL>
                      <a:noFill/>
                    </a:lnL>
                    <a:lnR>
                      <a:noFill/>
                    </a:lnR>
                    <a:lnT>
                      <a:noFill/>
                    </a:lnT>
                    <a:lnB>
                      <a:noFill/>
                    </a:lnB>
                    <a:solidFill>
                      <a:srgbClr val="C0C0C0"/>
                    </a:solidFill>
                  </a:tcPr>
                </a:tc>
                <a:tc>
                  <a:txBody>
                    <a:bodyPr/>
                    <a:lstStyle/>
                    <a:p>
                      <a:pPr algn="r" rtl="0" fontAlgn="t"/>
                      <a:r>
                        <a:rPr lang="en-US" sz="1200" b="0" i="0" u="none" strike="noStrike" dirty="0">
                          <a:solidFill>
                            <a:srgbClr val="002060"/>
                          </a:solidFill>
                          <a:effectLst/>
                          <a:latin typeface="Arial" panose="020B0604020202020204" pitchFamily="34" charset="0"/>
                        </a:rPr>
                        <a:t>260.9</a:t>
                      </a:r>
                    </a:p>
                  </a:txBody>
                  <a:tcPr marL="9525" marR="9525" marT="9525" marB="0">
                    <a:lnL>
                      <a:noFill/>
                    </a:lnL>
                    <a:lnR>
                      <a:noFill/>
                    </a:lnR>
                    <a:lnT>
                      <a:noFill/>
                    </a:lnT>
                    <a:lnB>
                      <a:noFill/>
                    </a:lnB>
                    <a:solidFill>
                      <a:srgbClr val="C0C0C0"/>
                    </a:solidFill>
                  </a:tcPr>
                </a:tc>
                <a:tc>
                  <a:txBody>
                    <a:bodyPr/>
                    <a:lstStyle/>
                    <a:p>
                      <a:pPr algn="r" rtl="0" fontAlgn="t"/>
                      <a:r>
                        <a:rPr lang="en-US" sz="1200" b="0" i="0" u="none" strike="noStrike" dirty="0">
                          <a:solidFill>
                            <a:srgbClr val="002060"/>
                          </a:solidFill>
                          <a:effectLst/>
                          <a:latin typeface="Arial" panose="020B0604020202020204" pitchFamily="34" charset="0"/>
                        </a:rPr>
                        <a:t>371.7</a:t>
                      </a:r>
                    </a:p>
                  </a:txBody>
                  <a:tcPr marL="9525" marR="9525" marT="9525" marB="0">
                    <a:lnL>
                      <a:noFill/>
                    </a:lnL>
                    <a:lnR>
                      <a:noFill/>
                    </a:lnR>
                    <a:lnT>
                      <a:noFill/>
                    </a:lnT>
                    <a:lnB>
                      <a:noFill/>
                    </a:lnB>
                    <a:solidFill>
                      <a:srgbClr val="C0C0C0"/>
                    </a:solidFill>
                  </a:tcPr>
                </a:tc>
                <a:tc>
                  <a:txBody>
                    <a:bodyPr/>
                    <a:lstStyle/>
                    <a:p>
                      <a:pPr algn="r" rtl="0" fontAlgn="t"/>
                      <a:r>
                        <a:rPr lang="en-US" sz="1200" b="0" i="0" u="none" strike="noStrike" dirty="0">
                          <a:solidFill>
                            <a:srgbClr val="002060"/>
                          </a:solidFill>
                          <a:effectLst/>
                          <a:latin typeface="Arial" panose="020B0604020202020204" pitchFamily="34" charset="0"/>
                        </a:rPr>
                        <a:t>482.3</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1255035405"/>
                  </a:ext>
                </a:extLst>
              </a:tr>
              <a:tr h="118251">
                <a:tc gridSpan="2">
                  <a:txBody>
                    <a:bodyPr/>
                    <a:lstStyle/>
                    <a:p>
                      <a:pPr algn="l" fontAlgn="t"/>
                      <a:r>
                        <a:rPr lang="en-US" sz="1200" b="1" i="0" u="none" strike="noStrike">
                          <a:solidFill>
                            <a:srgbClr val="002060"/>
                          </a:solidFill>
                          <a:effectLst/>
                          <a:latin typeface="Arial" panose="020B0604020202020204" pitchFamily="34" charset="0"/>
                        </a:rPr>
                        <a:t>Ending Fund Balance (Millions)</a:t>
                      </a:r>
                    </a:p>
                  </a:txBody>
                  <a:tcPr marL="3754" marR="3754" marT="3754" marB="0">
                    <a:lnL>
                      <a:noFill/>
                    </a:lnL>
                    <a:lnR>
                      <a:noFill/>
                    </a:lnR>
                    <a:lnT>
                      <a:noFill/>
                    </a:lnT>
                    <a:lnB>
                      <a:noFill/>
                    </a:lnB>
                    <a:solidFill>
                      <a:srgbClr val="C0C0C0"/>
                    </a:solidFill>
                  </a:tcPr>
                </a:tc>
                <a:tc hMerge="1">
                  <a:txBody>
                    <a:bodyPr/>
                    <a:lstStyle/>
                    <a:p>
                      <a:endParaRPr lang="en-US"/>
                    </a:p>
                  </a:txBody>
                  <a:tcPr/>
                </a:tc>
                <a:tc>
                  <a:txBody>
                    <a:bodyPr/>
                    <a:lstStyle/>
                    <a:p>
                      <a:pPr algn="r" rtl="0" fontAlgn="t"/>
                      <a:r>
                        <a:rPr lang="en-US" sz="1200" b="1" i="0" u="none" strike="noStrike" dirty="0">
                          <a:solidFill>
                            <a:srgbClr val="002060"/>
                          </a:solidFill>
                          <a:effectLst/>
                          <a:latin typeface="Arial" panose="020B0604020202020204" pitchFamily="34" charset="0"/>
                        </a:rPr>
                        <a:t>$2,468.0</a:t>
                      </a:r>
                    </a:p>
                  </a:txBody>
                  <a:tcPr marL="9525" marR="9525" marT="9525" marB="0">
                    <a:lnL>
                      <a:noFill/>
                    </a:lnL>
                    <a:lnR>
                      <a:noFill/>
                    </a:lnR>
                    <a:lnT>
                      <a:noFill/>
                    </a:lnT>
                    <a:lnB>
                      <a:noFill/>
                    </a:lnB>
                    <a:solidFill>
                      <a:srgbClr val="C0C0C0"/>
                    </a:solidFill>
                  </a:tcPr>
                </a:tc>
                <a:tc>
                  <a:txBody>
                    <a:bodyPr/>
                    <a:lstStyle/>
                    <a:p>
                      <a:pPr algn="r" rtl="0" fontAlgn="t"/>
                      <a:r>
                        <a:rPr lang="en-US" sz="1200" b="1" i="0" u="none" strike="noStrike" dirty="0">
                          <a:solidFill>
                            <a:srgbClr val="002060"/>
                          </a:solidFill>
                          <a:effectLst/>
                          <a:latin typeface="Arial" panose="020B0604020202020204" pitchFamily="34" charset="0"/>
                        </a:rPr>
                        <a:t>$2,578.8</a:t>
                      </a:r>
                    </a:p>
                  </a:txBody>
                  <a:tcPr marL="9525" marR="9525" marT="9525" marB="0">
                    <a:lnL>
                      <a:noFill/>
                    </a:lnL>
                    <a:lnR>
                      <a:noFill/>
                    </a:lnR>
                    <a:lnT>
                      <a:noFill/>
                    </a:lnT>
                    <a:lnB>
                      <a:noFill/>
                    </a:lnB>
                    <a:solidFill>
                      <a:srgbClr val="C0C0C0"/>
                    </a:solidFill>
                  </a:tcPr>
                </a:tc>
                <a:tc>
                  <a:txBody>
                    <a:bodyPr/>
                    <a:lstStyle/>
                    <a:p>
                      <a:pPr algn="r" rtl="0" fontAlgn="t"/>
                      <a:r>
                        <a:rPr lang="en-US" sz="1200" b="1" i="0" u="none" strike="noStrike" dirty="0">
                          <a:solidFill>
                            <a:srgbClr val="002060"/>
                          </a:solidFill>
                          <a:effectLst/>
                          <a:latin typeface="Arial" panose="020B0604020202020204" pitchFamily="34" charset="0"/>
                        </a:rPr>
                        <a:t>$2,689.4</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1111330914"/>
                  </a:ext>
                </a:extLst>
              </a:tr>
              <a:tr h="118251">
                <a:tc>
                  <a:txBody>
                    <a:bodyPr/>
                    <a:lstStyle/>
                    <a:p>
                      <a:pPr algn="l" fontAlgn="t"/>
                      <a:r>
                        <a:rPr lang="en-US" sz="1200" b="0" i="0" u="none" strike="noStrike" dirty="0">
                          <a:solidFill>
                            <a:srgbClr val="002060"/>
                          </a:solidFill>
                          <a:effectLst/>
                          <a:latin typeface="Arial" panose="020B0604020202020204" pitchFamily="34" charset="0"/>
                        </a:rPr>
                        <a:t>Solvency Level </a:t>
                      </a:r>
                      <a:r>
                        <a:rPr lang="en-US" sz="1200" b="1" i="0" u="none" strike="noStrike" dirty="0">
                          <a:solidFill>
                            <a:srgbClr val="002060"/>
                          </a:solidFill>
                          <a:effectLst/>
                          <a:latin typeface="Arial" panose="020B0604020202020204" pitchFamily="34" charset="0"/>
                        </a:rPr>
                        <a:t>(Millions)</a:t>
                      </a:r>
                      <a:endParaRPr lang="en-US" sz="1200" b="0" i="0" u="none" strike="noStrike" dirty="0">
                        <a:solidFill>
                          <a:srgbClr val="002060"/>
                        </a:solidFill>
                        <a:effectLst/>
                        <a:latin typeface="Arial" panose="020B0604020202020204" pitchFamily="34" charset="0"/>
                      </a:endParaRPr>
                    </a:p>
                  </a:txBody>
                  <a:tcPr marL="3754" marR="3754" marT="3754" marB="0">
                    <a:lnL>
                      <a:noFill/>
                    </a:lnL>
                    <a:lnR>
                      <a:noFill/>
                    </a:lnR>
                    <a:lnT>
                      <a:noFill/>
                    </a:lnT>
                    <a:lnB>
                      <a:noFill/>
                    </a:lnB>
                    <a:solidFill>
                      <a:srgbClr val="C0C0C0"/>
                    </a:solidFill>
                  </a:tcPr>
                </a:tc>
                <a:tc>
                  <a:txBody>
                    <a:bodyPr/>
                    <a:lstStyle/>
                    <a:p>
                      <a:pPr algn="l" fontAlgn="t"/>
                      <a:r>
                        <a:rPr lang="en-US" sz="1200" b="0" i="0" u="none" strike="noStrike" dirty="0">
                          <a:solidFill>
                            <a:srgbClr val="002060"/>
                          </a:solidFill>
                          <a:effectLst/>
                          <a:latin typeface="Arial" panose="020B0604020202020204" pitchFamily="34" charset="0"/>
                        </a:rPr>
                        <a:t> </a:t>
                      </a:r>
                    </a:p>
                  </a:txBody>
                  <a:tcPr marL="3754" marR="3754" marT="3754" marB="0">
                    <a:lnL>
                      <a:noFill/>
                    </a:lnL>
                    <a:lnR>
                      <a:noFill/>
                    </a:lnR>
                    <a:lnT>
                      <a:noFill/>
                    </a:lnT>
                    <a:lnB>
                      <a:noFill/>
                    </a:lnB>
                    <a:solidFill>
                      <a:srgbClr val="C0C0C0"/>
                    </a:solidFill>
                  </a:tcPr>
                </a:tc>
                <a:tc>
                  <a:txBody>
                    <a:bodyPr/>
                    <a:lstStyle/>
                    <a:p>
                      <a:pPr algn="r" rtl="0" fontAlgn="t"/>
                      <a:r>
                        <a:rPr lang="en-US" sz="1200" b="1" i="0" u="none" strike="noStrike" dirty="0">
                          <a:solidFill>
                            <a:srgbClr val="002060"/>
                          </a:solidFill>
                          <a:effectLst/>
                          <a:latin typeface="Arial" panose="020B0604020202020204" pitchFamily="34" charset="0"/>
                        </a:rPr>
                        <a:t>-$221.4</a:t>
                      </a:r>
                    </a:p>
                  </a:txBody>
                  <a:tcPr marL="9525" marR="9525" marT="9525" marB="0">
                    <a:lnL>
                      <a:noFill/>
                    </a:lnL>
                    <a:lnR>
                      <a:noFill/>
                    </a:lnR>
                    <a:lnT>
                      <a:noFill/>
                    </a:lnT>
                    <a:lnB>
                      <a:noFill/>
                    </a:lnB>
                    <a:solidFill>
                      <a:srgbClr val="C0C0C0"/>
                    </a:solidFill>
                  </a:tcPr>
                </a:tc>
                <a:tc>
                  <a:txBody>
                    <a:bodyPr/>
                    <a:lstStyle/>
                    <a:p>
                      <a:pPr algn="r" rtl="0" fontAlgn="t"/>
                      <a:r>
                        <a:rPr lang="en-US" sz="1200" b="1" i="0" u="none" strike="noStrike" dirty="0">
                          <a:solidFill>
                            <a:srgbClr val="002060"/>
                          </a:solidFill>
                          <a:effectLst/>
                          <a:latin typeface="Arial" panose="020B0604020202020204" pitchFamily="34" charset="0"/>
                        </a:rPr>
                        <a:t>-$110.6</a:t>
                      </a:r>
                    </a:p>
                  </a:txBody>
                  <a:tcPr marL="9525" marR="9525" marT="9525" marB="0">
                    <a:lnL>
                      <a:noFill/>
                    </a:lnL>
                    <a:lnR>
                      <a:noFill/>
                    </a:lnR>
                    <a:lnT>
                      <a:noFill/>
                    </a:lnT>
                    <a:lnB>
                      <a:noFill/>
                    </a:lnB>
                    <a:solidFill>
                      <a:srgbClr val="C0C0C0"/>
                    </a:solidFill>
                  </a:tcPr>
                </a:tc>
                <a:tc>
                  <a:txBody>
                    <a:bodyPr/>
                    <a:lstStyle/>
                    <a:p>
                      <a:pPr algn="r" rtl="0" fontAlgn="t"/>
                      <a:r>
                        <a:rPr lang="en-US" sz="1200" b="1" i="0" u="none" strike="noStrike" dirty="0">
                          <a:solidFill>
                            <a:srgbClr val="002060"/>
                          </a:solidFill>
                          <a:effectLst/>
                          <a:latin typeface="Arial" panose="020B0604020202020204" pitchFamily="34" charset="0"/>
                        </a:rPr>
                        <a:t>-</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728133048"/>
                  </a:ext>
                </a:extLst>
              </a:tr>
              <a:tr h="118251">
                <a:tc>
                  <a:txBody>
                    <a:bodyPr/>
                    <a:lstStyle/>
                    <a:p>
                      <a:pPr algn="l" fontAlgn="t"/>
                      <a:r>
                        <a:rPr lang="en-US" sz="1200" b="0" i="0" u="none" strike="noStrike" dirty="0">
                          <a:solidFill>
                            <a:srgbClr val="002060"/>
                          </a:solidFill>
                          <a:effectLst/>
                          <a:latin typeface="Arial" panose="020B0604020202020204" pitchFamily="34" charset="0"/>
                        </a:rPr>
                        <a:t>     All-Time High Cost Multiple</a:t>
                      </a:r>
                    </a:p>
                  </a:txBody>
                  <a:tcPr marL="3754" marR="3754" marT="3754" marB="0">
                    <a:lnL>
                      <a:noFill/>
                    </a:lnL>
                    <a:lnR>
                      <a:noFill/>
                    </a:lnR>
                    <a:lnT>
                      <a:noFill/>
                    </a:lnT>
                    <a:lnB>
                      <a:noFill/>
                    </a:lnB>
                    <a:solidFill>
                      <a:srgbClr val="C0C0C0"/>
                    </a:solidFill>
                  </a:tcPr>
                </a:tc>
                <a:tc>
                  <a:txBody>
                    <a:bodyPr/>
                    <a:lstStyle/>
                    <a:p>
                      <a:pPr algn="l" fontAlgn="t"/>
                      <a:r>
                        <a:rPr lang="en-US" sz="1200" b="0" i="0" u="none" strike="noStrike" dirty="0">
                          <a:solidFill>
                            <a:srgbClr val="002060"/>
                          </a:solidFill>
                          <a:effectLst/>
                          <a:latin typeface="Arial" panose="020B0604020202020204" pitchFamily="34" charset="0"/>
                        </a:rPr>
                        <a:t> </a:t>
                      </a:r>
                    </a:p>
                  </a:txBody>
                  <a:tcPr marL="3754" marR="3754" marT="3754"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0.66</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0.69</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0.72</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1884811099"/>
                  </a:ext>
                </a:extLst>
              </a:tr>
              <a:tr h="118251">
                <a:tc gridSpan="2">
                  <a:txBody>
                    <a:bodyPr/>
                    <a:lstStyle/>
                    <a:p>
                      <a:pPr algn="l" fontAlgn="t"/>
                      <a:r>
                        <a:rPr lang="en-US" sz="1200" b="0" i="0" u="none" strike="noStrike" dirty="0">
                          <a:solidFill>
                            <a:srgbClr val="002060"/>
                          </a:solidFill>
                          <a:effectLst/>
                          <a:latin typeface="Arial" panose="020B0604020202020204" pitchFamily="34" charset="0"/>
                        </a:rPr>
                        <a:t>     Average High Cost Multiple</a:t>
                      </a:r>
                    </a:p>
                  </a:txBody>
                  <a:tcPr marL="3754" marR="3754" marT="3754" marB="0">
                    <a:lnL>
                      <a:noFill/>
                    </a:lnL>
                    <a:lnR>
                      <a:noFill/>
                    </a:lnR>
                    <a:lnT>
                      <a:noFill/>
                    </a:lnT>
                    <a:lnB>
                      <a:noFill/>
                    </a:lnB>
                    <a:solidFill>
                      <a:srgbClr val="C0C0C0"/>
                    </a:solidFill>
                  </a:tcPr>
                </a:tc>
                <a:tc hMerge="1">
                  <a:txBody>
                    <a:bodyPr/>
                    <a:lstStyle/>
                    <a:p>
                      <a:endParaRPr lang="en-US"/>
                    </a:p>
                  </a:txBody>
                  <a:tcPr/>
                </a:tc>
                <a:tc>
                  <a:txBody>
                    <a:bodyPr/>
                    <a:lstStyle/>
                    <a:p>
                      <a:pPr algn="r" rtl="0" fontAlgn="t"/>
                      <a:r>
                        <a:rPr lang="en-US" sz="1100" b="0" i="0" u="none" strike="noStrike" dirty="0">
                          <a:solidFill>
                            <a:srgbClr val="002060"/>
                          </a:solidFill>
                          <a:effectLst/>
                          <a:latin typeface="Arial" panose="020B0604020202020204" pitchFamily="34" charset="0"/>
                        </a:rPr>
                        <a:t>0.92</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0.96</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1.0</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124028734"/>
                  </a:ext>
                </a:extLst>
              </a:tr>
              <a:tr h="118251">
                <a:tc gridSpan="2">
                  <a:txBody>
                    <a:bodyPr/>
                    <a:lstStyle/>
                    <a:p>
                      <a:pPr algn="l" fontAlgn="t"/>
                      <a:r>
                        <a:rPr lang="en-US" sz="1200" b="0" i="0" u="none" strike="noStrike" dirty="0">
                          <a:solidFill>
                            <a:srgbClr val="002060"/>
                          </a:solidFill>
                          <a:effectLst/>
                          <a:latin typeface="Arial" panose="020B0604020202020204" pitchFamily="34" charset="0"/>
                        </a:rPr>
                        <a:t>     Non-COVID AHCM</a:t>
                      </a:r>
                    </a:p>
                  </a:txBody>
                  <a:tcPr marL="3754" marR="3754" marT="3754" marB="0">
                    <a:lnL>
                      <a:noFill/>
                    </a:lnL>
                    <a:lnR>
                      <a:noFill/>
                    </a:lnR>
                    <a:lnT>
                      <a:noFill/>
                    </a:lnT>
                    <a:lnB>
                      <a:noFill/>
                    </a:lnB>
                    <a:solidFill>
                      <a:srgbClr val="C0C0C0"/>
                    </a:solidFill>
                  </a:tcPr>
                </a:tc>
                <a:tc hMerge="1">
                  <a:txBody>
                    <a:bodyPr/>
                    <a:lstStyle/>
                    <a:p>
                      <a:endParaRPr lang="en-US"/>
                    </a:p>
                  </a:txBody>
                  <a:tcPr/>
                </a:tc>
                <a:tc>
                  <a:txBody>
                    <a:bodyPr/>
                    <a:lstStyle/>
                    <a:p>
                      <a:pPr algn="r" rtl="0" fontAlgn="t"/>
                      <a:r>
                        <a:rPr lang="en-US" sz="1100" b="0" i="0" u="none" strike="noStrike" dirty="0">
                          <a:solidFill>
                            <a:srgbClr val="002060"/>
                          </a:solidFill>
                          <a:effectLst/>
                          <a:latin typeface="Arial" panose="020B0604020202020204" pitchFamily="34" charset="0"/>
                        </a:rPr>
                        <a:t>1.32</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1.38</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1.44</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1123396619"/>
                  </a:ext>
                </a:extLst>
              </a:tr>
              <a:tr h="118251">
                <a:tc>
                  <a:txBody>
                    <a:bodyPr/>
                    <a:lstStyle/>
                    <a:p>
                      <a:pPr algn="l" fontAlgn="t"/>
                      <a:r>
                        <a:rPr lang="en-US" sz="1200" b="0" i="0" u="none" strike="noStrike">
                          <a:solidFill>
                            <a:srgbClr val="FF0000"/>
                          </a:solidFill>
                          <a:effectLst/>
                          <a:latin typeface="Arial" panose="020B0604020202020204" pitchFamily="34" charset="0"/>
                        </a:rPr>
                        <a:t>   Average Tax Rate   </a:t>
                      </a:r>
                    </a:p>
                  </a:txBody>
                  <a:tcPr marL="3754" marR="3754" marT="3754" marB="0">
                    <a:lnL>
                      <a:noFill/>
                    </a:lnL>
                    <a:lnR>
                      <a:noFill/>
                    </a:lnR>
                    <a:lnT>
                      <a:noFill/>
                    </a:lnT>
                    <a:lnB>
                      <a:noFill/>
                    </a:lnB>
                    <a:solidFill>
                      <a:srgbClr val="FFFFFF"/>
                    </a:solidFill>
                  </a:tcPr>
                </a:tc>
                <a:tc>
                  <a:txBody>
                    <a:bodyPr/>
                    <a:lstStyle/>
                    <a:p>
                      <a:pPr algn="l" fontAlgn="t"/>
                      <a:r>
                        <a:rPr lang="en-US" sz="1200" b="0" i="0" u="none" strike="noStrike">
                          <a:solidFill>
                            <a:srgbClr val="FF0000"/>
                          </a:solidFill>
                          <a:effectLst/>
                          <a:latin typeface="Arial" panose="020B0604020202020204" pitchFamily="34" charset="0"/>
                        </a:rPr>
                        <a:t> </a:t>
                      </a:r>
                    </a:p>
                  </a:txBody>
                  <a:tcPr marL="3754" marR="3754" marT="3754" marB="0">
                    <a:lnL>
                      <a:noFill/>
                    </a:lnL>
                    <a:lnR>
                      <a:noFill/>
                    </a:lnR>
                    <a:lnT>
                      <a:noFill/>
                    </a:lnT>
                    <a:lnB>
                      <a:noFill/>
                    </a:lnB>
                    <a:solidFill>
                      <a:srgbClr val="FFFFFF"/>
                    </a:solidFill>
                  </a:tcPr>
                </a:tc>
                <a:tc>
                  <a:txBody>
                    <a:bodyPr/>
                    <a:lstStyle/>
                    <a:p>
                      <a:pPr algn="r" fontAlgn="t"/>
                      <a:r>
                        <a:rPr lang="en-US" sz="1200" b="0" i="0" u="none" strike="noStrike" dirty="0">
                          <a:solidFill>
                            <a:srgbClr val="FF0000"/>
                          </a:solidFill>
                          <a:effectLst/>
                          <a:latin typeface="Arial" panose="020B0604020202020204" pitchFamily="34" charset="0"/>
                        </a:rPr>
                        <a:t>1.45%</a:t>
                      </a:r>
                    </a:p>
                  </a:txBody>
                  <a:tcPr marL="3754" marR="3754" marT="3754" marB="0">
                    <a:lnL>
                      <a:noFill/>
                    </a:lnL>
                    <a:lnR>
                      <a:noFill/>
                    </a:lnR>
                    <a:lnT>
                      <a:noFill/>
                    </a:lnT>
                    <a:lnB>
                      <a:noFill/>
                    </a:lnB>
                    <a:solidFill>
                      <a:srgbClr val="FFFFFF"/>
                    </a:solidFill>
                  </a:tcPr>
                </a:tc>
                <a:tc>
                  <a:txBody>
                    <a:bodyPr/>
                    <a:lstStyle/>
                    <a:p>
                      <a:pPr algn="r" fontAlgn="t"/>
                      <a:r>
                        <a:rPr lang="en-US" sz="1200" b="0" i="0" u="none" strike="noStrike" dirty="0">
                          <a:solidFill>
                            <a:srgbClr val="FF0000"/>
                          </a:solidFill>
                          <a:effectLst/>
                          <a:latin typeface="Arial" panose="020B0604020202020204" pitchFamily="34" charset="0"/>
                        </a:rPr>
                        <a:t>1.65%</a:t>
                      </a:r>
                    </a:p>
                  </a:txBody>
                  <a:tcPr marL="3754" marR="3754" marT="3754" marB="0">
                    <a:lnL>
                      <a:noFill/>
                    </a:lnL>
                    <a:lnR>
                      <a:noFill/>
                    </a:lnR>
                    <a:lnT>
                      <a:noFill/>
                    </a:lnT>
                    <a:lnB>
                      <a:noFill/>
                    </a:lnB>
                    <a:solidFill>
                      <a:srgbClr val="FFFFFF"/>
                    </a:solidFill>
                  </a:tcPr>
                </a:tc>
                <a:tc>
                  <a:txBody>
                    <a:bodyPr/>
                    <a:lstStyle/>
                    <a:p>
                      <a:pPr algn="r" fontAlgn="t"/>
                      <a:r>
                        <a:rPr lang="en-US" sz="1200" b="0" i="0" u="none" strike="noStrike" dirty="0">
                          <a:solidFill>
                            <a:srgbClr val="FF0000"/>
                          </a:solidFill>
                          <a:effectLst/>
                          <a:latin typeface="Arial" panose="020B0604020202020204" pitchFamily="34" charset="0"/>
                        </a:rPr>
                        <a:t>1.85%</a:t>
                      </a:r>
                    </a:p>
                  </a:txBody>
                  <a:tcPr marL="3754" marR="3754" marT="3754" marB="0">
                    <a:lnL>
                      <a:noFill/>
                    </a:lnL>
                    <a:lnR>
                      <a:noFill/>
                    </a:lnR>
                    <a:lnT>
                      <a:noFill/>
                    </a:lnT>
                    <a:lnB>
                      <a:noFill/>
                    </a:lnB>
                    <a:solidFill>
                      <a:srgbClr val="FFFFFF"/>
                    </a:solidFill>
                  </a:tcPr>
                </a:tc>
                <a:extLst>
                  <a:ext uri="{0D108BD9-81ED-4DB2-BD59-A6C34878D82A}">
                    <a16:rowId xmlns:a16="http://schemas.microsoft.com/office/drawing/2014/main" val="2378726971"/>
                  </a:ext>
                </a:extLst>
              </a:tr>
              <a:tr h="118251">
                <a:tc gridSpan="2">
                  <a:txBody>
                    <a:bodyPr/>
                    <a:lstStyle/>
                    <a:p>
                      <a:pPr algn="l" fontAlgn="t"/>
                      <a:r>
                        <a:rPr lang="en-US" sz="1200" b="0" i="0" u="none" strike="noStrike">
                          <a:solidFill>
                            <a:srgbClr val="FF0000"/>
                          </a:solidFill>
                          <a:effectLst/>
                          <a:latin typeface="Arial" panose="020B0604020202020204" pitchFamily="34" charset="0"/>
                        </a:rPr>
                        <a:t>   CEP Assessment</a:t>
                      </a:r>
                    </a:p>
                  </a:txBody>
                  <a:tcPr marL="3754" marR="3754" marT="3754" marB="0">
                    <a:lnL>
                      <a:noFill/>
                    </a:lnL>
                    <a:lnR>
                      <a:noFill/>
                    </a:lnR>
                    <a:lnT>
                      <a:noFill/>
                    </a:lnT>
                    <a:lnB>
                      <a:noFill/>
                    </a:lnB>
                    <a:solidFill>
                      <a:srgbClr val="FFFFFF"/>
                    </a:solidFill>
                  </a:tcPr>
                </a:tc>
                <a:tc hMerge="1">
                  <a:txBody>
                    <a:bodyPr/>
                    <a:lstStyle/>
                    <a:p>
                      <a:endParaRPr lang="en-US"/>
                    </a:p>
                  </a:txBody>
                  <a:tcPr/>
                </a:tc>
                <a:tc>
                  <a:txBody>
                    <a:bodyPr/>
                    <a:lstStyle/>
                    <a:p>
                      <a:pPr algn="r" fontAlgn="t"/>
                      <a:r>
                        <a:rPr lang="en-US" sz="1200" b="0" i="0" u="none" strike="noStrike" dirty="0">
                          <a:solidFill>
                            <a:srgbClr val="FF0000"/>
                          </a:solidFill>
                          <a:effectLst/>
                          <a:latin typeface="Arial" panose="020B0604020202020204" pitchFamily="34" charset="0"/>
                        </a:rPr>
                        <a:t>0.05%</a:t>
                      </a:r>
                    </a:p>
                  </a:txBody>
                  <a:tcPr marL="3754" marR="3754" marT="3754" marB="0">
                    <a:lnL>
                      <a:noFill/>
                    </a:lnL>
                    <a:lnR>
                      <a:noFill/>
                    </a:lnR>
                    <a:lnT>
                      <a:noFill/>
                    </a:lnT>
                    <a:lnB>
                      <a:noFill/>
                    </a:lnB>
                    <a:solidFill>
                      <a:srgbClr val="FFFFFF"/>
                    </a:solidFill>
                  </a:tcPr>
                </a:tc>
                <a:tc>
                  <a:txBody>
                    <a:bodyPr/>
                    <a:lstStyle/>
                    <a:p>
                      <a:pPr algn="r" fontAlgn="t"/>
                      <a:r>
                        <a:rPr lang="en-US" sz="1200" b="0" i="0" u="none" strike="noStrike">
                          <a:solidFill>
                            <a:srgbClr val="FF0000"/>
                          </a:solidFill>
                          <a:effectLst/>
                          <a:latin typeface="Arial" panose="020B0604020202020204" pitchFamily="34" charset="0"/>
                        </a:rPr>
                        <a:t>0.05%</a:t>
                      </a:r>
                    </a:p>
                  </a:txBody>
                  <a:tcPr marL="3754" marR="3754" marT="3754" marB="0">
                    <a:lnL>
                      <a:noFill/>
                    </a:lnL>
                    <a:lnR>
                      <a:noFill/>
                    </a:lnR>
                    <a:lnT>
                      <a:noFill/>
                    </a:lnT>
                    <a:lnB>
                      <a:noFill/>
                    </a:lnB>
                    <a:solidFill>
                      <a:srgbClr val="FFFFFF"/>
                    </a:solidFill>
                  </a:tcPr>
                </a:tc>
                <a:tc>
                  <a:txBody>
                    <a:bodyPr/>
                    <a:lstStyle/>
                    <a:p>
                      <a:pPr algn="r" fontAlgn="t"/>
                      <a:r>
                        <a:rPr lang="en-US" sz="1200" b="0" i="0" u="none" strike="noStrike" dirty="0">
                          <a:solidFill>
                            <a:srgbClr val="FF0000"/>
                          </a:solidFill>
                          <a:effectLst/>
                          <a:latin typeface="Arial" panose="020B0604020202020204" pitchFamily="34" charset="0"/>
                        </a:rPr>
                        <a:t>0.05%</a:t>
                      </a:r>
                    </a:p>
                  </a:txBody>
                  <a:tcPr marL="3754" marR="3754" marT="3754" marB="0">
                    <a:lnL>
                      <a:noFill/>
                    </a:lnL>
                    <a:lnR>
                      <a:noFill/>
                    </a:lnR>
                    <a:lnT>
                      <a:noFill/>
                    </a:lnT>
                    <a:lnB>
                      <a:noFill/>
                    </a:lnB>
                    <a:solidFill>
                      <a:srgbClr val="FFFFFF"/>
                    </a:solidFill>
                  </a:tcPr>
                </a:tc>
                <a:extLst>
                  <a:ext uri="{0D108BD9-81ED-4DB2-BD59-A6C34878D82A}">
                    <a16:rowId xmlns:a16="http://schemas.microsoft.com/office/drawing/2014/main" val="3038302703"/>
                  </a:ext>
                </a:extLst>
              </a:tr>
              <a:tr h="121235">
                <a:tc>
                  <a:txBody>
                    <a:bodyPr/>
                    <a:lstStyle/>
                    <a:p>
                      <a:pPr algn="l" fontAlgn="t"/>
                      <a:r>
                        <a:rPr lang="en-US" sz="1200" b="1" i="0" u="none" strike="noStrike">
                          <a:solidFill>
                            <a:srgbClr val="FF0000"/>
                          </a:solidFill>
                          <a:effectLst/>
                          <a:latin typeface="Arial" panose="020B0604020202020204" pitchFamily="34" charset="0"/>
                        </a:rPr>
                        <a:t>Total Cost to Employers </a:t>
                      </a:r>
                    </a:p>
                  </a:txBody>
                  <a:tcPr marL="3754" marR="3754" marT="3754"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200" b="1" i="0" u="none" strike="noStrike">
                          <a:solidFill>
                            <a:srgbClr val="FF0000"/>
                          </a:solidFill>
                          <a:effectLst/>
                          <a:latin typeface="Arial" panose="020B0604020202020204" pitchFamily="34" charset="0"/>
                        </a:rPr>
                        <a:t> </a:t>
                      </a:r>
                    </a:p>
                  </a:txBody>
                  <a:tcPr marL="3754" marR="3754" marT="3754"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en-US" sz="1200" b="1" i="0" u="none" strike="noStrike" dirty="0">
                          <a:solidFill>
                            <a:srgbClr val="FF0000"/>
                          </a:solidFill>
                          <a:effectLst/>
                          <a:latin typeface="Arial" panose="020B0604020202020204" pitchFamily="34" charset="0"/>
                        </a:rPr>
                        <a:t>1.50%</a:t>
                      </a:r>
                    </a:p>
                  </a:txBody>
                  <a:tcPr marL="3754" marR="3754" marT="3754"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en-US" sz="1200" b="1" i="0" u="none" strike="noStrike" dirty="0">
                          <a:solidFill>
                            <a:srgbClr val="FF0000"/>
                          </a:solidFill>
                          <a:effectLst/>
                          <a:latin typeface="Arial" panose="020B0604020202020204" pitchFamily="34" charset="0"/>
                        </a:rPr>
                        <a:t>1.70%</a:t>
                      </a:r>
                    </a:p>
                  </a:txBody>
                  <a:tcPr marL="3754" marR="3754" marT="3754"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en-US" sz="1200" b="1" i="0" u="none" strike="noStrike" dirty="0">
                          <a:solidFill>
                            <a:srgbClr val="FF0000"/>
                          </a:solidFill>
                          <a:effectLst/>
                          <a:latin typeface="Arial" panose="020B0604020202020204" pitchFamily="34" charset="0"/>
                        </a:rPr>
                        <a:t>1.90%</a:t>
                      </a:r>
                    </a:p>
                  </a:txBody>
                  <a:tcPr marL="3754" marR="3754" marT="3754"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95157690"/>
                  </a:ext>
                </a:extLst>
              </a:tr>
              <a:tr h="307750">
                <a:tc gridSpan="2">
                  <a:txBody>
                    <a:bodyPr/>
                    <a:lstStyle/>
                    <a:p>
                      <a:pPr algn="l" fontAlgn="t"/>
                      <a:r>
                        <a:rPr lang="en-US" sz="1200" b="1" i="0" u="none" strike="noStrike">
                          <a:effectLst/>
                          <a:latin typeface="Arial" panose="020B0604020202020204" pitchFamily="34" charset="0"/>
                        </a:rPr>
                        <a:t>Average Cost per Employee at </a:t>
                      </a:r>
                      <a:br>
                        <a:rPr lang="en-US" sz="1200" b="1" i="0" u="none" strike="noStrike">
                          <a:effectLst/>
                          <a:latin typeface="Arial" panose="020B0604020202020204" pitchFamily="34" charset="0"/>
                        </a:rPr>
                      </a:br>
                      <a:r>
                        <a:rPr lang="en-US" sz="1200" b="1" i="0" u="none" strike="noStrike">
                          <a:effectLst/>
                          <a:latin typeface="Arial" panose="020B0604020202020204" pitchFamily="34" charset="0"/>
                        </a:rPr>
                        <a:t>Max Taxable Wage </a:t>
                      </a:r>
                      <a:r>
                        <a:rPr lang="en-US" sz="1050" b="1" i="1" u="none" strike="noStrike">
                          <a:effectLst/>
                          <a:latin typeface="Arial" panose="020B0604020202020204" pitchFamily="34" charset="0"/>
                        </a:rPr>
                        <a:t>(excl FUTA &amp; Interest)</a:t>
                      </a:r>
                      <a:endParaRPr lang="en-US" sz="1200" b="1" i="0" u="none" strike="noStrike">
                        <a:effectLst/>
                        <a:latin typeface="Arial" panose="020B0604020202020204" pitchFamily="34" charset="0"/>
                      </a:endParaRPr>
                    </a:p>
                  </a:txBody>
                  <a:tcPr marL="3754" marR="3754" marT="3754" marB="0">
                    <a:lnL>
                      <a:noFill/>
                    </a:lnL>
                    <a:lnR>
                      <a:noFill/>
                    </a:lnR>
                    <a:lnT w="6350"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US"/>
                    </a:p>
                  </a:txBody>
                  <a:tcPr/>
                </a:tc>
                <a:tc>
                  <a:txBody>
                    <a:bodyPr/>
                    <a:lstStyle/>
                    <a:p>
                      <a:pPr algn="ctr" rtl="0" fontAlgn="ctr"/>
                      <a:r>
                        <a:rPr lang="en-US" sz="1200" b="1" i="0" u="none" strike="noStrike" dirty="0">
                          <a:solidFill>
                            <a:srgbClr val="000000"/>
                          </a:solidFill>
                          <a:effectLst/>
                          <a:latin typeface="Arial" panose="020B0604020202020204" pitchFamily="34" charset="0"/>
                        </a:rPr>
                        <a:t>$655.50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rtl="0" fontAlgn="ctr"/>
                      <a:r>
                        <a:rPr lang="en-US" sz="1200" b="1" i="0" u="none" strike="noStrike" dirty="0">
                          <a:solidFill>
                            <a:srgbClr val="000000"/>
                          </a:solidFill>
                          <a:effectLst/>
                          <a:latin typeface="Arial" panose="020B0604020202020204" pitchFamily="34" charset="0"/>
                        </a:rPr>
                        <a:t>$742.90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rtl="0" fontAlgn="ctr"/>
                      <a:r>
                        <a:rPr lang="en-US" sz="1200" b="1" i="0" u="none" strike="noStrike" dirty="0">
                          <a:solidFill>
                            <a:srgbClr val="000000"/>
                          </a:solidFill>
                          <a:effectLst/>
                          <a:latin typeface="Arial" panose="020B0604020202020204" pitchFamily="34" charset="0"/>
                        </a:rPr>
                        <a:t>$830.30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71324048"/>
                  </a:ext>
                </a:extLst>
              </a:tr>
              <a:tr h="149212">
                <a:tc gridSpan="2">
                  <a:txBody>
                    <a:bodyPr/>
                    <a:lstStyle/>
                    <a:p>
                      <a:pPr algn="r" fontAlgn="b"/>
                      <a:r>
                        <a:rPr lang="en-US" sz="1200" b="0" i="0" u="none" strike="noStrike" dirty="0">
                          <a:effectLst/>
                          <a:latin typeface="@Arial Unicode MS"/>
                        </a:rPr>
                        <a:t>Taxable Wage Base</a:t>
                      </a:r>
                    </a:p>
                  </a:txBody>
                  <a:tcPr marL="3754" marR="3754" marT="3754" marB="0" anchor="b">
                    <a:lnL>
                      <a:noFill/>
                    </a:lnL>
                    <a:lnR>
                      <a:noFill/>
                    </a:lnR>
                    <a:lnT>
                      <a:noFill/>
                    </a:lnT>
                    <a:lnB>
                      <a:noFill/>
                    </a:lnB>
                    <a:solidFill>
                      <a:srgbClr val="FFFFFF"/>
                    </a:solidFill>
                  </a:tcPr>
                </a:tc>
                <a:tc hMerge="1">
                  <a:txBody>
                    <a:bodyPr/>
                    <a:lstStyle/>
                    <a:p>
                      <a:endParaRPr lang="en-US"/>
                    </a:p>
                  </a:txBody>
                  <a:tcPr/>
                </a:tc>
                <a:tc>
                  <a:txBody>
                    <a:bodyPr/>
                    <a:lstStyle/>
                    <a:p>
                      <a:pPr algn="ctr" rtl="0" fontAlgn="b"/>
                      <a:r>
                        <a:rPr lang="en-US" sz="1200" b="0" i="0" u="none" strike="noStrike" dirty="0">
                          <a:solidFill>
                            <a:srgbClr val="000000"/>
                          </a:solidFill>
                          <a:effectLst/>
                          <a:latin typeface="Arial" panose="020B0604020202020204" pitchFamily="34" charset="0"/>
                        </a:rPr>
                        <a:t>$43,700 </a:t>
                      </a:r>
                    </a:p>
                  </a:txBody>
                  <a:tcPr marL="9525" marR="9525" marT="9525" marB="0" anchor="b">
                    <a:lnL>
                      <a:noFill/>
                    </a:lnL>
                    <a:lnR>
                      <a:noFill/>
                    </a:lnR>
                    <a:lnT>
                      <a:noFill/>
                    </a:lnT>
                    <a:lnB>
                      <a:noFill/>
                    </a:lnB>
                    <a:solidFill>
                      <a:srgbClr val="FFFFFF"/>
                    </a:solidFill>
                  </a:tcPr>
                </a:tc>
                <a:tc>
                  <a:txBody>
                    <a:bodyPr/>
                    <a:lstStyle/>
                    <a:p>
                      <a:pPr algn="ctr" rtl="0" fontAlgn="b"/>
                      <a:r>
                        <a:rPr lang="en-US" sz="1200" b="0" i="0" u="none" strike="noStrike" dirty="0">
                          <a:solidFill>
                            <a:srgbClr val="000000"/>
                          </a:solidFill>
                          <a:effectLst/>
                          <a:latin typeface="Arial" panose="020B0604020202020204" pitchFamily="34" charset="0"/>
                        </a:rPr>
                        <a:t>$43,700 </a:t>
                      </a:r>
                    </a:p>
                  </a:txBody>
                  <a:tcPr marL="9525" marR="9525" marT="9525" marB="0" anchor="b">
                    <a:lnL>
                      <a:noFill/>
                    </a:lnL>
                    <a:lnR>
                      <a:noFill/>
                    </a:lnR>
                    <a:lnT>
                      <a:noFill/>
                    </a:lnT>
                    <a:lnB>
                      <a:noFill/>
                    </a:lnB>
                    <a:solidFill>
                      <a:srgbClr val="FFFFFF"/>
                    </a:solidFill>
                  </a:tcPr>
                </a:tc>
                <a:tc>
                  <a:txBody>
                    <a:bodyPr/>
                    <a:lstStyle/>
                    <a:p>
                      <a:pPr algn="ctr" rtl="0" fontAlgn="b"/>
                      <a:r>
                        <a:rPr lang="en-US" sz="1200" b="0" i="0" u="none" strike="noStrike" dirty="0">
                          <a:solidFill>
                            <a:srgbClr val="000000"/>
                          </a:solidFill>
                          <a:effectLst/>
                          <a:latin typeface="Arial" panose="020B0604020202020204" pitchFamily="34" charset="0"/>
                        </a:rPr>
                        <a:t>$43,700 </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1913258753"/>
                  </a:ext>
                </a:extLst>
              </a:tr>
            </a:tbl>
          </a:graphicData>
        </a:graphic>
      </p:graphicFrame>
    </p:spTree>
    <p:extLst>
      <p:ext uri="{BB962C8B-B14F-4D97-AF65-F5344CB8AC3E}">
        <p14:creationId xmlns:p14="http://schemas.microsoft.com/office/powerpoint/2010/main" val="41706042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5E543-D880-4CB0-754D-BEEE68FDE2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20EEB0-15F3-8768-2400-69AD7D06E66B}"/>
              </a:ext>
            </a:extLst>
          </p:cNvPr>
          <p:cNvSpPr>
            <a:spLocks noGrp="1"/>
          </p:cNvSpPr>
          <p:nvPr>
            <p:ph type="ctrTitle"/>
          </p:nvPr>
        </p:nvSpPr>
        <p:spPr>
          <a:xfrm>
            <a:off x="1524000" y="3850003"/>
            <a:ext cx="9144000" cy="2387600"/>
          </a:xfrm>
        </p:spPr>
        <p:txBody>
          <a:bodyPr>
            <a:normAutofit fontScale="90000"/>
          </a:bodyPr>
          <a:lstStyle/>
          <a:p>
            <a:r>
              <a:rPr lang="en-US" dirty="0"/>
              <a:t>Employment Security Council Meeting</a:t>
            </a:r>
            <a:br>
              <a:rPr lang="en-US" dirty="0"/>
            </a:br>
            <a:r>
              <a:rPr lang="en-US" dirty="0"/>
              <a:t>October 6</a:t>
            </a:r>
            <a:r>
              <a:rPr lang="en-US" baseline="30000" dirty="0"/>
              <a:t>th</a:t>
            </a:r>
            <a:r>
              <a:rPr lang="en-US" dirty="0"/>
              <a:t>, 2025</a:t>
            </a:r>
          </a:p>
        </p:txBody>
      </p:sp>
      <p:pic>
        <p:nvPicPr>
          <p:cNvPr id="5" name="Picture 4" descr="Logo&#10;&#10;AI-generated content may be incorrect.">
            <a:extLst>
              <a:ext uri="{FF2B5EF4-FFF2-40B4-BE49-F238E27FC236}">
                <a16:creationId xmlns:a16="http://schemas.microsoft.com/office/drawing/2014/main" id="{306202C8-27C8-79E8-FD34-E80CCD268E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9789" y="346076"/>
            <a:ext cx="7892422" cy="3434665"/>
          </a:xfrm>
          <a:prstGeom prst="rect">
            <a:avLst/>
          </a:prstGeom>
        </p:spPr>
      </p:pic>
    </p:spTree>
    <p:extLst>
      <p:ext uri="{BB962C8B-B14F-4D97-AF65-F5344CB8AC3E}">
        <p14:creationId xmlns:p14="http://schemas.microsoft.com/office/powerpoint/2010/main" val="13757835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40859" y="288691"/>
            <a:ext cx="8310282" cy="6232712"/>
          </a:xfrm>
          <a:custGeom>
            <a:avLst/>
            <a:gdLst/>
            <a:ahLst/>
            <a:cxnLst/>
            <a:rect l="l" t="t" r="r" b="b"/>
            <a:pathLst>
              <a:path w="9418320" h="7063740">
                <a:moveTo>
                  <a:pt x="14287" y="0"/>
                </a:moveTo>
                <a:lnTo>
                  <a:pt x="14287" y="7063740"/>
                </a:lnTo>
              </a:path>
              <a:path w="9418320" h="7063740">
                <a:moveTo>
                  <a:pt x="0" y="14287"/>
                </a:moveTo>
                <a:lnTo>
                  <a:pt x="9418319" y="14287"/>
                </a:lnTo>
              </a:path>
              <a:path w="9418320" h="7063740">
                <a:moveTo>
                  <a:pt x="9404032" y="0"/>
                </a:moveTo>
                <a:lnTo>
                  <a:pt x="9404032" y="7063740"/>
                </a:lnTo>
              </a:path>
              <a:path w="9418320" h="7063740">
                <a:moveTo>
                  <a:pt x="0" y="7049452"/>
                </a:moveTo>
                <a:lnTo>
                  <a:pt x="9418319" y="7049452"/>
                </a:lnTo>
              </a:path>
            </a:pathLst>
          </a:custGeom>
          <a:ln w="28575">
            <a:solidFill>
              <a:srgbClr val="4580B2"/>
            </a:solidFill>
          </a:ln>
        </p:spPr>
        <p:txBody>
          <a:bodyPr wrap="square" lIns="0" tIns="0" rIns="0" bIns="0" rtlCol="0"/>
          <a:lstStyle/>
          <a:p>
            <a:endParaRPr sz="1588"/>
          </a:p>
        </p:txBody>
      </p:sp>
      <p:grpSp>
        <p:nvGrpSpPr>
          <p:cNvPr id="3" name="object 3"/>
          <p:cNvGrpSpPr/>
          <p:nvPr/>
        </p:nvGrpSpPr>
        <p:grpSpPr>
          <a:xfrm>
            <a:off x="201169" y="208009"/>
            <a:ext cx="11722608" cy="6373905"/>
            <a:chOff x="228600" y="235743"/>
            <a:chExt cx="9601200" cy="7223759"/>
          </a:xfrm>
        </p:grpSpPr>
        <p:sp>
          <p:nvSpPr>
            <p:cNvPr id="4" name="object 4"/>
            <p:cNvSpPr/>
            <p:nvPr/>
          </p:nvSpPr>
          <p:spPr>
            <a:xfrm>
              <a:off x="228600" y="235743"/>
              <a:ext cx="9601200" cy="7223759"/>
            </a:xfrm>
            <a:custGeom>
              <a:avLst/>
              <a:gdLst/>
              <a:ahLst/>
              <a:cxnLst/>
              <a:rect l="l" t="t" r="r" b="b"/>
              <a:pathLst>
                <a:path w="9601200" h="7223759">
                  <a:moveTo>
                    <a:pt x="14287" y="0"/>
                  </a:moveTo>
                  <a:lnTo>
                    <a:pt x="14287" y="7223759"/>
                  </a:lnTo>
                </a:path>
                <a:path w="9601200" h="7223759">
                  <a:moveTo>
                    <a:pt x="0" y="14287"/>
                  </a:moveTo>
                  <a:lnTo>
                    <a:pt x="9601200" y="14287"/>
                  </a:lnTo>
                </a:path>
                <a:path w="9601200" h="7223759">
                  <a:moveTo>
                    <a:pt x="9586912" y="0"/>
                  </a:moveTo>
                  <a:lnTo>
                    <a:pt x="9586912" y="7223759"/>
                  </a:lnTo>
                </a:path>
                <a:path w="9601200" h="7223759">
                  <a:moveTo>
                    <a:pt x="0" y="7209472"/>
                  </a:moveTo>
                  <a:lnTo>
                    <a:pt x="9601200" y="7209472"/>
                  </a:lnTo>
                </a:path>
              </a:pathLst>
            </a:custGeom>
            <a:ln w="28575">
              <a:solidFill>
                <a:srgbClr val="4580B2"/>
              </a:solidFill>
            </a:ln>
          </p:spPr>
          <p:txBody>
            <a:bodyPr wrap="square" lIns="0" tIns="0" rIns="0" bIns="0" rtlCol="0"/>
            <a:lstStyle/>
            <a:p>
              <a:endParaRPr sz="1588"/>
            </a:p>
          </p:txBody>
        </p:sp>
        <p:pic>
          <p:nvPicPr>
            <p:cNvPr id="5" name="object 5"/>
            <p:cNvPicPr/>
            <p:nvPr/>
          </p:nvPicPr>
          <p:blipFill>
            <a:blip r:embed="rId2" cstate="print"/>
            <a:stretch>
              <a:fillRect/>
            </a:stretch>
          </p:blipFill>
          <p:spPr>
            <a:xfrm>
              <a:off x="3086100" y="523779"/>
              <a:ext cx="3486150" cy="1454889"/>
            </a:xfrm>
            <a:prstGeom prst="rect">
              <a:avLst/>
            </a:prstGeom>
          </p:spPr>
        </p:pic>
      </p:grpSp>
      <p:sp>
        <p:nvSpPr>
          <p:cNvPr id="6" name="object 6"/>
          <p:cNvSpPr txBox="1"/>
          <p:nvPr/>
        </p:nvSpPr>
        <p:spPr>
          <a:xfrm>
            <a:off x="3521347" y="2155040"/>
            <a:ext cx="5014632" cy="3717590"/>
          </a:xfrm>
          <a:prstGeom prst="rect">
            <a:avLst/>
          </a:prstGeom>
        </p:spPr>
        <p:txBody>
          <a:bodyPr vert="horz" wrap="square" lIns="0" tIns="122144" rIns="0" bIns="0" rtlCol="0">
            <a:spAutoFit/>
          </a:bodyPr>
          <a:lstStyle/>
          <a:p>
            <a:pPr marL="33619" algn="ctr">
              <a:spcBef>
                <a:spcPts val="962"/>
              </a:spcBef>
            </a:pPr>
            <a:r>
              <a:rPr sz="1588" b="1" dirty="0">
                <a:solidFill>
                  <a:srgbClr val="287FB8"/>
                </a:solidFill>
                <a:latin typeface="Times New Roman"/>
                <a:cs typeface="Times New Roman"/>
              </a:rPr>
              <a:t>STATE</a:t>
            </a:r>
            <a:r>
              <a:rPr sz="1588" b="1" spc="-13" dirty="0">
                <a:solidFill>
                  <a:srgbClr val="287FB8"/>
                </a:solidFill>
                <a:latin typeface="Times New Roman"/>
                <a:cs typeface="Times New Roman"/>
              </a:rPr>
              <a:t> </a:t>
            </a:r>
            <a:r>
              <a:rPr sz="1588" b="1" dirty="0">
                <a:solidFill>
                  <a:srgbClr val="287FB8"/>
                </a:solidFill>
                <a:latin typeface="Times New Roman"/>
                <a:cs typeface="Times New Roman"/>
              </a:rPr>
              <a:t>OF</a:t>
            </a:r>
            <a:r>
              <a:rPr sz="1588" b="1" spc="-9" dirty="0">
                <a:solidFill>
                  <a:srgbClr val="287FB8"/>
                </a:solidFill>
                <a:latin typeface="Times New Roman"/>
                <a:cs typeface="Times New Roman"/>
              </a:rPr>
              <a:t> NEVADA</a:t>
            </a:r>
            <a:endParaRPr sz="1588" dirty="0">
              <a:latin typeface="Times New Roman"/>
              <a:cs typeface="Times New Roman"/>
            </a:endParaRPr>
          </a:p>
          <a:p>
            <a:pPr algn="ctr">
              <a:spcBef>
                <a:spcPts val="874"/>
              </a:spcBef>
            </a:pPr>
            <a:r>
              <a:rPr sz="1588" b="1" dirty="0">
                <a:solidFill>
                  <a:srgbClr val="287FB8"/>
                </a:solidFill>
                <a:latin typeface="Times New Roman"/>
                <a:cs typeface="Times New Roman"/>
              </a:rPr>
              <a:t>Department</a:t>
            </a:r>
            <a:r>
              <a:rPr sz="1588" b="1" spc="-22" dirty="0">
                <a:solidFill>
                  <a:srgbClr val="287FB8"/>
                </a:solidFill>
                <a:latin typeface="Times New Roman"/>
                <a:cs typeface="Times New Roman"/>
              </a:rPr>
              <a:t> </a:t>
            </a:r>
            <a:r>
              <a:rPr sz="1588" b="1" dirty="0">
                <a:solidFill>
                  <a:srgbClr val="287FB8"/>
                </a:solidFill>
                <a:latin typeface="Times New Roman"/>
                <a:cs typeface="Times New Roman"/>
              </a:rPr>
              <a:t>of</a:t>
            </a:r>
            <a:r>
              <a:rPr sz="1588" b="1" spc="-22" dirty="0">
                <a:solidFill>
                  <a:srgbClr val="287FB8"/>
                </a:solidFill>
                <a:latin typeface="Times New Roman"/>
                <a:cs typeface="Times New Roman"/>
              </a:rPr>
              <a:t> </a:t>
            </a:r>
            <a:r>
              <a:rPr sz="1588" b="1" dirty="0">
                <a:solidFill>
                  <a:srgbClr val="287FB8"/>
                </a:solidFill>
                <a:latin typeface="Times New Roman"/>
                <a:cs typeface="Times New Roman"/>
              </a:rPr>
              <a:t>Employment,</a:t>
            </a:r>
            <a:r>
              <a:rPr sz="1588" b="1" spc="-22" dirty="0">
                <a:solidFill>
                  <a:srgbClr val="287FB8"/>
                </a:solidFill>
                <a:latin typeface="Times New Roman"/>
                <a:cs typeface="Times New Roman"/>
              </a:rPr>
              <a:t> </a:t>
            </a:r>
            <a:r>
              <a:rPr sz="1588" b="1" dirty="0">
                <a:solidFill>
                  <a:srgbClr val="287FB8"/>
                </a:solidFill>
                <a:latin typeface="Times New Roman"/>
                <a:cs typeface="Times New Roman"/>
              </a:rPr>
              <a:t>Training,</a:t>
            </a:r>
            <a:r>
              <a:rPr sz="1588" b="1" spc="-18" dirty="0">
                <a:solidFill>
                  <a:srgbClr val="287FB8"/>
                </a:solidFill>
                <a:latin typeface="Times New Roman"/>
                <a:cs typeface="Times New Roman"/>
              </a:rPr>
              <a:t> </a:t>
            </a:r>
            <a:r>
              <a:rPr sz="1588" b="1" dirty="0">
                <a:solidFill>
                  <a:srgbClr val="287FB8"/>
                </a:solidFill>
                <a:latin typeface="Times New Roman"/>
                <a:cs typeface="Times New Roman"/>
              </a:rPr>
              <a:t>and</a:t>
            </a:r>
            <a:r>
              <a:rPr sz="1588" b="1" spc="-22" dirty="0">
                <a:solidFill>
                  <a:srgbClr val="287FB8"/>
                </a:solidFill>
                <a:latin typeface="Times New Roman"/>
                <a:cs typeface="Times New Roman"/>
              </a:rPr>
              <a:t> </a:t>
            </a:r>
            <a:r>
              <a:rPr sz="1588" b="1" spc="-9" dirty="0">
                <a:solidFill>
                  <a:srgbClr val="287FB8"/>
                </a:solidFill>
                <a:latin typeface="Times New Roman"/>
                <a:cs typeface="Times New Roman"/>
              </a:rPr>
              <a:t>Rehabilitation</a:t>
            </a:r>
            <a:endParaRPr sz="1588" dirty="0">
              <a:latin typeface="Times New Roman"/>
              <a:cs typeface="Times New Roman"/>
            </a:endParaRPr>
          </a:p>
          <a:p>
            <a:pPr marL="33619" algn="ctr">
              <a:spcBef>
                <a:spcPts val="702"/>
              </a:spcBef>
            </a:pPr>
            <a:r>
              <a:rPr sz="2118" b="1" dirty="0">
                <a:solidFill>
                  <a:srgbClr val="287FB8"/>
                </a:solidFill>
                <a:latin typeface="Times New Roman"/>
                <a:cs typeface="Times New Roman"/>
              </a:rPr>
              <a:t>EMPLOYMENT</a:t>
            </a:r>
            <a:r>
              <a:rPr sz="2118" b="1" spc="-35" dirty="0">
                <a:solidFill>
                  <a:srgbClr val="287FB8"/>
                </a:solidFill>
                <a:latin typeface="Times New Roman"/>
                <a:cs typeface="Times New Roman"/>
              </a:rPr>
              <a:t> </a:t>
            </a:r>
            <a:r>
              <a:rPr sz="2118" b="1" spc="-9" dirty="0">
                <a:solidFill>
                  <a:srgbClr val="287FB8"/>
                </a:solidFill>
                <a:latin typeface="Times New Roman"/>
                <a:cs typeface="Times New Roman"/>
              </a:rPr>
              <a:t>SECURITY</a:t>
            </a:r>
            <a:r>
              <a:rPr sz="2118" b="1" spc="-40" dirty="0">
                <a:solidFill>
                  <a:srgbClr val="287FB8"/>
                </a:solidFill>
                <a:latin typeface="Times New Roman"/>
                <a:cs typeface="Times New Roman"/>
              </a:rPr>
              <a:t> </a:t>
            </a:r>
            <a:r>
              <a:rPr sz="2118" b="1" spc="-9" dirty="0">
                <a:solidFill>
                  <a:srgbClr val="287FB8"/>
                </a:solidFill>
                <a:latin typeface="Times New Roman"/>
                <a:cs typeface="Times New Roman"/>
              </a:rPr>
              <a:t>DIVISION</a:t>
            </a:r>
            <a:endParaRPr sz="2118" dirty="0">
              <a:latin typeface="Times New Roman"/>
              <a:cs typeface="Times New Roman"/>
            </a:endParaRPr>
          </a:p>
          <a:p>
            <a:pPr marL="33619" algn="ctr">
              <a:spcBef>
                <a:spcPts val="2056"/>
              </a:spcBef>
            </a:pPr>
            <a:r>
              <a:rPr sz="1412" b="1" spc="-18" dirty="0">
                <a:solidFill>
                  <a:srgbClr val="287FB8"/>
                </a:solidFill>
                <a:latin typeface="Times New Roman"/>
                <a:cs typeface="Times New Roman"/>
              </a:rPr>
              <a:t>2026</a:t>
            </a:r>
            <a:endParaRPr sz="1412" dirty="0">
              <a:latin typeface="Times New Roman"/>
              <a:cs typeface="Times New Roman"/>
            </a:endParaRPr>
          </a:p>
          <a:p>
            <a:pPr marL="33619" algn="ctr">
              <a:spcBef>
                <a:spcPts val="1425"/>
              </a:spcBef>
            </a:pPr>
            <a:r>
              <a:rPr sz="1588" b="1" dirty="0">
                <a:solidFill>
                  <a:srgbClr val="287FB8"/>
                </a:solidFill>
                <a:latin typeface="Times New Roman"/>
                <a:cs typeface="Times New Roman"/>
              </a:rPr>
              <a:t>ESTIMATED</a:t>
            </a:r>
            <a:r>
              <a:rPr sz="1588" b="1" spc="-22" dirty="0">
                <a:solidFill>
                  <a:srgbClr val="287FB8"/>
                </a:solidFill>
                <a:latin typeface="Times New Roman"/>
                <a:cs typeface="Times New Roman"/>
              </a:rPr>
              <a:t> </a:t>
            </a:r>
            <a:r>
              <a:rPr sz="1588" b="1" dirty="0">
                <a:solidFill>
                  <a:srgbClr val="287FB8"/>
                </a:solidFill>
                <a:latin typeface="Times New Roman"/>
                <a:cs typeface="Times New Roman"/>
              </a:rPr>
              <a:t>TAX</a:t>
            </a:r>
            <a:r>
              <a:rPr sz="1588" b="1" spc="-18" dirty="0">
                <a:solidFill>
                  <a:srgbClr val="287FB8"/>
                </a:solidFill>
                <a:latin typeface="Times New Roman"/>
                <a:cs typeface="Times New Roman"/>
              </a:rPr>
              <a:t> </a:t>
            </a:r>
            <a:r>
              <a:rPr sz="1588" b="1" dirty="0">
                <a:solidFill>
                  <a:srgbClr val="287FB8"/>
                </a:solidFill>
                <a:latin typeface="Times New Roman"/>
                <a:cs typeface="Times New Roman"/>
              </a:rPr>
              <a:t>RATE</a:t>
            </a:r>
            <a:r>
              <a:rPr sz="1588" b="1" spc="-13" dirty="0">
                <a:solidFill>
                  <a:srgbClr val="287FB8"/>
                </a:solidFill>
                <a:latin typeface="Times New Roman"/>
                <a:cs typeface="Times New Roman"/>
              </a:rPr>
              <a:t> </a:t>
            </a:r>
            <a:r>
              <a:rPr sz="1588" b="1" spc="-9" dirty="0">
                <a:solidFill>
                  <a:srgbClr val="287FB8"/>
                </a:solidFill>
                <a:latin typeface="Times New Roman"/>
                <a:cs typeface="Times New Roman"/>
              </a:rPr>
              <a:t>SCHEDULES</a:t>
            </a:r>
            <a:endParaRPr sz="1588" dirty="0">
              <a:latin typeface="Times New Roman"/>
              <a:cs typeface="Times New Roman"/>
            </a:endParaRPr>
          </a:p>
          <a:p>
            <a:pPr marL="33619" algn="ctr">
              <a:spcBef>
                <a:spcPts val="596"/>
              </a:spcBef>
            </a:pPr>
            <a:r>
              <a:rPr sz="1235" b="1" spc="-22" dirty="0">
                <a:solidFill>
                  <a:srgbClr val="287FB8"/>
                </a:solidFill>
                <a:latin typeface="Times New Roman"/>
                <a:cs typeface="Times New Roman"/>
              </a:rPr>
              <a:t>For</a:t>
            </a:r>
            <a:endParaRPr sz="1235" dirty="0">
              <a:latin typeface="Times New Roman"/>
              <a:cs typeface="Times New Roman"/>
            </a:endParaRPr>
          </a:p>
          <a:p>
            <a:pPr marL="34180" algn="ctr">
              <a:spcBef>
                <a:spcPts val="383"/>
              </a:spcBef>
            </a:pPr>
            <a:r>
              <a:rPr sz="1588" b="1" spc="-9" dirty="0">
                <a:solidFill>
                  <a:srgbClr val="287FB8"/>
                </a:solidFill>
                <a:latin typeface="Times New Roman"/>
                <a:cs typeface="Times New Roman"/>
              </a:rPr>
              <a:t>Unemployment</a:t>
            </a:r>
            <a:r>
              <a:rPr sz="1588" b="1" spc="-4" dirty="0">
                <a:solidFill>
                  <a:srgbClr val="287FB8"/>
                </a:solidFill>
                <a:latin typeface="Times New Roman"/>
                <a:cs typeface="Times New Roman"/>
              </a:rPr>
              <a:t> </a:t>
            </a:r>
            <a:r>
              <a:rPr sz="1588" b="1" spc="-9" dirty="0">
                <a:solidFill>
                  <a:srgbClr val="287FB8"/>
                </a:solidFill>
                <a:latin typeface="Times New Roman"/>
                <a:cs typeface="Times New Roman"/>
              </a:rPr>
              <a:t>Insurance</a:t>
            </a:r>
            <a:endParaRPr sz="1588" dirty="0">
              <a:latin typeface="Times New Roman"/>
              <a:cs typeface="Times New Roman"/>
            </a:endParaRPr>
          </a:p>
          <a:p>
            <a:pPr>
              <a:spcBef>
                <a:spcPts val="847"/>
              </a:spcBef>
            </a:pPr>
            <a:endParaRPr sz="1588" dirty="0">
              <a:latin typeface="Times New Roman"/>
              <a:cs typeface="Times New Roman"/>
            </a:endParaRPr>
          </a:p>
          <a:p>
            <a:pPr marL="1154267" marR="1113364" algn="ctr">
              <a:lnSpc>
                <a:spcPts val="1623"/>
              </a:lnSpc>
            </a:pPr>
            <a:r>
              <a:rPr sz="1412" b="1" dirty="0">
                <a:solidFill>
                  <a:srgbClr val="287FB8"/>
                </a:solidFill>
                <a:latin typeface="Times New Roman"/>
                <a:cs typeface="Times New Roman"/>
              </a:rPr>
              <a:t>Employment</a:t>
            </a:r>
            <a:r>
              <a:rPr sz="1412" b="1" spc="-66" dirty="0">
                <a:solidFill>
                  <a:srgbClr val="287FB8"/>
                </a:solidFill>
                <a:latin typeface="Times New Roman"/>
                <a:cs typeface="Times New Roman"/>
              </a:rPr>
              <a:t> </a:t>
            </a:r>
            <a:r>
              <a:rPr sz="1412" b="1" dirty="0">
                <a:solidFill>
                  <a:srgbClr val="287FB8"/>
                </a:solidFill>
                <a:latin typeface="Times New Roman"/>
                <a:cs typeface="Times New Roman"/>
              </a:rPr>
              <a:t>Security</a:t>
            </a:r>
            <a:r>
              <a:rPr sz="1412" b="1" spc="-66" dirty="0">
                <a:solidFill>
                  <a:srgbClr val="287FB8"/>
                </a:solidFill>
                <a:latin typeface="Times New Roman"/>
                <a:cs typeface="Times New Roman"/>
              </a:rPr>
              <a:t> </a:t>
            </a:r>
            <a:r>
              <a:rPr sz="1412" b="1" spc="-9" dirty="0">
                <a:solidFill>
                  <a:srgbClr val="287FB8"/>
                </a:solidFill>
                <a:latin typeface="Times New Roman"/>
                <a:cs typeface="Times New Roman"/>
              </a:rPr>
              <a:t>Council </a:t>
            </a:r>
            <a:r>
              <a:rPr sz="1412" b="1" dirty="0">
                <a:solidFill>
                  <a:srgbClr val="287FB8"/>
                </a:solidFill>
                <a:latin typeface="Times New Roman"/>
                <a:cs typeface="Times New Roman"/>
              </a:rPr>
              <a:t>Meeting</a:t>
            </a:r>
            <a:r>
              <a:rPr sz="1412" b="1" spc="-49" dirty="0">
                <a:solidFill>
                  <a:srgbClr val="287FB8"/>
                </a:solidFill>
                <a:latin typeface="Times New Roman"/>
                <a:cs typeface="Times New Roman"/>
              </a:rPr>
              <a:t> </a:t>
            </a:r>
            <a:r>
              <a:rPr sz="1412" b="1" dirty="0">
                <a:solidFill>
                  <a:srgbClr val="287FB8"/>
                </a:solidFill>
                <a:latin typeface="Times New Roman"/>
                <a:cs typeface="Times New Roman"/>
              </a:rPr>
              <a:t>and</a:t>
            </a:r>
            <a:r>
              <a:rPr sz="1412" b="1" spc="-44" dirty="0">
                <a:solidFill>
                  <a:srgbClr val="287FB8"/>
                </a:solidFill>
                <a:latin typeface="Times New Roman"/>
                <a:cs typeface="Times New Roman"/>
              </a:rPr>
              <a:t> </a:t>
            </a:r>
            <a:r>
              <a:rPr sz="1412" b="1" dirty="0">
                <a:solidFill>
                  <a:srgbClr val="287FB8"/>
                </a:solidFill>
                <a:latin typeface="Times New Roman"/>
                <a:cs typeface="Times New Roman"/>
              </a:rPr>
              <a:t>Small</a:t>
            </a:r>
            <a:r>
              <a:rPr sz="1412" b="1" spc="-44" dirty="0">
                <a:solidFill>
                  <a:srgbClr val="287FB8"/>
                </a:solidFill>
                <a:latin typeface="Times New Roman"/>
                <a:cs typeface="Times New Roman"/>
              </a:rPr>
              <a:t> </a:t>
            </a:r>
            <a:r>
              <a:rPr sz="1412" b="1" dirty="0">
                <a:solidFill>
                  <a:srgbClr val="287FB8"/>
                </a:solidFill>
                <a:latin typeface="Times New Roman"/>
                <a:cs typeface="Times New Roman"/>
              </a:rPr>
              <a:t>Business</a:t>
            </a:r>
            <a:r>
              <a:rPr sz="1412" b="1" spc="-49" dirty="0">
                <a:solidFill>
                  <a:srgbClr val="287FB8"/>
                </a:solidFill>
                <a:latin typeface="Times New Roman"/>
                <a:cs typeface="Times New Roman"/>
              </a:rPr>
              <a:t> </a:t>
            </a:r>
            <a:r>
              <a:rPr sz="1412" b="1" spc="-9" dirty="0">
                <a:solidFill>
                  <a:srgbClr val="287FB8"/>
                </a:solidFill>
                <a:latin typeface="Times New Roman"/>
                <a:cs typeface="Times New Roman"/>
              </a:rPr>
              <a:t>Impact</a:t>
            </a:r>
            <a:endParaRPr sz="1412" dirty="0">
              <a:latin typeface="Times New Roman"/>
              <a:cs typeface="Times New Roman"/>
            </a:endParaRPr>
          </a:p>
          <a:p>
            <a:pPr marL="33619" algn="ctr">
              <a:spcBef>
                <a:spcPts val="1235"/>
              </a:spcBef>
            </a:pPr>
            <a:r>
              <a:rPr sz="1235" b="1" dirty="0">
                <a:solidFill>
                  <a:srgbClr val="287FB8"/>
                </a:solidFill>
                <a:latin typeface="Times New Roman"/>
                <a:cs typeface="Times New Roman"/>
              </a:rPr>
              <a:t>11-Sep-</a:t>
            </a:r>
            <a:r>
              <a:rPr sz="1235" b="1" spc="-18" dirty="0">
                <a:solidFill>
                  <a:srgbClr val="287FB8"/>
                </a:solidFill>
                <a:latin typeface="Times New Roman"/>
                <a:cs typeface="Times New Roman"/>
              </a:rPr>
              <a:t>2025</a:t>
            </a:r>
            <a:endParaRPr sz="1235" dirty="0">
              <a:latin typeface="Times New Roman"/>
              <a:cs typeface="Times New Roman"/>
            </a:endParaRPr>
          </a:p>
        </p:txBody>
      </p:sp>
    </p:spTree>
    <p:extLst>
      <p:ext uri="{BB962C8B-B14F-4D97-AF65-F5344CB8AC3E}">
        <p14:creationId xmlns:p14="http://schemas.microsoft.com/office/powerpoint/2010/main" val="25543700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181141" y="100599"/>
            <a:ext cx="1829360" cy="636936"/>
          </a:xfrm>
          <a:prstGeom prst="rect">
            <a:avLst/>
          </a:prstGeom>
        </p:spPr>
        <p:txBody>
          <a:bodyPr vert="horz" wrap="square" lIns="0" tIns="11206" rIns="0" bIns="0" rtlCol="0">
            <a:spAutoFit/>
          </a:bodyPr>
          <a:lstStyle/>
          <a:p>
            <a:pPr marL="560" algn="ctr">
              <a:spcBef>
                <a:spcPts val="88"/>
              </a:spcBef>
            </a:pPr>
            <a:r>
              <a:rPr sz="1059" b="1" spc="-9" dirty="0">
                <a:latin typeface="Calibri"/>
                <a:cs typeface="Calibri"/>
              </a:rPr>
              <a:t>SUMMARY</a:t>
            </a:r>
            <a:endParaRPr sz="1059">
              <a:latin typeface="Calibri"/>
              <a:cs typeface="Calibri"/>
            </a:endParaRPr>
          </a:p>
          <a:p>
            <a:pPr>
              <a:spcBef>
                <a:spcPts val="22"/>
              </a:spcBef>
            </a:pPr>
            <a:endParaRPr sz="1059">
              <a:latin typeface="Calibri"/>
              <a:cs typeface="Calibri"/>
            </a:endParaRPr>
          </a:p>
          <a:p>
            <a:pPr marL="11206" marR="4483" algn="ctr">
              <a:lnSpc>
                <a:spcPct val="101699"/>
              </a:lnSpc>
            </a:pPr>
            <a:r>
              <a:rPr sz="971" dirty="0">
                <a:latin typeface="Calibri"/>
                <a:cs typeface="Calibri"/>
              </a:rPr>
              <a:t>Estimated</a:t>
            </a:r>
            <a:r>
              <a:rPr sz="971" spc="-35" dirty="0">
                <a:latin typeface="Calibri"/>
                <a:cs typeface="Calibri"/>
              </a:rPr>
              <a:t> </a:t>
            </a:r>
            <a:r>
              <a:rPr sz="971" dirty="0">
                <a:latin typeface="Calibri"/>
                <a:cs typeface="Calibri"/>
              </a:rPr>
              <a:t>Distribution</a:t>
            </a:r>
            <a:r>
              <a:rPr sz="971" spc="-35" dirty="0">
                <a:latin typeface="Calibri"/>
                <a:cs typeface="Calibri"/>
              </a:rPr>
              <a:t> </a:t>
            </a:r>
            <a:r>
              <a:rPr sz="971" dirty="0">
                <a:latin typeface="Calibri"/>
                <a:cs typeface="Calibri"/>
              </a:rPr>
              <a:t>of</a:t>
            </a:r>
            <a:r>
              <a:rPr sz="971" spc="-31" dirty="0">
                <a:latin typeface="Calibri"/>
                <a:cs typeface="Calibri"/>
              </a:rPr>
              <a:t> </a:t>
            </a:r>
            <a:r>
              <a:rPr sz="971" spc="-9" dirty="0">
                <a:latin typeface="Calibri"/>
                <a:cs typeface="Calibri"/>
              </a:rPr>
              <a:t>Employers </a:t>
            </a:r>
            <a:r>
              <a:rPr sz="971" dirty="0">
                <a:latin typeface="Calibri"/>
                <a:cs typeface="Calibri"/>
              </a:rPr>
              <a:t>Calendar</a:t>
            </a:r>
            <a:r>
              <a:rPr sz="971" spc="-9" dirty="0">
                <a:latin typeface="Calibri"/>
                <a:cs typeface="Calibri"/>
              </a:rPr>
              <a:t> </a:t>
            </a:r>
            <a:r>
              <a:rPr sz="971" dirty="0">
                <a:latin typeface="Calibri"/>
                <a:cs typeface="Calibri"/>
              </a:rPr>
              <a:t>Year</a:t>
            </a:r>
            <a:r>
              <a:rPr sz="971" spc="-9" dirty="0">
                <a:latin typeface="Calibri"/>
                <a:cs typeface="Calibri"/>
              </a:rPr>
              <a:t> </a:t>
            </a:r>
            <a:r>
              <a:rPr sz="971" spc="-18" dirty="0">
                <a:latin typeface="Calibri"/>
                <a:cs typeface="Calibri"/>
              </a:rPr>
              <a:t>2026</a:t>
            </a:r>
            <a:endParaRPr sz="971">
              <a:latin typeface="Calibri"/>
              <a:cs typeface="Calibri"/>
            </a:endParaRPr>
          </a:p>
        </p:txBody>
      </p:sp>
      <p:graphicFrame>
        <p:nvGraphicFramePr>
          <p:cNvPr id="3" name="object 3"/>
          <p:cNvGraphicFramePr>
            <a:graphicFrameLocks noGrp="1"/>
          </p:cNvGraphicFramePr>
          <p:nvPr/>
        </p:nvGraphicFramePr>
        <p:xfrm>
          <a:off x="2414868" y="974433"/>
          <a:ext cx="7571811" cy="5682503"/>
        </p:xfrm>
        <a:graphic>
          <a:graphicData uri="http://schemas.openxmlformats.org/drawingml/2006/table">
            <a:tbl>
              <a:tblPr firstRow="1" bandRow="1">
                <a:tableStyleId>{2D5ABB26-0587-4C30-8999-92F81FD0307C}</a:tableStyleId>
              </a:tblPr>
              <a:tblGrid>
                <a:gridCol w="886384">
                  <a:extLst>
                    <a:ext uri="{9D8B030D-6E8A-4147-A177-3AD203B41FA5}">
                      <a16:colId xmlns:a16="http://schemas.microsoft.com/office/drawing/2014/main" val="20000"/>
                    </a:ext>
                  </a:extLst>
                </a:gridCol>
                <a:gridCol w="1181660">
                  <a:extLst>
                    <a:ext uri="{9D8B030D-6E8A-4147-A177-3AD203B41FA5}">
                      <a16:colId xmlns:a16="http://schemas.microsoft.com/office/drawing/2014/main" val="20001"/>
                    </a:ext>
                  </a:extLst>
                </a:gridCol>
                <a:gridCol w="807384">
                  <a:extLst>
                    <a:ext uri="{9D8B030D-6E8A-4147-A177-3AD203B41FA5}">
                      <a16:colId xmlns:a16="http://schemas.microsoft.com/office/drawing/2014/main" val="20002"/>
                    </a:ext>
                  </a:extLst>
                </a:gridCol>
                <a:gridCol w="1517276">
                  <a:extLst>
                    <a:ext uri="{9D8B030D-6E8A-4147-A177-3AD203B41FA5}">
                      <a16:colId xmlns:a16="http://schemas.microsoft.com/office/drawing/2014/main" val="20003"/>
                    </a:ext>
                  </a:extLst>
                </a:gridCol>
                <a:gridCol w="501463">
                  <a:extLst>
                    <a:ext uri="{9D8B030D-6E8A-4147-A177-3AD203B41FA5}">
                      <a16:colId xmlns:a16="http://schemas.microsoft.com/office/drawing/2014/main" val="20004"/>
                    </a:ext>
                  </a:extLst>
                </a:gridCol>
                <a:gridCol w="807944">
                  <a:extLst>
                    <a:ext uri="{9D8B030D-6E8A-4147-A177-3AD203B41FA5}">
                      <a16:colId xmlns:a16="http://schemas.microsoft.com/office/drawing/2014/main" val="20005"/>
                    </a:ext>
                  </a:extLst>
                </a:gridCol>
                <a:gridCol w="404532">
                  <a:extLst>
                    <a:ext uri="{9D8B030D-6E8A-4147-A177-3AD203B41FA5}">
                      <a16:colId xmlns:a16="http://schemas.microsoft.com/office/drawing/2014/main" val="20006"/>
                    </a:ext>
                  </a:extLst>
                </a:gridCol>
                <a:gridCol w="807944">
                  <a:extLst>
                    <a:ext uri="{9D8B030D-6E8A-4147-A177-3AD203B41FA5}">
                      <a16:colId xmlns:a16="http://schemas.microsoft.com/office/drawing/2014/main" val="20007"/>
                    </a:ext>
                  </a:extLst>
                </a:gridCol>
                <a:gridCol w="657224">
                  <a:extLst>
                    <a:ext uri="{9D8B030D-6E8A-4147-A177-3AD203B41FA5}">
                      <a16:colId xmlns:a16="http://schemas.microsoft.com/office/drawing/2014/main" val="20008"/>
                    </a:ext>
                  </a:extLst>
                </a:gridCol>
              </a:tblGrid>
              <a:tr h="175932">
                <a:tc>
                  <a:txBody>
                    <a:bodyPr/>
                    <a:lstStyle/>
                    <a:p>
                      <a:pPr marL="9525">
                        <a:lnSpc>
                          <a:spcPts val="1140"/>
                        </a:lnSpc>
                      </a:pPr>
                      <a:r>
                        <a:rPr sz="1100" dirty="0">
                          <a:latin typeface="Calibri"/>
                          <a:cs typeface="Calibri"/>
                        </a:rPr>
                        <a:t>Page</a:t>
                      </a:r>
                      <a:r>
                        <a:rPr sz="1100" spc="-25" dirty="0">
                          <a:latin typeface="Calibri"/>
                          <a:cs typeface="Calibri"/>
                        </a:rPr>
                        <a:t> </a:t>
                      </a:r>
                      <a:r>
                        <a:rPr sz="1100" spc="-50" dirty="0">
                          <a:latin typeface="Calibri"/>
                          <a:cs typeface="Calibri"/>
                        </a:rPr>
                        <a:t>#</a:t>
                      </a:r>
                      <a:endParaRPr sz="1100">
                        <a:latin typeface="Calibri"/>
                        <a:cs typeface="Calibri"/>
                      </a:endParaRPr>
                    </a:p>
                  </a:txBody>
                  <a:tcPr marL="0" marR="0" marT="0"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B w="9525">
                      <a:solidFill>
                        <a:srgbClr val="000000"/>
                      </a:solidFill>
                      <a:prstDash val="solid"/>
                    </a:lnB>
                  </a:tcPr>
                </a:tc>
                <a:tc>
                  <a:txBody>
                    <a:bodyPr/>
                    <a:lstStyle/>
                    <a:p>
                      <a:pPr marR="92710" algn="ctr">
                        <a:lnSpc>
                          <a:spcPts val="1140"/>
                        </a:lnSpc>
                      </a:pPr>
                      <a:r>
                        <a:rPr sz="1100" b="1" spc="-50" dirty="0">
                          <a:latin typeface="Calibri"/>
                          <a:cs typeface="Calibri"/>
                        </a:rPr>
                        <a:t>2</a:t>
                      </a:r>
                      <a:endParaRPr sz="1100">
                        <a:latin typeface="Calibri"/>
                        <a:cs typeface="Calibri"/>
                      </a:endParaRPr>
                    </a:p>
                  </a:txBody>
                  <a:tcPr marL="0" marR="0" marT="0"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B w="9525">
                      <a:solidFill>
                        <a:srgbClr val="000000"/>
                      </a:solidFill>
                      <a:prstDash val="solid"/>
                    </a:lnB>
                  </a:tcPr>
                </a:tc>
                <a:tc>
                  <a:txBody>
                    <a:bodyPr/>
                    <a:lstStyle/>
                    <a:p>
                      <a:pPr marR="1905" algn="r">
                        <a:lnSpc>
                          <a:spcPts val="1140"/>
                        </a:lnSpc>
                      </a:pPr>
                      <a:r>
                        <a:rPr sz="1100" b="1" spc="-50" dirty="0">
                          <a:latin typeface="Calibri"/>
                          <a:cs typeface="Calibri"/>
                        </a:rPr>
                        <a:t>3</a:t>
                      </a:r>
                      <a:endParaRPr sz="1100">
                        <a:latin typeface="Calibri"/>
                        <a:cs typeface="Calibri"/>
                      </a:endParaRPr>
                    </a:p>
                  </a:txBody>
                  <a:tcPr marL="0" marR="0" marT="0"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B w="9525">
                      <a:solidFill>
                        <a:srgbClr val="000000"/>
                      </a:solidFill>
                      <a:prstDash val="solid"/>
                    </a:lnB>
                  </a:tcPr>
                </a:tc>
                <a:tc>
                  <a:txBody>
                    <a:bodyPr/>
                    <a:lstStyle/>
                    <a:p>
                      <a:pPr marR="1905" algn="r">
                        <a:lnSpc>
                          <a:spcPts val="1140"/>
                        </a:lnSpc>
                      </a:pPr>
                      <a:r>
                        <a:rPr sz="1100" b="1" spc="-50" dirty="0">
                          <a:latin typeface="Calibri"/>
                          <a:cs typeface="Calibri"/>
                        </a:rPr>
                        <a:t>4</a:t>
                      </a:r>
                      <a:endParaRPr sz="1100">
                        <a:latin typeface="Calibri"/>
                        <a:cs typeface="Calibri"/>
                      </a:endParaRPr>
                    </a:p>
                  </a:txBody>
                  <a:tcPr marL="0" marR="0" marT="0" marB="0">
                    <a:lnB w="9525">
                      <a:solidFill>
                        <a:srgbClr val="000000"/>
                      </a:solidFill>
                      <a:prstDash val="solid"/>
                    </a:lnB>
                  </a:tcPr>
                </a:tc>
                <a:extLst>
                  <a:ext uri="{0D108BD9-81ED-4DB2-BD59-A6C34878D82A}">
                    <a16:rowId xmlns:a16="http://schemas.microsoft.com/office/drawing/2014/main" val="10000"/>
                  </a:ext>
                </a:extLst>
              </a:tr>
              <a:tr h="168088">
                <a:tc>
                  <a:txBody>
                    <a:bodyPr/>
                    <a:lstStyle/>
                    <a:p>
                      <a:pPr marL="9525">
                        <a:lnSpc>
                          <a:spcPts val="1150"/>
                        </a:lnSpc>
                      </a:pPr>
                      <a:r>
                        <a:rPr sz="1000" dirty="0">
                          <a:latin typeface="Calibri"/>
                          <a:cs typeface="Calibri"/>
                        </a:rPr>
                        <a:t>Range </a:t>
                      </a:r>
                      <a:r>
                        <a:rPr sz="1000" spc="-25" dirty="0">
                          <a:latin typeface="Calibri"/>
                          <a:cs typeface="Calibri"/>
                        </a:rPr>
                        <a:t>of</a:t>
                      </a:r>
                      <a:endParaRPr sz="1000">
                        <a:latin typeface="Calibri"/>
                        <a:cs typeface="Calibri"/>
                      </a:endParaRPr>
                    </a:p>
                  </a:txBody>
                  <a:tcPr marL="0" marR="0" marT="0" marB="0">
                    <a:lnT w="9525">
                      <a:solidFill>
                        <a:srgbClr val="000000"/>
                      </a:solidFill>
                      <a:prstDash val="solid"/>
                    </a:lnT>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tcPr>
                </a:tc>
                <a:tc>
                  <a:txBody>
                    <a:bodyPr/>
                    <a:lstStyle/>
                    <a:p>
                      <a:pPr marL="556895">
                        <a:lnSpc>
                          <a:spcPts val="1150"/>
                        </a:lnSpc>
                      </a:pPr>
                      <a:r>
                        <a:rPr sz="1000" spc="-10" dirty="0">
                          <a:latin typeface="Calibri"/>
                          <a:cs typeface="Calibri"/>
                        </a:rPr>
                        <a:t>-</a:t>
                      </a:r>
                      <a:r>
                        <a:rPr sz="1000" spc="-20" dirty="0">
                          <a:latin typeface="Calibri"/>
                          <a:cs typeface="Calibri"/>
                        </a:rPr>
                        <a:t>9.10</a:t>
                      </a:r>
                      <a:endParaRPr sz="1000">
                        <a:latin typeface="Calibri"/>
                        <a:cs typeface="Calibri"/>
                      </a:endParaRPr>
                    </a:p>
                  </a:txBody>
                  <a:tcPr marL="0" marR="0" marT="0" marB="0">
                    <a:lnT w="9525">
                      <a:solidFill>
                        <a:srgbClr val="000000"/>
                      </a:solidFill>
                      <a:prstDash val="solid"/>
                    </a:lnT>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tcPr>
                </a:tc>
                <a:tc>
                  <a:txBody>
                    <a:bodyPr/>
                    <a:lstStyle/>
                    <a:p>
                      <a:pPr marR="1270" algn="r">
                        <a:lnSpc>
                          <a:spcPts val="1245"/>
                        </a:lnSpc>
                      </a:pPr>
                      <a:r>
                        <a:rPr sz="1000" spc="-10" dirty="0">
                          <a:latin typeface="Calibri"/>
                          <a:cs typeface="Calibri"/>
                        </a:rPr>
                        <a:t>-</a:t>
                      </a:r>
                      <a:r>
                        <a:rPr sz="1000" spc="-20" dirty="0">
                          <a:latin typeface="Calibri"/>
                          <a:cs typeface="Calibri"/>
                        </a:rPr>
                        <a:t>8.50</a:t>
                      </a:r>
                      <a:endParaRPr sz="1000">
                        <a:latin typeface="Calibri"/>
                        <a:cs typeface="Calibri"/>
                      </a:endParaRPr>
                    </a:p>
                  </a:txBody>
                  <a:tcPr marL="0" marR="0" marT="0" marB="0">
                    <a:lnT w="9525">
                      <a:solidFill>
                        <a:srgbClr val="000000"/>
                      </a:solidFill>
                      <a:prstDash val="solid"/>
                    </a:lnT>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tcPr>
                </a:tc>
                <a:tc>
                  <a:txBody>
                    <a:bodyPr/>
                    <a:lstStyle/>
                    <a:p>
                      <a:pPr marR="1270" algn="r">
                        <a:lnSpc>
                          <a:spcPts val="1150"/>
                        </a:lnSpc>
                      </a:pPr>
                      <a:r>
                        <a:rPr sz="1000" spc="-10" dirty="0">
                          <a:latin typeface="Calibri"/>
                          <a:cs typeface="Calibri"/>
                        </a:rPr>
                        <a:t>-</a:t>
                      </a:r>
                      <a:r>
                        <a:rPr sz="1000" spc="-20" dirty="0">
                          <a:latin typeface="Calibri"/>
                          <a:cs typeface="Calibri"/>
                        </a:rPr>
                        <a:t>7.85</a:t>
                      </a:r>
                      <a:endParaRPr sz="1000">
                        <a:latin typeface="Calibri"/>
                        <a:cs typeface="Calibri"/>
                      </a:endParaRPr>
                    </a:p>
                  </a:txBody>
                  <a:tcPr marL="0" marR="0" marT="0" marB="0">
                    <a:lnT w="9525">
                      <a:solidFill>
                        <a:srgbClr val="000000"/>
                      </a:solidFill>
                      <a:prstDash val="solid"/>
                    </a:lnT>
                  </a:tcPr>
                </a:tc>
                <a:extLst>
                  <a:ext uri="{0D108BD9-81ED-4DB2-BD59-A6C34878D82A}">
                    <a16:rowId xmlns:a16="http://schemas.microsoft.com/office/drawing/2014/main" val="10001"/>
                  </a:ext>
                </a:extLst>
              </a:tr>
              <a:tr h="200025">
                <a:tc>
                  <a:txBody>
                    <a:bodyPr/>
                    <a:lstStyle/>
                    <a:p>
                      <a:pPr marL="9525">
                        <a:lnSpc>
                          <a:spcPts val="840"/>
                        </a:lnSpc>
                      </a:pPr>
                      <a:r>
                        <a:rPr sz="1000" dirty="0">
                          <a:latin typeface="Calibri"/>
                          <a:cs typeface="Calibri"/>
                        </a:rPr>
                        <a:t>Reserve</a:t>
                      </a:r>
                      <a:r>
                        <a:rPr sz="1000" spc="-40" dirty="0">
                          <a:latin typeface="Calibri"/>
                          <a:cs typeface="Calibri"/>
                        </a:rPr>
                        <a:t> </a:t>
                      </a:r>
                      <a:r>
                        <a:rPr sz="1000" spc="-10" dirty="0">
                          <a:latin typeface="Calibri"/>
                          <a:cs typeface="Calibri"/>
                        </a:rPr>
                        <a:t>Ratios</a:t>
                      </a:r>
                      <a:endParaRPr sz="1000">
                        <a:latin typeface="Calibri"/>
                        <a:cs typeface="Calibri"/>
                      </a:endParaRPr>
                    </a:p>
                  </a:txBody>
                  <a:tcPr marL="0" marR="0" marT="0"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B w="9525">
                      <a:solidFill>
                        <a:srgbClr val="000000"/>
                      </a:solidFill>
                      <a:prstDash val="solid"/>
                    </a:lnB>
                  </a:tcPr>
                </a:tc>
                <a:tc>
                  <a:txBody>
                    <a:bodyPr/>
                    <a:lstStyle/>
                    <a:p>
                      <a:pPr marL="528955">
                        <a:lnSpc>
                          <a:spcPct val="100000"/>
                        </a:lnSpc>
                        <a:spcBef>
                          <a:spcPts val="20"/>
                        </a:spcBef>
                      </a:pPr>
                      <a:r>
                        <a:rPr sz="1000" spc="-10" dirty="0">
                          <a:latin typeface="Calibri"/>
                          <a:cs typeface="Calibri"/>
                        </a:rPr>
                        <a:t>16.50</a:t>
                      </a:r>
                      <a:endParaRPr sz="1000">
                        <a:latin typeface="Calibri"/>
                        <a:cs typeface="Calibri"/>
                      </a:endParaRPr>
                    </a:p>
                  </a:txBody>
                  <a:tcPr marL="0" marR="0" marT="2241"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B w="9525">
                      <a:solidFill>
                        <a:srgbClr val="000000"/>
                      </a:solidFill>
                      <a:prstDash val="solid"/>
                    </a:lnB>
                  </a:tcPr>
                </a:tc>
                <a:tc>
                  <a:txBody>
                    <a:bodyPr/>
                    <a:lstStyle/>
                    <a:p>
                      <a:pPr marR="1270" algn="r">
                        <a:lnSpc>
                          <a:spcPct val="100000"/>
                        </a:lnSpc>
                        <a:spcBef>
                          <a:spcPts val="20"/>
                        </a:spcBef>
                      </a:pPr>
                      <a:r>
                        <a:rPr sz="1000" spc="-10" dirty="0">
                          <a:latin typeface="Calibri"/>
                          <a:cs typeface="Calibri"/>
                        </a:rPr>
                        <a:t>17.10</a:t>
                      </a:r>
                      <a:endParaRPr sz="1000">
                        <a:latin typeface="Calibri"/>
                        <a:cs typeface="Calibri"/>
                      </a:endParaRPr>
                    </a:p>
                  </a:txBody>
                  <a:tcPr marL="0" marR="0" marT="2241"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B w="9525">
                      <a:solidFill>
                        <a:srgbClr val="000000"/>
                      </a:solidFill>
                      <a:prstDash val="solid"/>
                    </a:lnB>
                  </a:tcPr>
                </a:tc>
                <a:tc>
                  <a:txBody>
                    <a:bodyPr/>
                    <a:lstStyle/>
                    <a:p>
                      <a:pPr marR="1270" algn="r">
                        <a:lnSpc>
                          <a:spcPct val="100000"/>
                        </a:lnSpc>
                        <a:spcBef>
                          <a:spcPts val="20"/>
                        </a:spcBef>
                      </a:pPr>
                      <a:r>
                        <a:rPr sz="1000" spc="-10" dirty="0">
                          <a:latin typeface="Calibri"/>
                          <a:cs typeface="Calibri"/>
                        </a:rPr>
                        <a:t>17.75</a:t>
                      </a:r>
                      <a:endParaRPr sz="1000">
                        <a:latin typeface="Calibri"/>
                        <a:cs typeface="Calibri"/>
                      </a:endParaRPr>
                    </a:p>
                  </a:txBody>
                  <a:tcPr marL="0" marR="0" marT="2241" marB="0">
                    <a:lnB w="9525">
                      <a:solidFill>
                        <a:srgbClr val="000000"/>
                      </a:solidFill>
                      <a:prstDash val="solid"/>
                    </a:lnB>
                  </a:tcPr>
                </a:tc>
                <a:extLst>
                  <a:ext uri="{0D108BD9-81ED-4DB2-BD59-A6C34878D82A}">
                    <a16:rowId xmlns:a16="http://schemas.microsoft.com/office/drawing/2014/main" val="10002"/>
                  </a:ext>
                </a:extLst>
              </a:tr>
              <a:tr h="195543">
                <a:tc>
                  <a:txBody>
                    <a:bodyPr/>
                    <a:lstStyle/>
                    <a:p>
                      <a:pPr marL="9525">
                        <a:lnSpc>
                          <a:spcPts val="1205"/>
                        </a:lnSpc>
                      </a:pPr>
                      <a:r>
                        <a:rPr sz="1000" spc="-10" dirty="0">
                          <a:latin typeface="Calibri"/>
                          <a:cs typeface="Calibri"/>
                        </a:rPr>
                        <a:t>Increments</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marR="262255" algn="ctr">
                        <a:lnSpc>
                          <a:spcPts val="1205"/>
                        </a:lnSpc>
                      </a:pPr>
                      <a:r>
                        <a:rPr sz="1000" spc="-20" dirty="0">
                          <a:latin typeface="Calibri"/>
                          <a:cs typeface="Calibri"/>
                        </a:rPr>
                        <a:t>1.60</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marR="1270" algn="r">
                        <a:lnSpc>
                          <a:spcPts val="1205"/>
                        </a:lnSpc>
                      </a:pPr>
                      <a:r>
                        <a:rPr sz="1000" spc="-20" dirty="0">
                          <a:latin typeface="Calibri"/>
                          <a:cs typeface="Calibri"/>
                        </a:rPr>
                        <a:t>1.60</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marR="1270" algn="r">
                        <a:lnSpc>
                          <a:spcPts val="1205"/>
                        </a:lnSpc>
                      </a:pPr>
                      <a:r>
                        <a:rPr sz="1000" spc="-20" dirty="0">
                          <a:latin typeface="Calibri"/>
                          <a:cs typeface="Calibri"/>
                        </a:rPr>
                        <a:t>1.60</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3"/>
                  </a:ext>
                </a:extLst>
              </a:tr>
              <a:tr h="178734">
                <a:tc>
                  <a:txBody>
                    <a:bodyPr/>
                    <a:lstStyle/>
                    <a:p>
                      <a:pPr marL="9525">
                        <a:lnSpc>
                          <a:spcPts val="1150"/>
                        </a:lnSpc>
                      </a:pPr>
                      <a:r>
                        <a:rPr sz="1000" dirty="0">
                          <a:latin typeface="Calibri"/>
                          <a:cs typeface="Calibri"/>
                        </a:rPr>
                        <a:t>Average</a:t>
                      </a:r>
                      <a:r>
                        <a:rPr sz="1000" spc="-20" dirty="0">
                          <a:latin typeface="Calibri"/>
                          <a:cs typeface="Calibri"/>
                        </a:rPr>
                        <a:t> </a:t>
                      </a:r>
                      <a:r>
                        <a:rPr sz="1000" dirty="0">
                          <a:latin typeface="Calibri"/>
                          <a:cs typeface="Calibri"/>
                        </a:rPr>
                        <a:t>UI</a:t>
                      </a:r>
                      <a:r>
                        <a:rPr sz="1000" spc="-20" dirty="0">
                          <a:latin typeface="Calibri"/>
                          <a:cs typeface="Calibri"/>
                        </a:rPr>
                        <a:t> Rate</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marR="262255" algn="ctr">
                        <a:lnSpc>
                          <a:spcPts val="1150"/>
                        </a:lnSpc>
                      </a:pPr>
                      <a:r>
                        <a:rPr sz="1000" spc="-20" dirty="0">
                          <a:latin typeface="Calibri"/>
                          <a:cs typeface="Calibri"/>
                        </a:rPr>
                        <a:t>1.45</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marR="1270" algn="r">
                        <a:lnSpc>
                          <a:spcPts val="1150"/>
                        </a:lnSpc>
                      </a:pPr>
                      <a:r>
                        <a:rPr sz="1000" spc="-20" dirty="0">
                          <a:latin typeface="Calibri"/>
                          <a:cs typeface="Calibri"/>
                        </a:rPr>
                        <a:t>1.55</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marR="1270" algn="r">
                        <a:lnSpc>
                          <a:spcPts val="1150"/>
                        </a:lnSpc>
                      </a:pPr>
                      <a:r>
                        <a:rPr sz="1000" spc="-20" dirty="0">
                          <a:latin typeface="Calibri"/>
                          <a:cs typeface="Calibri"/>
                        </a:rPr>
                        <a:t>1.65</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4"/>
                  </a:ext>
                </a:extLst>
              </a:tr>
              <a:tr h="189379">
                <a:tc>
                  <a:txBody>
                    <a:bodyPr/>
                    <a:lstStyle/>
                    <a:p>
                      <a:pPr marL="9525">
                        <a:lnSpc>
                          <a:spcPts val="1245"/>
                        </a:lnSpc>
                      </a:pPr>
                      <a:r>
                        <a:rPr sz="1000" spc="-25" dirty="0">
                          <a:latin typeface="Calibri"/>
                          <a:cs typeface="Calibri"/>
                        </a:rPr>
                        <a:t>CEP</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marR="262255" algn="ctr">
                        <a:lnSpc>
                          <a:spcPts val="1245"/>
                        </a:lnSpc>
                      </a:pPr>
                      <a:r>
                        <a:rPr sz="1000" spc="-20" dirty="0">
                          <a:latin typeface="Calibri"/>
                          <a:cs typeface="Calibri"/>
                        </a:rPr>
                        <a:t>0.05</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marR="1270" algn="r">
                        <a:lnSpc>
                          <a:spcPts val="1245"/>
                        </a:lnSpc>
                      </a:pPr>
                      <a:r>
                        <a:rPr sz="1000" spc="-20" dirty="0">
                          <a:latin typeface="Calibri"/>
                          <a:cs typeface="Calibri"/>
                        </a:rPr>
                        <a:t>0.05</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marR="1270" algn="r">
                        <a:lnSpc>
                          <a:spcPts val="1245"/>
                        </a:lnSpc>
                      </a:pPr>
                      <a:r>
                        <a:rPr sz="1000" spc="-20" dirty="0">
                          <a:latin typeface="Calibri"/>
                          <a:cs typeface="Calibri"/>
                        </a:rPr>
                        <a:t>0.05</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5"/>
                  </a:ext>
                </a:extLst>
              </a:tr>
              <a:tr h="233643">
                <a:tc>
                  <a:txBody>
                    <a:bodyPr/>
                    <a:lstStyle/>
                    <a:p>
                      <a:pPr marL="9525">
                        <a:lnSpc>
                          <a:spcPct val="100000"/>
                        </a:lnSpc>
                        <a:spcBef>
                          <a:spcPts val="245"/>
                        </a:spcBef>
                      </a:pPr>
                      <a:r>
                        <a:rPr sz="1000" spc="-10" dirty="0">
                          <a:latin typeface="Calibri"/>
                          <a:cs typeface="Calibri"/>
                        </a:rPr>
                        <a:t>Total</a:t>
                      </a:r>
                      <a:endParaRPr sz="1000">
                        <a:latin typeface="Calibri"/>
                        <a:cs typeface="Calibri"/>
                      </a:endParaRPr>
                    </a:p>
                  </a:txBody>
                  <a:tcPr marL="0" marR="0" marT="27454" marB="0">
                    <a:lnT w="9525">
                      <a:solidFill>
                        <a:srgbClr val="000000"/>
                      </a:solidFill>
                      <a:prstDash val="solid"/>
                    </a:lnT>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tcPr>
                </a:tc>
                <a:tc>
                  <a:txBody>
                    <a:bodyPr/>
                    <a:lstStyle/>
                    <a:p>
                      <a:pPr marR="262255" algn="ctr">
                        <a:lnSpc>
                          <a:spcPct val="100000"/>
                        </a:lnSpc>
                        <a:spcBef>
                          <a:spcPts val="245"/>
                        </a:spcBef>
                      </a:pPr>
                      <a:r>
                        <a:rPr sz="1000" spc="-20" dirty="0">
                          <a:latin typeface="Calibri"/>
                          <a:cs typeface="Calibri"/>
                        </a:rPr>
                        <a:t>1.50</a:t>
                      </a:r>
                      <a:endParaRPr sz="1000">
                        <a:latin typeface="Calibri"/>
                        <a:cs typeface="Calibri"/>
                      </a:endParaRPr>
                    </a:p>
                  </a:txBody>
                  <a:tcPr marL="0" marR="0" marT="27454" marB="0">
                    <a:lnT w="9525">
                      <a:solidFill>
                        <a:srgbClr val="000000"/>
                      </a:solidFill>
                      <a:prstDash val="solid"/>
                    </a:lnT>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tcPr>
                </a:tc>
                <a:tc>
                  <a:txBody>
                    <a:bodyPr/>
                    <a:lstStyle/>
                    <a:p>
                      <a:pPr marR="1270" algn="r">
                        <a:lnSpc>
                          <a:spcPct val="100000"/>
                        </a:lnSpc>
                        <a:spcBef>
                          <a:spcPts val="20"/>
                        </a:spcBef>
                      </a:pPr>
                      <a:r>
                        <a:rPr sz="1000" spc="-20" dirty="0">
                          <a:latin typeface="Calibri"/>
                          <a:cs typeface="Calibri"/>
                        </a:rPr>
                        <a:t>1.60</a:t>
                      </a:r>
                      <a:endParaRPr sz="1000">
                        <a:latin typeface="Calibri"/>
                        <a:cs typeface="Calibri"/>
                      </a:endParaRPr>
                    </a:p>
                  </a:txBody>
                  <a:tcPr marL="0" marR="0" marT="2241" marB="0">
                    <a:lnT w="9525">
                      <a:solidFill>
                        <a:srgbClr val="000000"/>
                      </a:solidFill>
                      <a:prstDash val="solid"/>
                    </a:lnT>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tcPr>
                </a:tc>
                <a:tc>
                  <a:txBody>
                    <a:bodyPr/>
                    <a:lstStyle/>
                    <a:p>
                      <a:pPr marR="1270" algn="r">
                        <a:lnSpc>
                          <a:spcPct val="100000"/>
                        </a:lnSpc>
                        <a:spcBef>
                          <a:spcPts val="245"/>
                        </a:spcBef>
                      </a:pPr>
                      <a:r>
                        <a:rPr sz="1000" spc="-20" dirty="0">
                          <a:latin typeface="Calibri"/>
                          <a:cs typeface="Calibri"/>
                        </a:rPr>
                        <a:t>1.70</a:t>
                      </a:r>
                      <a:endParaRPr sz="1000">
                        <a:latin typeface="Calibri"/>
                        <a:cs typeface="Calibri"/>
                      </a:endParaRPr>
                    </a:p>
                  </a:txBody>
                  <a:tcPr marL="0" marR="0" marT="27454" marB="0">
                    <a:lnT w="9525">
                      <a:solidFill>
                        <a:srgbClr val="000000"/>
                      </a:solidFill>
                      <a:prstDash val="solid"/>
                    </a:lnT>
                  </a:tcPr>
                </a:tc>
                <a:extLst>
                  <a:ext uri="{0D108BD9-81ED-4DB2-BD59-A6C34878D82A}">
                    <a16:rowId xmlns:a16="http://schemas.microsoft.com/office/drawing/2014/main" val="10006"/>
                  </a:ext>
                </a:extLst>
              </a:tr>
              <a:tr h="278466">
                <a:tc>
                  <a:txBody>
                    <a:bodyPr/>
                    <a:lstStyle/>
                    <a:p>
                      <a:pPr marL="9525">
                        <a:lnSpc>
                          <a:spcPct val="100000"/>
                        </a:lnSpc>
                        <a:spcBef>
                          <a:spcPts val="165"/>
                        </a:spcBef>
                      </a:pPr>
                      <a:r>
                        <a:rPr sz="1100" b="1" dirty="0">
                          <a:latin typeface="Calibri"/>
                          <a:cs typeface="Calibri"/>
                        </a:rPr>
                        <a:t>REVENUE</a:t>
                      </a:r>
                      <a:r>
                        <a:rPr sz="1100" b="1" spc="-50" dirty="0">
                          <a:latin typeface="Calibri"/>
                          <a:cs typeface="Calibri"/>
                        </a:rPr>
                        <a:t> </a:t>
                      </a:r>
                      <a:r>
                        <a:rPr sz="1100" b="1" spc="-10" dirty="0">
                          <a:latin typeface="Calibri"/>
                          <a:cs typeface="Calibri"/>
                        </a:rPr>
                        <a:t>(mil)</a:t>
                      </a:r>
                      <a:endParaRPr sz="1100">
                        <a:latin typeface="Calibri"/>
                        <a:cs typeface="Calibri"/>
                      </a:endParaRPr>
                    </a:p>
                  </a:txBody>
                  <a:tcPr marL="0" marR="0" marT="18490"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L="343535">
                        <a:lnSpc>
                          <a:spcPct val="100000"/>
                        </a:lnSpc>
                        <a:spcBef>
                          <a:spcPts val="165"/>
                        </a:spcBef>
                      </a:pPr>
                      <a:r>
                        <a:rPr sz="1100" b="1" spc="-10" dirty="0">
                          <a:solidFill>
                            <a:srgbClr val="4580B2"/>
                          </a:solidFill>
                          <a:latin typeface="Calibri"/>
                          <a:cs typeface="Calibri"/>
                        </a:rPr>
                        <a:t>$598.27</a:t>
                      </a:r>
                      <a:endParaRPr sz="1100">
                        <a:latin typeface="Calibri"/>
                        <a:cs typeface="Calibri"/>
                      </a:endParaRPr>
                    </a:p>
                  </a:txBody>
                  <a:tcPr marL="0" marR="0" marT="18490" marB="0"/>
                </a:tc>
                <a:tc>
                  <a:txBody>
                    <a:bodyPr/>
                    <a:lstStyle/>
                    <a:p>
                      <a:pPr>
                        <a:lnSpc>
                          <a:spcPct val="100000"/>
                        </a:lnSpc>
                      </a:pPr>
                      <a:endParaRPr sz="1000">
                        <a:latin typeface="Times New Roman"/>
                        <a:cs typeface="Times New Roman"/>
                      </a:endParaRPr>
                    </a:p>
                  </a:txBody>
                  <a:tcPr marL="0" marR="0" marT="0" marB="0"/>
                </a:tc>
                <a:tc>
                  <a:txBody>
                    <a:bodyPr/>
                    <a:lstStyle/>
                    <a:p>
                      <a:pPr marR="1270" algn="r">
                        <a:lnSpc>
                          <a:spcPct val="100000"/>
                        </a:lnSpc>
                        <a:spcBef>
                          <a:spcPts val="165"/>
                        </a:spcBef>
                      </a:pPr>
                      <a:r>
                        <a:rPr sz="1100" b="1" spc="-10" dirty="0">
                          <a:solidFill>
                            <a:srgbClr val="4580B2"/>
                          </a:solidFill>
                          <a:latin typeface="Calibri"/>
                          <a:cs typeface="Calibri"/>
                        </a:rPr>
                        <a:t>$640.88</a:t>
                      </a:r>
                      <a:endParaRPr sz="1100">
                        <a:latin typeface="Calibri"/>
                        <a:cs typeface="Calibri"/>
                      </a:endParaRPr>
                    </a:p>
                  </a:txBody>
                  <a:tcPr marL="0" marR="0" marT="18490"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270" algn="r">
                        <a:lnSpc>
                          <a:spcPct val="100000"/>
                        </a:lnSpc>
                        <a:spcBef>
                          <a:spcPts val="165"/>
                        </a:spcBef>
                      </a:pPr>
                      <a:r>
                        <a:rPr sz="1100" b="1" spc="-10" dirty="0">
                          <a:solidFill>
                            <a:srgbClr val="4580B2"/>
                          </a:solidFill>
                          <a:latin typeface="Calibri"/>
                          <a:cs typeface="Calibri"/>
                        </a:rPr>
                        <a:t>$683.20</a:t>
                      </a:r>
                      <a:endParaRPr sz="1100">
                        <a:latin typeface="Calibri"/>
                        <a:cs typeface="Calibri"/>
                      </a:endParaRPr>
                    </a:p>
                  </a:txBody>
                  <a:tcPr marL="0" marR="0" marT="18490" marB="0"/>
                </a:tc>
                <a:extLst>
                  <a:ext uri="{0D108BD9-81ED-4DB2-BD59-A6C34878D82A}">
                    <a16:rowId xmlns:a16="http://schemas.microsoft.com/office/drawing/2014/main" val="10007"/>
                  </a:ext>
                </a:extLst>
              </a:tr>
              <a:tr h="454398">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spcBef>
                          <a:spcPts val="1065"/>
                        </a:spcBef>
                      </a:pPr>
                      <a:endParaRPr sz="1000">
                        <a:latin typeface="Times New Roman"/>
                        <a:cs typeface="Times New Roman"/>
                      </a:endParaRPr>
                    </a:p>
                    <a:p>
                      <a:pPr marL="66675">
                        <a:lnSpc>
                          <a:spcPct val="100000"/>
                        </a:lnSpc>
                        <a:spcBef>
                          <a:spcPts val="5"/>
                        </a:spcBef>
                      </a:pPr>
                      <a:r>
                        <a:rPr sz="1000" spc="-10" dirty="0">
                          <a:latin typeface="Calibri"/>
                          <a:cs typeface="Calibri"/>
                        </a:rPr>
                        <a:t>5.40%</a:t>
                      </a:r>
                      <a:endParaRPr sz="1000">
                        <a:latin typeface="Calibri"/>
                        <a:cs typeface="Calibri"/>
                      </a:endParaRPr>
                    </a:p>
                  </a:txBody>
                  <a:tcPr marL="0" marR="0" marT="119343" marB="0"/>
                </a:tc>
                <a:tc>
                  <a:txBody>
                    <a:bodyPr/>
                    <a:lstStyle/>
                    <a:p>
                      <a:pPr>
                        <a:lnSpc>
                          <a:spcPct val="100000"/>
                        </a:lnSpc>
                        <a:spcBef>
                          <a:spcPts val="1065"/>
                        </a:spcBef>
                      </a:pPr>
                      <a:endParaRPr sz="1000">
                        <a:latin typeface="Times New Roman"/>
                        <a:cs typeface="Times New Roman"/>
                      </a:endParaRPr>
                    </a:p>
                    <a:p>
                      <a:pPr marR="1905" algn="r">
                        <a:lnSpc>
                          <a:spcPct val="100000"/>
                        </a:lnSpc>
                        <a:spcBef>
                          <a:spcPts val="5"/>
                        </a:spcBef>
                      </a:pPr>
                      <a:r>
                        <a:rPr sz="1000" spc="-10" dirty="0">
                          <a:latin typeface="Calibri"/>
                          <a:cs typeface="Calibri"/>
                        </a:rPr>
                        <a:t>2,574</a:t>
                      </a:r>
                      <a:endParaRPr sz="1000">
                        <a:latin typeface="Calibri"/>
                        <a:cs typeface="Calibri"/>
                      </a:endParaRPr>
                    </a:p>
                  </a:txBody>
                  <a:tcPr marL="0" marR="0" marT="119343" marB="0"/>
                </a:tc>
                <a:tc>
                  <a:txBody>
                    <a:bodyPr/>
                    <a:lstStyle/>
                    <a:p>
                      <a:pPr marL="241935">
                        <a:lnSpc>
                          <a:spcPct val="100000"/>
                        </a:lnSpc>
                        <a:spcBef>
                          <a:spcPts val="520"/>
                        </a:spcBef>
                      </a:pPr>
                      <a:r>
                        <a:rPr sz="1100" b="1" u="sng" dirty="0">
                          <a:uFill>
                            <a:solidFill>
                              <a:srgbClr val="000000"/>
                            </a:solidFill>
                          </a:uFill>
                          <a:latin typeface="Calibri"/>
                          <a:cs typeface="Calibri"/>
                        </a:rPr>
                        <a:t>ELIGIBLE</a:t>
                      </a:r>
                      <a:r>
                        <a:rPr sz="1100" b="1" u="sng" spc="-45" dirty="0">
                          <a:uFill>
                            <a:solidFill>
                              <a:srgbClr val="000000"/>
                            </a:solidFill>
                          </a:uFill>
                          <a:latin typeface="Calibri"/>
                          <a:cs typeface="Calibri"/>
                        </a:rPr>
                        <a:t> </a:t>
                      </a:r>
                      <a:r>
                        <a:rPr sz="1100" b="1" u="sng" spc="-10" dirty="0">
                          <a:uFill>
                            <a:solidFill>
                              <a:srgbClr val="000000"/>
                            </a:solidFill>
                          </a:uFill>
                          <a:latin typeface="Calibri"/>
                          <a:cs typeface="Calibri"/>
                        </a:rPr>
                        <a:t>EMPLOYERS</a:t>
                      </a:r>
                      <a:endParaRPr sz="1100">
                        <a:latin typeface="Calibri"/>
                        <a:cs typeface="Calibri"/>
                      </a:endParaRPr>
                    </a:p>
                  </a:txBody>
                  <a:tcPr marL="0" marR="0" marT="58271" marB="0"/>
                </a:tc>
                <a:tc>
                  <a:txBody>
                    <a:bodyPr/>
                    <a:lstStyle/>
                    <a:p>
                      <a:pPr>
                        <a:lnSpc>
                          <a:spcPct val="100000"/>
                        </a:lnSpc>
                        <a:spcBef>
                          <a:spcPts val="1065"/>
                        </a:spcBef>
                      </a:pPr>
                      <a:endParaRPr sz="1000">
                        <a:latin typeface="Times New Roman"/>
                        <a:cs typeface="Times New Roman"/>
                      </a:endParaRPr>
                    </a:p>
                    <a:p>
                      <a:pPr marR="1905" algn="r">
                        <a:lnSpc>
                          <a:spcPct val="100000"/>
                        </a:lnSpc>
                        <a:spcBef>
                          <a:spcPts val="5"/>
                        </a:spcBef>
                      </a:pPr>
                      <a:r>
                        <a:rPr sz="1000" spc="-10" dirty="0">
                          <a:latin typeface="Calibri"/>
                          <a:cs typeface="Calibri"/>
                        </a:rPr>
                        <a:t>2,660</a:t>
                      </a:r>
                      <a:endParaRPr sz="1000">
                        <a:latin typeface="Calibri"/>
                        <a:cs typeface="Calibri"/>
                      </a:endParaRPr>
                    </a:p>
                  </a:txBody>
                  <a:tcPr marL="0" marR="0" marT="119343"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spcBef>
                          <a:spcPts val="1065"/>
                        </a:spcBef>
                      </a:pPr>
                      <a:endParaRPr sz="1000">
                        <a:latin typeface="Times New Roman"/>
                        <a:cs typeface="Times New Roman"/>
                      </a:endParaRPr>
                    </a:p>
                    <a:p>
                      <a:pPr marR="1905" algn="r">
                        <a:lnSpc>
                          <a:spcPct val="100000"/>
                        </a:lnSpc>
                        <a:spcBef>
                          <a:spcPts val="5"/>
                        </a:spcBef>
                      </a:pPr>
                      <a:r>
                        <a:rPr sz="1000" spc="-10" dirty="0">
                          <a:latin typeface="Calibri"/>
                          <a:cs typeface="Calibri"/>
                        </a:rPr>
                        <a:t>2,753</a:t>
                      </a:r>
                      <a:endParaRPr sz="1000">
                        <a:latin typeface="Calibri"/>
                        <a:cs typeface="Calibri"/>
                      </a:endParaRPr>
                    </a:p>
                  </a:txBody>
                  <a:tcPr marL="0" marR="0" marT="119343"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08"/>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5.05%</a:t>
                      </a:r>
                      <a:endParaRPr sz="1000">
                        <a:latin typeface="Calibri"/>
                        <a:cs typeface="Calibri"/>
                      </a:endParaRPr>
                    </a:p>
                  </a:txBody>
                  <a:tcPr marL="0" marR="0" marT="8404" marB="0"/>
                </a:tc>
                <a:tc>
                  <a:txBody>
                    <a:bodyPr/>
                    <a:lstStyle/>
                    <a:p>
                      <a:pPr marR="2540" algn="r">
                        <a:lnSpc>
                          <a:spcPct val="100000"/>
                        </a:lnSpc>
                        <a:spcBef>
                          <a:spcPts val="75"/>
                        </a:spcBef>
                      </a:pPr>
                      <a:r>
                        <a:rPr sz="1000" spc="-25" dirty="0">
                          <a:latin typeface="Calibri"/>
                          <a:cs typeface="Calibri"/>
                        </a:rPr>
                        <a:t>231</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239</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268</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09"/>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4.75%</a:t>
                      </a:r>
                      <a:endParaRPr sz="1000">
                        <a:latin typeface="Calibri"/>
                        <a:cs typeface="Calibri"/>
                      </a:endParaRPr>
                    </a:p>
                  </a:txBody>
                  <a:tcPr marL="0" marR="0" marT="8404" marB="0"/>
                </a:tc>
                <a:tc>
                  <a:txBody>
                    <a:bodyPr/>
                    <a:lstStyle/>
                    <a:p>
                      <a:pPr marR="2540" algn="r">
                        <a:lnSpc>
                          <a:spcPct val="100000"/>
                        </a:lnSpc>
                        <a:spcBef>
                          <a:spcPts val="75"/>
                        </a:spcBef>
                      </a:pPr>
                      <a:r>
                        <a:rPr sz="1000" spc="-25" dirty="0">
                          <a:latin typeface="Calibri"/>
                          <a:cs typeface="Calibri"/>
                        </a:rPr>
                        <a:t>284</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310</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331</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0"/>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4.45%</a:t>
                      </a:r>
                      <a:endParaRPr sz="1000">
                        <a:latin typeface="Calibri"/>
                        <a:cs typeface="Calibri"/>
                      </a:endParaRPr>
                    </a:p>
                  </a:txBody>
                  <a:tcPr marL="0" marR="0" marT="8404" marB="0"/>
                </a:tc>
                <a:tc>
                  <a:txBody>
                    <a:bodyPr/>
                    <a:lstStyle/>
                    <a:p>
                      <a:pPr marR="2540" algn="r">
                        <a:lnSpc>
                          <a:spcPct val="100000"/>
                        </a:lnSpc>
                        <a:spcBef>
                          <a:spcPts val="75"/>
                        </a:spcBef>
                      </a:pPr>
                      <a:r>
                        <a:rPr sz="1000" spc="-25" dirty="0">
                          <a:latin typeface="Calibri"/>
                          <a:cs typeface="Calibri"/>
                        </a:rPr>
                        <a:t>331</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349</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361</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1"/>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4.15%</a:t>
                      </a:r>
                      <a:endParaRPr sz="1000">
                        <a:latin typeface="Calibri"/>
                        <a:cs typeface="Calibri"/>
                      </a:endParaRPr>
                    </a:p>
                  </a:txBody>
                  <a:tcPr marL="0" marR="0" marT="8404" marB="0"/>
                </a:tc>
                <a:tc>
                  <a:txBody>
                    <a:bodyPr/>
                    <a:lstStyle/>
                    <a:p>
                      <a:pPr marR="2540" algn="r">
                        <a:lnSpc>
                          <a:spcPct val="100000"/>
                        </a:lnSpc>
                        <a:spcBef>
                          <a:spcPts val="75"/>
                        </a:spcBef>
                      </a:pPr>
                      <a:r>
                        <a:rPr sz="1000" spc="-25" dirty="0">
                          <a:latin typeface="Calibri"/>
                          <a:cs typeface="Calibri"/>
                        </a:rPr>
                        <a:t>367</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384</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435</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2"/>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3.85%</a:t>
                      </a:r>
                      <a:endParaRPr sz="1000">
                        <a:latin typeface="Calibri"/>
                        <a:cs typeface="Calibri"/>
                      </a:endParaRPr>
                    </a:p>
                  </a:txBody>
                  <a:tcPr marL="0" marR="0" marT="8404" marB="0"/>
                </a:tc>
                <a:tc>
                  <a:txBody>
                    <a:bodyPr/>
                    <a:lstStyle/>
                    <a:p>
                      <a:pPr marR="2540" algn="r">
                        <a:lnSpc>
                          <a:spcPct val="100000"/>
                        </a:lnSpc>
                        <a:spcBef>
                          <a:spcPts val="75"/>
                        </a:spcBef>
                      </a:pPr>
                      <a:r>
                        <a:rPr sz="1000" spc="-25" dirty="0">
                          <a:latin typeface="Calibri"/>
                          <a:cs typeface="Calibri"/>
                        </a:rPr>
                        <a:t>484</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526</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1,098</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3"/>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3.55%</a:t>
                      </a:r>
                      <a:endParaRPr sz="1000">
                        <a:latin typeface="Calibri"/>
                        <a:cs typeface="Calibri"/>
                      </a:endParaRPr>
                    </a:p>
                  </a:txBody>
                  <a:tcPr marL="0" marR="0" marT="8404" marB="0"/>
                </a:tc>
                <a:tc>
                  <a:txBody>
                    <a:bodyPr/>
                    <a:lstStyle/>
                    <a:p>
                      <a:pPr marR="1905" algn="r">
                        <a:lnSpc>
                          <a:spcPct val="100000"/>
                        </a:lnSpc>
                        <a:spcBef>
                          <a:spcPts val="75"/>
                        </a:spcBef>
                      </a:pPr>
                      <a:r>
                        <a:rPr sz="1000" spc="-10" dirty="0">
                          <a:latin typeface="Calibri"/>
                          <a:cs typeface="Calibri"/>
                        </a:rPr>
                        <a:t>1,127</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1,233</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727</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4"/>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3.25%</a:t>
                      </a:r>
                      <a:endParaRPr sz="1000">
                        <a:latin typeface="Calibri"/>
                        <a:cs typeface="Calibri"/>
                      </a:endParaRPr>
                    </a:p>
                  </a:txBody>
                  <a:tcPr marL="0" marR="0" marT="8404" marB="0"/>
                </a:tc>
                <a:tc>
                  <a:txBody>
                    <a:bodyPr/>
                    <a:lstStyle/>
                    <a:p>
                      <a:pPr marR="2540" algn="r">
                        <a:lnSpc>
                          <a:spcPct val="100000"/>
                        </a:lnSpc>
                        <a:spcBef>
                          <a:spcPts val="75"/>
                        </a:spcBef>
                      </a:pPr>
                      <a:r>
                        <a:rPr sz="1000" spc="-25" dirty="0">
                          <a:latin typeface="Calibri"/>
                          <a:cs typeface="Calibri"/>
                        </a:rPr>
                        <a:t>757</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780</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881</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5"/>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2.95%</a:t>
                      </a:r>
                      <a:endParaRPr sz="1000">
                        <a:latin typeface="Calibri"/>
                        <a:cs typeface="Calibri"/>
                      </a:endParaRPr>
                    </a:p>
                  </a:txBody>
                  <a:tcPr marL="0" marR="0" marT="8404" marB="0"/>
                </a:tc>
                <a:tc>
                  <a:txBody>
                    <a:bodyPr/>
                    <a:lstStyle/>
                    <a:p>
                      <a:pPr marR="2540" algn="r">
                        <a:lnSpc>
                          <a:spcPct val="100000"/>
                        </a:lnSpc>
                        <a:spcBef>
                          <a:spcPts val="75"/>
                        </a:spcBef>
                      </a:pPr>
                      <a:r>
                        <a:rPr sz="1000" spc="-25" dirty="0">
                          <a:latin typeface="Calibri"/>
                          <a:cs typeface="Calibri"/>
                        </a:rPr>
                        <a:t>945</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1,056</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1,237</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6"/>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2.65%</a:t>
                      </a:r>
                      <a:endParaRPr sz="1000">
                        <a:latin typeface="Calibri"/>
                        <a:cs typeface="Calibri"/>
                      </a:endParaRPr>
                    </a:p>
                  </a:txBody>
                  <a:tcPr marL="0" marR="0" marT="8404" marB="0"/>
                </a:tc>
                <a:tc>
                  <a:txBody>
                    <a:bodyPr/>
                    <a:lstStyle/>
                    <a:p>
                      <a:pPr marR="1905" algn="r">
                        <a:lnSpc>
                          <a:spcPct val="100000"/>
                        </a:lnSpc>
                        <a:spcBef>
                          <a:spcPts val="75"/>
                        </a:spcBef>
                      </a:pPr>
                      <a:r>
                        <a:rPr sz="1000" spc="-10" dirty="0">
                          <a:latin typeface="Calibri"/>
                          <a:cs typeface="Calibri"/>
                        </a:rPr>
                        <a:t>1,314</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1,507</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1,790</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7"/>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2.35%</a:t>
                      </a:r>
                      <a:endParaRPr sz="1000">
                        <a:latin typeface="Calibri"/>
                        <a:cs typeface="Calibri"/>
                      </a:endParaRPr>
                    </a:p>
                  </a:txBody>
                  <a:tcPr marL="0" marR="0" marT="8404" marB="0"/>
                </a:tc>
                <a:tc>
                  <a:txBody>
                    <a:bodyPr/>
                    <a:lstStyle/>
                    <a:p>
                      <a:pPr marR="1905" algn="r">
                        <a:lnSpc>
                          <a:spcPct val="100000"/>
                        </a:lnSpc>
                        <a:spcBef>
                          <a:spcPts val="75"/>
                        </a:spcBef>
                      </a:pPr>
                      <a:r>
                        <a:rPr sz="1000" spc="-10" dirty="0">
                          <a:latin typeface="Calibri"/>
                          <a:cs typeface="Calibri"/>
                        </a:rPr>
                        <a:t>1,950</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2,354</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2,880</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8"/>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2.05%</a:t>
                      </a:r>
                      <a:endParaRPr sz="1000">
                        <a:latin typeface="Calibri"/>
                        <a:cs typeface="Calibri"/>
                      </a:endParaRPr>
                    </a:p>
                  </a:txBody>
                  <a:tcPr marL="0" marR="0" marT="8404" marB="0"/>
                </a:tc>
                <a:tc>
                  <a:txBody>
                    <a:bodyPr/>
                    <a:lstStyle/>
                    <a:p>
                      <a:pPr marR="1905" algn="r">
                        <a:lnSpc>
                          <a:spcPct val="100000"/>
                        </a:lnSpc>
                        <a:spcBef>
                          <a:spcPts val="75"/>
                        </a:spcBef>
                      </a:pPr>
                      <a:r>
                        <a:rPr sz="1000" spc="-10" dirty="0">
                          <a:latin typeface="Calibri"/>
                          <a:cs typeface="Calibri"/>
                        </a:rPr>
                        <a:t>3,305</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6,484</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7,902</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9"/>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1.75%</a:t>
                      </a:r>
                      <a:endParaRPr sz="1000">
                        <a:latin typeface="Calibri"/>
                        <a:cs typeface="Calibri"/>
                      </a:endParaRPr>
                    </a:p>
                  </a:txBody>
                  <a:tcPr marL="0" marR="0" marT="8404" marB="0"/>
                </a:tc>
                <a:tc>
                  <a:txBody>
                    <a:bodyPr/>
                    <a:lstStyle/>
                    <a:p>
                      <a:pPr marR="1905" algn="r">
                        <a:lnSpc>
                          <a:spcPct val="100000"/>
                        </a:lnSpc>
                        <a:spcBef>
                          <a:spcPts val="75"/>
                        </a:spcBef>
                      </a:pPr>
                      <a:r>
                        <a:rPr sz="1000" spc="-10" dirty="0">
                          <a:latin typeface="Calibri"/>
                          <a:cs typeface="Calibri"/>
                        </a:rPr>
                        <a:t>8,883</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8,972</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11,569</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20"/>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1.45%</a:t>
                      </a:r>
                      <a:endParaRPr sz="1000">
                        <a:latin typeface="Calibri"/>
                        <a:cs typeface="Calibri"/>
                      </a:endParaRPr>
                    </a:p>
                  </a:txBody>
                  <a:tcPr marL="0" marR="0" marT="8404" marB="0"/>
                </a:tc>
                <a:tc>
                  <a:txBody>
                    <a:bodyPr/>
                    <a:lstStyle/>
                    <a:p>
                      <a:pPr marR="1905" algn="r">
                        <a:lnSpc>
                          <a:spcPct val="100000"/>
                        </a:lnSpc>
                        <a:spcBef>
                          <a:spcPts val="75"/>
                        </a:spcBef>
                      </a:pPr>
                      <a:r>
                        <a:rPr sz="1000" spc="-10" dirty="0">
                          <a:latin typeface="Calibri"/>
                          <a:cs typeface="Calibri"/>
                        </a:rPr>
                        <a:t>12,910</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14,596</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15,023</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21"/>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1.15%</a:t>
                      </a:r>
                      <a:endParaRPr sz="1000">
                        <a:latin typeface="Calibri"/>
                        <a:cs typeface="Calibri"/>
                      </a:endParaRPr>
                    </a:p>
                  </a:txBody>
                  <a:tcPr marL="0" marR="0" marT="8404" marB="0"/>
                </a:tc>
                <a:tc>
                  <a:txBody>
                    <a:bodyPr/>
                    <a:lstStyle/>
                    <a:p>
                      <a:pPr marR="1905" algn="r">
                        <a:lnSpc>
                          <a:spcPct val="100000"/>
                        </a:lnSpc>
                        <a:spcBef>
                          <a:spcPts val="75"/>
                        </a:spcBef>
                      </a:pPr>
                      <a:r>
                        <a:rPr sz="1000" spc="-10" dirty="0">
                          <a:latin typeface="Calibri"/>
                          <a:cs typeface="Calibri"/>
                        </a:rPr>
                        <a:t>14,515</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13,181</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11,804</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22"/>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0.85%</a:t>
                      </a:r>
                      <a:endParaRPr sz="1000">
                        <a:latin typeface="Calibri"/>
                        <a:cs typeface="Calibri"/>
                      </a:endParaRPr>
                    </a:p>
                  </a:txBody>
                  <a:tcPr marL="0" marR="0" marT="8404" marB="0"/>
                </a:tc>
                <a:tc>
                  <a:txBody>
                    <a:bodyPr/>
                    <a:lstStyle/>
                    <a:p>
                      <a:pPr marR="1905" algn="r">
                        <a:lnSpc>
                          <a:spcPct val="100000"/>
                        </a:lnSpc>
                        <a:spcBef>
                          <a:spcPts val="75"/>
                        </a:spcBef>
                      </a:pPr>
                      <a:r>
                        <a:rPr sz="1000" spc="-10" dirty="0">
                          <a:latin typeface="Calibri"/>
                          <a:cs typeface="Calibri"/>
                        </a:rPr>
                        <a:t>11,072</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8,963</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6,373</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23"/>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0.55%</a:t>
                      </a:r>
                      <a:endParaRPr sz="1000">
                        <a:latin typeface="Calibri"/>
                        <a:cs typeface="Calibri"/>
                      </a:endParaRPr>
                    </a:p>
                  </a:txBody>
                  <a:tcPr marL="0" marR="0" marT="8404" marB="0"/>
                </a:tc>
                <a:tc>
                  <a:txBody>
                    <a:bodyPr/>
                    <a:lstStyle/>
                    <a:p>
                      <a:pPr marR="1905" algn="r">
                        <a:lnSpc>
                          <a:spcPct val="100000"/>
                        </a:lnSpc>
                        <a:spcBef>
                          <a:spcPts val="75"/>
                        </a:spcBef>
                      </a:pPr>
                      <a:r>
                        <a:rPr sz="1000" spc="-10" dirty="0">
                          <a:latin typeface="Calibri"/>
                          <a:cs typeface="Calibri"/>
                        </a:rPr>
                        <a:t>5,227</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3,857</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3,104</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24"/>
                  </a:ext>
                </a:extLst>
              </a:tr>
              <a:tr h="228599">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0.25%</a:t>
                      </a:r>
                      <a:endParaRPr sz="1000">
                        <a:latin typeface="Calibri"/>
                        <a:cs typeface="Calibri"/>
                      </a:endParaRPr>
                    </a:p>
                  </a:txBody>
                  <a:tcPr marL="0" marR="0" marT="8404" marB="0"/>
                </a:tc>
                <a:tc>
                  <a:txBody>
                    <a:bodyPr/>
                    <a:lstStyle/>
                    <a:p>
                      <a:pPr marR="1905" algn="r">
                        <a:lnSpc>
                          <a:spcPct val="100000"/>
                        </a:lnSpc>
                        <a:spcBef>
                          <a:spcPts val="75"/>
                        </a:spcBef>
                      </a:pPr>
                      <a:r>
                        <a:rPr sz="1000" spc="-10" dirty="0">
                          <a:latin typeface="Calibri"/>
                          <a:cs typeface="Calibri"/>
                        </a:rPr>
                        <a:t>10,494</a:t>
                      </a:r>
                      <a:endParaRPr sz="1000">
                        <a:latin typeface="Calibri"/>
                        <a:cs typeface="Calibri"/>
                      </a:endParaRPr>
                    </a:p>
                  </a:txBody>
                  <a:tcPr marL="0" marR="0" marT="8404"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B w="9525">
                      <a:solidFill>
                        <a:srgbClr val="000000"/>
                      </a:solidFill>
                      <a:prstDash val="solid"/>
                    </a:lnB>
                  </a:tcPr>
                </a:tc>
                <a:tc>
                  <a:txBody>
                    <a:bodyPr/>
                    <a:lstStyle/>
                    <a:p>
                      <a:pPr marR="1905" algn="r">
                        <a:lnSpc>
                          <a:spcPct val="100000"/>
                        </a:lnSpc>
                        <a:spcBef>
                          <a:spcPts val="75"/>
                        </a:spcBef>
                      </a:pPr>
                      <a:r>
                        <a:rPr sz="1000" spc="-10" dirty="0">
                          <a:latin typeface="Calibri"/>
                          <a:cs typeface="Calibri"/>
                        </a:rPr>
                        <a:t>9,319</a:t>
                      </a:r>
                      <a:endParaRPr sz="1000">
                        <a:latin typeface="Calibri"/>
                        <a:cs typeface="Calibri"/>
                      </a:endParaRPr>
                    </a:p>
                  </a:txBody>
                  <a:tcPr marL="0" marR="0" marT="8404"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8,234</a:t>
                      </a:r>
                      <a:endParaRPr sz="1000">
                        <a:latin typeface="Calibri"/>
                        <a:cs typeface="Calibri"/>
                      </a:endParaRPr>
                    </a:p>
                  </a:txBody>
                  <a:tcPr marL="0" marR="0" marT="8404"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25"/>
                  </a:ext>
                </a:extLst>
              </a:tr>
              <a:tr h="147357">
                <a:tc>
                  <a:txBody>
                    <a:bodyPr/>
                    <a:lstStyle/>
                    <a:p>
                      <a:pPr>
                        <a:lnSpc>
                          <a:spcPct val="100000"/>
                        </a:lnSpc>
                      </a:pPr>
                      <a:endParaRPr sz="800">
                        <a:latin typeface="Times New Roman"/>
                        <a:cs typeface="Times New Roman"/>
                      </a:endParaRPr>
                    </a:p>
                  </a:txBody>
                  <a:tcPr marL="0" marR="0" marT="0" marB="0"/>
                </a:tc>
                <a:tc>
                  <a:txBody>
                    <a:bodyPr/>
                    <a:lstStyle/>
                    <a:p>
                      <a:pPr>
                        <a:lnSpc>
                          <a:spcPct val="100000"/>
                        </a:lnSpc>
                      </a:pPr>
                      <a:endParaRPr sz="800">
                        <a:latin typeface="Times New Roman"/>
                        <a:cs typeface="Times New Roman"/>
                      </a:endParaRPr>
                    </a:p>
                  </a:txBody>
                  <a:tcPr marL="0" marR="0" marT="0" marB="0"/>
                </a:tc>
                <a:tc>
                  <a:txBody>
                    <a:bodyPr/>
                    <a:lstStyle/>
                    <a:p>
                      <a:pPr marR="1905" algn="r">
                        <a:lnSpc>
                          <a:spcPts val="1220"/>
                        </a:lnSpc>
                      </a:pPr>
                      <a:r>
                        <a:rPr sz="1100" b="1" spc="-10" dirty="0">
                          <a:latin typeface="Calibri"/>
                          <a:cs typeface="Calibri"/>
                        </a:rPr>
                        <a:t>76,770</a:t>
                      </a:r>
                      <a:endParaRPr sz="1100">
                        <a:latin typeface="Calibri"/>
                        <a:cs typeface="Calibri"/>
                      </a:endParaRPr>
                    </a:p>
                  </a:txBody>
                  <a:tcPr marL="0" marR="0" marT="0" marB="0">
                    <a:lnT w="9525">
                      <a:solidFill>
                        <a:srgbClr val="000000"/>
                      </a:solidFill>
                      <a:prstDash val="solid"/>
                    </a:lnT>
                  </a:tcPr>
                </a:tc>
                <a:tc>
                  <a:txBody>
                    <a:bodyPr/>
                    <a:lstStyle/>
                    <a:p>
                      <a:pPr>
                        <a:lnSpc>
                          <a:spcPct val="100000"/>
                        </a:lnSpc>
                      </a:pPr>
                      <a:endParaRPr sz="800">
                        <a:latin typeface="Times New Roman"/>
                        <a:cs typeface="Times New Roman"/>
                      </a:endParaRPr>
                    </a:p>
                  </a:txBody>
                  <a:tcPr marL="0" marR="0" marT="0" marB="0">
                    <a:lnT w="9525">
                      <a:solidFill>
                        <a:srgbClr val="000000"/>
                      </a:solidFill>
                      <a:prstDash val="solid"/>
                    </a:lnT>
                  </a:tcPr>
                </a:tc>
                <a:tc>
                  <a:txBody>
                    <a:bodyPr/>
                    <a:lstStyle/>
                    <a:p>
                      <a:pPr marR="1905" algn="r">
                        <a:lnSpc>
                          <a:spcPts val="1220"/>
                        </a:lnSpc>
                      </a:pPr>
                      <a:r>
                        <a:rPr sz="1100" b="1" spc="-10" dirty="0">
                          <a:latin typeface="Calibri"/>
                          <a:cs typeface="Calibri"/>
                        </a:rPr>
                        <a:t>76,770</a:t>
                      </a:r>
                      <a:endParaRPr sz="1100">
                        <a:latin typeface="Calibri"/>
                        <a:cs typeface="Calibri"/>
                      </a:endParaRPr>
                    </a:p>
                  </a:txBody>
                  <a:tcPr marL="0" marR="0" marT="0" marB="0">
                    <a:lnT w="9525">
                      <a:solidFill>
                        <a:srgbClr val="000000"/>
                      </a:solidFill>
                      <a:prstDash val="solid"/>
                    </a:lnT>
                  </a:tcPr>
                </a:tc>
                <a:tc>
                  <a:txBody>
                    <a:bodyPr/>
                    <a:lstStyle/>
                    <a:p>
                      <a:pPr>
                        <a:lnSpc>
                          <a:spcPct val="100000"/>
                        </a:lnSpc>
                      </a:pPr>
                      <a:endParaRPr sz="800">
                        <a:latin typeface="Times New Roman"/>
                        <a:cs typeface="Times New Roman"/>
                      </a:endParaRPr>
                    </a:p>
                  </a:txBody>
                  <a:tcPr marL="0" marR="0" marT="0" marB="0"/>
                </a:tc>
                <a:tc>
                  <a:txBody>
                    <a:bodyPr/>
                    <a:lstStyle/>
                    <a:p>
                      <a:pPr>
                        <a:lnSpc>
                          <a:spcPct val="100000"/>
                        </a:lnSpc>
                      </a:pPr>
                      <a:endParaRPr sz="800">
                        <a:latin typeface="Times New Roman"/>
                        <a:cs typeface="Times New Roman"/>
                      </a:endParaRPr>
                    </a:p>
                  </a:txBody>
                  <a:tcPr marL="0" marR="0" marT="0" marB="0"/>
                </a:tc>
                <a:tc>
                  <a:txBody>
                    <a:bodyPr/>
                    <a:lstStyle/>
                    <a:p>
                      <a:pPr marR="1905" algn="r">
                        <a:lnSpc>
                          <a:spcPts val="1220"/>
                        </a:lnSpc>
                      </a:pPr>
                      <a:r>
                        <a:rPr sz="1100" b="1" spc="-10" dirty="0">
                          <a:latin typeface="Calibri"/>
                          <a:cs typeface="Calibri"/>
                        </a:rPr>
                        <a:t>76,770</a:t>
                      </a:r>
                      <a:endParaRPr sz="1100">
                        <a:latin typeface="Calibri"/>
                        <a:cs typeface="Calibri"/>
                      </a:endParaRPr>
                    </a:p>
                  </a:txBody>
                  <a:tcPr marL="0" marR="0" marT="0" marB="0">
                    <a:lnT w="9525">
                      <a:solidFill>
                        <a:srgbClr val="000000"/>
                      </a:solidFill>
                      <a:prstDash val="solid"/>
                    </a:lnT>
                  </a:tcPr>
                </a:tc>
                <a:tc>
                  <a:txBody>
                    <a:bodyPr/>
                    <a:lstStyle/>
                    <a:p>
                      <a:pPr>
                        <a:lnSpc>
                          <a:spcPct val="100000"/>
                        </a:lnSpc>
                      </a:pPr>
                      <a:endParaRPr sz="800">
                        <a:latin typeface="Times New Roman"/>
                        <a:cs typeface="Times New Roman"/>
                      </a:endParaRPr>
                    </a:p>
                  </a:txBody>
                  <a:tcPr marL="0" marR="0" marT="0" marB="0"/>
                </a:tc>
                <a:extLst>
                  <a:ext uri="{0D108BD9-81ED-4DB2-BD59-A6C34878D82A}">
                    <a16:rowId xmlns:a16="http://schemas.microsoft.com/office/drawing/2014/main" val="10026"/>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84D730-5082-D00D-43F5-97BE27B25D74}"/>
              </a:ext>
            </a:extLst>
          </p:cNvPr>
          <p:cNvPicPr>
            <a:picLocks noChangeAspect="1"/>
          </p:cNvPicPr>
          <p:nvPr/>
        </p:nvPicPr>
        <p:blipFill>
          <a:blip r:embed="rId2"/>
          <a:stretch>
            <a:fillRect/>
          </a:stretch>
        </p:blipFill>
        <p:spPr>
          <a:xfrm>
            <a:off x="980357" y="0"/>
            <a:ext cx="10050810" cy="6858000"/>
          </a:xfrm>
          <a:prstGeom prst="rect">
            <a:avLst/>
          </a:prstGeom>
        </p:spPr>
      </p:pic>
    </p:spTree>
    <p:extLst>
      <p:ext uri="{BB962C8B-B14F-4D97-AF65-F5344CB8AC3E}">
        <p14:creationId xmlns:p14="http://schemas.microsoft.com/office/powerpoint/2010/main" val="28519334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D105229-D92C-2CCA-AB84-84C065453138}"/>
              </a:ext>
            </a:extLst>
          </p:cNvPr>
          <p:cNvPicPr>
            <a:picLocks noChangeAspect="1"/>
          </p:cNvPicPr>
          <p:nvPr/>
        </p:nvPicPr>
        <p:blipFill>
          <a:blip r:embed="rId2"/>
          <a:stretch>
            <a:fillRect/>
          </a:stretch>
        </p:blipFill>
        <p:spPr>
          <a:xfrm>
            <a:off x="1816645" y="0"/>
            <a:ext cx="8558710" cy="6858000"/>
          </a:xfrm>
          <a:prstGeom prst="rect">
            <a:avLst/>
          </a:prstGeom>
        </p:spPr>
      </p:pic>
    </p:spTree>
    <p:extLst>
      <p:ext uri="{BB962C8B-B14F-4D97-AF65-F5344CB8AC3E}">
        <p14:creationId xmlns:p14="http://schemas.microsoft.com/office/powerpoint/2010/main" val="21180234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BC719F-5F61-C066-E7DC-7F197571A579}"/>
              </a:ext>
            </a:extLst>
          </p:cNvPr>
          <p:cNvPicPr>
            <a:picLocks noChangeAspect="1"/>
          </p:cNvPicPr>
          <p:nvPr/>
        </p:nvPicPr>
        <p:blipFill>
          <a:blip r:embed="rId2"/>
          <a:stretch>
            <a:fillRect/>
          </a:stretch>
        </p:blipFill>
        <p:spPr>
          <a:xfrm>
            <a:off x="1691306" y="0"/>
            <a:ext cx="8809387" cy="6858000"/>
          </a:xfrm>
          <a:prstGeom prst="rect">
            <a:avLst/>
          </a:prstGeom>
        </p:spPr>
      </p:pic>
    </p:spTree>
    <p:extLst>
      <p:ext uri="{BB962C8B-B14F-4D97-AF65-F5344CB8AC3E}">
        <p14:creationId xmlns:p14="http://schemas.microsoft.com/office/powerpoint/2010/main" val="34723832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F5670D-9495-C97D-DBCE-889A846BF10C}"/>
              </a:ext>
            </a:extLst>
          </p:cNvPr>
          <p:cNvPicPr>
            <a:picLocks noChangeAspect="1"/>
          </p:cNvPicPr>
          <p:nvPr/>
        </p:nvPicPr>
        <p:blipFill>
          <a:blip r:embed="rId2"/>
          <a:stretch>
            <a:fillRect/>
          </a:stretch>
        </p:blipFill>
        <p:spPr>
          <a:xfrm>
            <a:off x="1736471" y="0"/>
            <a:ext cx="8719058" cy="6858000"/>
          </a:xfrm>
          <a:prstGeom prst="rect">
            <a:avLst/>
          </a:prstGeom>
        </p:spPr>
      </p:pic>
    </p:spTree>
    <p:extLst>
      <p:ext uri="{BB962C8B-B14F-4D97-AF65-F5344CB8AC3E}">
        <p14:creationId xmlns:p14="http://schemas.microsoft.com/office/powerpoint/2010/main" val="25453252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772B3-D1F7-03B9-486F-B0D0DC735B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875172-7C92-D639-F00E-4775A401CF36}"/>
              </a:ext>
            </a:extLst>
          </p:cNvPr>
          <p:cNvSpPr>
            <a:spLocks noGrp="1"/>
          </p:cNvSpPr>
          <p:nvPr>
            <p:ph type="ctrTitle"/>
          </p:nvPr>
        </p:nvSpPr>
        <p:spPr>
          <a:xfrm>
            <a:off x="1524000" y="3850003"/>
            <a:ext cx="9144000" cy="2387600"/>
          </a:xfrm>
        </p:spPr>
        <p:txBody>
          <a:bodyPr>
            <a:normAutofit fontScale="90000"/>
          </a:bodyPr>
          <a:lstStyle/>
          <a:p>
            <a:r>
              <a:rPr lang="en-US" dirty="0"/>
              <a:t>Employment Security Council Meeting</a:t>
            </a:r>
            <a:br>
              <a:rPr lang="en-US" dirty="0"/>
            </a:br>
            <a:r>
              <a:rPr lang="en-US" dirty="0"/>
              <a:t>October 6</a:t>
            </a:r>
            <a:r>
              <a:rPr lang="en-US" baseline="30000" dirty="0"/>
              <a:t>th</a:t>
            </a:r>
            <a:r>
              <a:rPr lang="en-US" dirty="0"/>
              <a:t>, 2025</a:t>
            </a:r>
          </a:p>
        </p:txBody>
      </p:sp>
      <p:pic>
        <p:nvPicPr>
          <p:cNvPr id="5" name="Picture 4" descr="Logo&#10;&#10;AI-generated content may be incorrect.">
            <a:extLst>
              <a:ext uri="{FF2B5EF4-FFF2-40B4-BE49-F238E27FC236}">
                <a16:creationId xmlns:a16="http://schemas.microsoft.com/office/drawing/2014/main" id="{34115CB5-14B6-9C04-5471-42E06FC963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9789" y="346076"/>
            <a:ext cx="7892422" cy="3434665"/>
          </a:xfrm>
          <a:prstGeom prst="rect">
            <a:avLst/>
          </a:prstGeom>
        </p:spPr>
      </p:pic>
    </p:spTree>
    <p:extLst>
      <p:ext uri="{BB962C8B-B14F-4D97-AF65-F5344CB8AC3E}">
        <p14:creationId xmlns:p14="http://schemas.microsoft.com/office/powerpoint/2010/main" val="577863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97A7B-379E-AEE8-21D0-FCED829622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111FD9-068A-EA16-32E2-ED070BE860A0}"/>
              </a:ext>
            </a:extLst>
          </p:cNvPr>
          <p:cNvSpPr>
            <a:spLocks noGrp="1"/>
          </p:cNvSpPr>
          <p:nvPr>
            <p:ph type="title"/>
          </p:nvPr>
        </p:nvSpPr>
        <p:spPr/>
        <p:txBody>
          <a:bodyPr/>
          <a:lstStyle/>
          <a:p>
            <a:r>
              <a:rPr lang="en-US" dirty="0"/>
              <a:t>Taking a moment…</a:t>
            </a:r>
          </a:p>
        </p:txBody>
      </p:sp>
      <p:sp>
        <p:nvSpPr>
          <p:cNvPr id="3" name="Content Placeholder 2">
            <a:extLst>
              <a:ext uri="{FF2B5EF4-FFF2-40B4-BE49-F238E27FC236}">
                <a16:creationId xmlns:a16="http://schemas.microsoft.com/office/drawing/2014/main" id="{629EDD8E-D797-D5DD-5D70-25A275D595A9}"/>
              </a:ext>
            </a:extLst>
          </p:cNvPr>
          <p:cNvSpPr>
            <a:spLocks noGrp="1"/>
          </p:cNvSpPr>
          <p:nvPr>
            <p:ph sz="quarter" idx="10"/>
          </p:nvPr>
        </p:nvSpPr>
        <p:spPr>
          <a:xfrm>
            <a:off x="1905000" y="1219200"/>
            <a:ext cx="8458200" cy="4724400"/>
          </a:xfrm>
        </p:spPr>
        <p:txBody>
          <a:bodyPr>
            <a:normAutofit/>
          </a:bodyPr>
          <a:lstStyle/>
          <a:p>
            <a:pPr marL="0" indent="0">
              <a:buNone/>
            </a:pPr>
            <a:r>
              <a:rPr lang="en-US" sz="2400" dirty="0"/>
              <a:t>In prior years, we’ve presented the “state solvency measure.” The COVID recession exposed significant weaknesses in this formula, and it was no longer providing valuable guidance.  AB 21 of the 2025 legislative session eliminated this formula, so moving forward we’re relying on the Average High Cost Multiple (as we have </a:t>
            </a:r>
            <a:br>
              <a:rPr lang="en-US" sz="2400" dirty="0"/>
            </a:br>
            <a:r>
              <a:rPr lang="en-US" sz="2400" dirty="0"/>
              <a:t>presented in the past) instead.</a:t>
            </a:r>
          </a:p>
        </p:txBody>
      </p:sp>
      <p:pic>
        <p:nvPicPr>
          <p:cNvPr id="1026" name="83FB990D-99D1-4F02-8D5F-11640CE19336" descr="IMG_0309.JPG">
            <a:extLst>
              <a:ext uri="{FF2B5EF4-FFF2-40B4-BE49-F238E27FC236}">
                <a16:creationId xmlns:a16="http://schemas.microsoft.com/office/drawing/2014/main" id="{DADDD7E2-40B6-7D08-E2D1-3A9DF9CAA47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77000" y="3200400"/>
            <a:ext cx="3581400" cy="26902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590609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AD831-FBBB-6AD8-C405-0A5E9A9912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84D35F-3C33-929E-980A-A7AADA52A71E}"/>
              </a:ext>
            </a:extLst>
          </p:cNvPr>
          <p:cNvSpPr>
            <a:spLocks noGrp="1"/>
          </p:cNvSpPr>
          <p:nvPr>
            <p:ph type="ctrTitle"/>
          </p:nvPr>
        </p:nvSpPr>
        <p:spPr>
          <a:xfrm>
            <a:off x="1524000" y="3850003"/>
            <a:ext cx="9144000" cy="2387600"/>
          </a:xfrm>
        </p:spPr>
        <p:txBody>
          <a:bodyPr>
            <a:normAutofit/>
          </a:bodyPr>
          <a:lstStyle/>
          <a:p>
            <a:r>
              <a:rPr lang="en-US" dirty="0"/>
              <a:t>Small Business Workshop</a:t>
            </a:r>
            <a:br>
              <a:rPr lang="en-US" dirty="0"/>
            </a:br>
            <a:r>
              <a:rPr lang="en-US" dirty="0"/>
              <a:t>October 6</a:t>
            </a:r>
            <a:r>
              <a:rPr lang="en-US" baseline="30000" dirty="0"/>
              <a:t>th</a:t>
            </a:r>
            <a:r>
              <a:rPr lang="en-US" dirty="0"/>
              <a:t>, 2025</a:t>
            </a:r>
          </a:p>
        </p:txBody>
      </p:sp>
      <p:pic>
        <p:nvPicPr>
          <p:cNvPr id="5" name="Picture 4" descr="Logo&#10;&#10;AI-generated content may be incorrect.">
            <a:extLst>
              <a:ext uri="{FF2B5EF4-FFF2-40B4-BE49-F238E27FC236}">
                <a16:creationId xmlns:a16="http://schemas.microsoft.com/office/drawing/2014/main" id="{CA4EF119-2627-67B2-FC7D-61673C8511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9789" y="346076"/>
            <a:ext cx="7892422" cy="3434665"/>
          </a:xfrm>
          <a:prstGeom prst="rect">
            <a:avLst/>
          </a:prstGeom>
        </p:spPr>
      </p:pic>
    </p:spTree>
    <p:extLst>
      <p:ext uri="{BB962C8B-B14F-4D97-AF65-F5344CB8AC3E}">
        <p14:creationId xmlns:p14="http://schemas.microsoft.com/office/powerpoint/2010/main" val="14345429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749A7CAD-D3DE-143A-9507-50A3D695DB0D}"/>
              </a:ext>
            </a:extLst>
          </p:cNvPr>
          <p:cNvGraphicFramePr>
            <a:graphicFrameLocks noChangeAspect="1"/>
          </p:cNvGraphicFramePr>
          <p:nvPr>
            <p:extLst>
              <p:ext uri="{D42A27DB-BD31-4B8C-83A1-F6EECF244321}">
                <p14:modId xmlns:p14="http://schemas.microsoft.com/office/powerpoint/2010/main" val="662799823"/>
              </p:ext>
            </p:extLst>
          </p:nvPr>
        </p:nvGraphicFramePr>
        <p:xfrm>
          <a:off x="436880" y="332227"/>
          <a:ext cx="5024120" cy="6193545"/>
        </p:xfrm>
        <a:graphic>
          <a:graphicData uri="http://schemas.openxmlformats.org/presentationml/2006/ole">
            <mc:AlternateContent xmlns:mc="http://schemas.openxmlformats.org/markup-compatibility/2006">
              <mc:Choice xmlns:v="urn:schemas-microsoft-com:vml" Requires="v">
                <p:oleObj name="Document" r:id="rId2" imgW="5956042" imgH="8765235" progId="Word.Document.12">
                  <p:embed/>
                </p:oleObj>
              </mc:Choice>
              <mc:Fallback>
                <p:oleObj name="Document" r:id="rId2" imgW="5956042" imgH="8765235" progId="Word.Document.12">
                  <p:embed/>
                  <p:pic>
                    <p:nvPicPr>
                      <p:cNvPr id="0" name=""/>
                      <p:cNvPicPr/>
                      <p:nvPr/>
                    </p:nvPicPr>
                    <p:blipFill>
                      <a:blip r:embed="rId3"/>
                      <a:stretch>
                        <a:fillRect/>
                      </a:stretch>
                    </p:blipFill>
                    <p:spPr>
                      <a:xfrm>
                        <a:off x="436880" y="332227"/>
                        <a:ext cx="5024120" cy="6193545"/>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573774EF-A7BF-85CF-70A2-61C77C7174BA}"/>
              </a:ext>
            </a:extLst>
          </p:cNvPr>
          <p:cNvGraphicFramePr>
            <a:graphicFrameLocks noChangeAspect="1"/>
          </p:cNvGraphicFramePr>
          <p:nvPr>
            <p:extLst>
              <p:ext uri="{D42A27DB-BD31-4B8C-83A1-F6EECF244321}">
                <p14:modId xmlns:p14="http://schemas.microsoft.com/office/powerpoint/2010/main" val="1638070431"/>
              </p:ext>
            </p:extLst>
          </p:nvPr>
        </p:nvGraphicFramePr>
        <p:xfrm>
          <a:off x="6096000" y="332227"/>
          <a:ext cx="5283200" cy="6206929"/>
        </p:xfrm>
        <a:graphic>
          <a:graphicData uri="http://schemas.openxmlformats.org/presentationml/2006/ole">
            <mc:AlternateContent xmlns:mc="http://schemas.openxmlformats.org/markup-compatibility/2006">
              <mc:Choice xmlns:v="urn:schemas-microsoft-com:vml" Requires="v">
                <p:oleObj name="Document" r:id="rId4" imgW="5940848" imgH="8760902" progId="Word.Document.12">
                  <p:embed/>
                </p:oleObj>
              </mc:Choice>
              <mc:Fallback>
                <p:oleObj name="Document" r:id="rId4" imgW="5940848" imgH="8760902" progId="Word.Document.12">
                  <p:embed/>
                  <p:pic>
                    <p:nvPicPr>
                      <p:cNvPr id="0" name=""/>
                      <p:cNvPicPr/>
                      <p:nvPr/>
                    </p:nvPicPr>
                    <p:blipFill>
                      <a:blip r:embed="rId5"/>
                      <a:stretch>
                        <a:fillRect/>
                      </a:stretch>
                    </p:blipFill>
                    <p:spPr>
                      <a:xfrm>
                        <a:off x="6096000" y="332227"/>
                        <a:ext cx="5283200" cy="6206929"/>
                      </a:xfrm>
                      <a:prstGeom prst="rect">
                        <a:avLst/>
                      </a:prstGeom>
                    </p:spPr>
                  </p:pic>
                </p:oleObj>
              </mc:Fallback>
            </mc:AlternateContent>
          </a:graphicData>
        </a:graphic>
      </p:graphicFrame>
    </p:spTree>
    <p:extLst>
      <p:ext uri="{BB962C8B-B14F-4D97-AF65-F5344CB8AC3E}">
        <p14:creationId xmlns:p14="http://schemas.microsoft.com/office/powerpoint/2010/main" val="21805863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B01E17B6-6ABB-3938-8844-6CADE77E23DC}"/>
              </a:ext>
            </a:extLst>
          </p:cNvPr>
          <p:cNvGraphicFramePr>
            <a:graphicFrameLocks noChangeAspect="1"/>
          </p:cNvGraphicFramePr>
          <p:nvPr>
            <p:extLst>
              <p:ext uri="{D42A27DB-BD31-4B8C-83A1-F6EECF244321}">
                <p14:modId xmlns:p14="http://schemas.microsoft.com/office/powerpoint/2010/main" val="2204010244"/>
              </p:ext>
            </p:extLst>
          </p:nvPr>
        </p:nvGraphicFramePr>
        <p:xfrm>
          <a:off x="542925" y="385762"/>
          <a:ext cx="5553075" cy="6086475"/>
        </p:xfrm>
        <a:graphic>
          <a:graphicData uri="http://schemas.openxmlformats.org/presentationml/2006/ole">
            <mc:AlternateContent xmlns:mc="http://schemas.openxmlformats.org/markup-compatibility/2006">
              <mc:Choice xmlns:v="urn:schemas-microsoft-com:vml" Requires="v">
                <p:oleObj name="Document" r:id="rId2" imgW="5940848" imgH="8760902" progId="Word.Document.12">
                  <p:embed/>
                </p:oleObj>
              </mc:Choice>
              <mc:Fallback>
                <p:oleObj name="Document" r:id="rId2" imgW="5940848" imgH="8760902" progId="Word.Document.12">
                  <p:embed/>
                  <p:pic>
                    <p:nvPicPr>
                      <p:cNvPr id="0" name=""/>
                      <p:cNvPicPr/>
                      <p:nvPr/>
                    </p:nvPicPr>
                    <p:blipFill>
                      <a:blip r:embed="rId3"/>
                      <a:stretch>
                        <a:fillRect/>
                      </a:stretch>
                    </p:blipFill>
                    <p:spPr>
                      <a:xfrm>
                        <a:off x="542925" y="385762"/>
                        <a:ext cx="5553075" cy="6086475"/>
                      </a:xfrm>
                      <a:prstGeom prst="rect">
                        <a:avLst/>
                      </a:prstGeom>
                    </p:spPr>
                  </p:pic>
                </p:oleObj>
              </mc:Fallback>
            </mc:AlternateContent>
          </a:graphicData>
        </a:graphic>
      </p:graphicFrame>
    </p:spTree>
    <p:extLst>
      <p:ext uri="{BB962C8B-B14F-4D97-AF65-F5344CB8AC3E}">
        <p14:creationId xmlns:p14="http://schemas.microsoft.com/office/powerpoint/2010/main" val="18446051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D7398-A938-2382-DCE1-D5A29F9D94A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69A8705-FF8E-4780-5AB2-4832436436E1}"/>
              </a:ext>
            </a:extLst>
          </p:cNvPr>
          <p:cNvSpPr>
            <a:spLocks noGrp="1"/>
          </p:cNvSpPr>
          <p:nvPr>
            <p:ph type="subTitle" idx="1"/>
          </p:nvPr>
        </p:nvSpPr>
        <p:spPr>
          <a:xfrm>
            <a:off x="1981200" y="1905000"/>
            <a:ext cx="8229600" cy="2133600"/>
          </a:xfrm>
          <a:prstGeom prst="rect">
            <a:avLst/>
          </a:prstGeom>
        </p:spPr>
        <p:txBody>
          <a:bodyPr/>
          <a:lstStyle/>
          <a:p>
            <a:br>
              <a:rPr dirty="0"/>
            </a:br>
            <a:endParaRPr dirty="0"/>
          </a:p>
        </p:txBody>
      </p:sp>
      <p:sp>
        <p:nvSpPr>
          <p:cNvPr id="4" name="Title 1">
            <a:extLst>
              <a:ext uri="{FF2B5EF4-FFF2-40B4-BE49-F238E27FC236}">
                <a16:creationId xmlns:a16="http://schemas.microsoft.com/office/drawing/2014/main" id="{F417896E-97A2-1D2C-1180-E2D44D5611F4}"/>
              </a:ext>
            </a:extLst>
          </p:cNvPr>
          <p:cNvSpPr>
            <a:spLocks noGrp="1"/>
          </p:cNvSpPr>
          <p:nvPr>
            <p:ph type="ctrTitle"/>
          </p:nvPr>
        </p:nvSpPr>
        <p:spPr>
          <a:xfrm>
            <a:off x="3429000" y="533401"/>
            <a:ext cx="6934200" cy="1089025"/>
          </a:xfrm>
          <a:prstGeom prst="rect">
            <a:avLst/>
          </a:prstGeom>
        </p:spPr>
        <p:txBody>
          <a:bodyPr>
            <a:normAutofit/>
          </a:bodyPr>
          <a:lstStyle/>
          <a:p>
            <a:endParaRPr dirty="0"/>
          </a:p>
        </p:txBody>
      </p:sp>
      <p:pic>
        <p:nvPicPr>
          <p:cNvPr id="6" name="Picture 5">
            <a:extLst>
              <a:ext uri="{FF2B5EF4-FFF2-40B4-BE49-F238E27FC236}">
                <a16:creationId xmlns:a16="http://schemas.microsoft.com/office/drawing/2014/main" id="{3ECFAC0C-F44E-3F63-507E-F1E49661A506}"/>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5614544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24DA2-505D-89B6-CE96-7245A03903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A0B768-CBE0-468D-8468-D4569D3565F7}"/>
              </a:ext>
            </a:extLst>
          </p:cNvPr>
          <p:cNvSpPr>
            <a:spLocks noGrp="1"/>
          </p:cNvSpPr>
          <p:nvPr>
            <p:ph type="title"/>
          </p:nvPr>
        </p:nvSpPr>
        <p:spPr/>
        <p:txBody>
          <a:bodyPr/>
          <a:lstStyle/>
          <a:p>
            <a:r>
              <a:rPr lang="en-US" dirty="0"/>
              <a:t>Taking a moment…</a:t>
            </a:r>
          </a:p>
        </p:txBody>
      </p:sp>
      <p:sp>
        <p:nvSpPr>
          <p:cNvPr id="3" name="Content Placeholder 2">
            <a:extLst>
              <a:ext uri="{FF2B5EF4-FFF2-40B4-BE49-F238E27FC236}">
                <a16:creationId xmlns:a16="http://schemas.microsoft.com/office/drawing/2014/main" id="{CC9272B6-6BF6-9B1C-F583-2ED39CCB5566}"/>
              </a:ext>
            </a:extLst>
          </p:cNvPr>
          <p:cNvSpPr>
            <a:spLocks noGrp="1"/>
          </p:cNvSpPr>
          <p:nvPr>
            <p:ph sz="quarter" idx="10"/>
          </p:nvPr>
        </p:nvSpPr>
        <p:spPr>
          <a:xfrm>
            <a:off x="1905000" y="1219200"/>
            <a:ext cx="8458200" cy="4724400"/>
          </a:xfrm>
        </p:spPr>
        <p:txBody>
          <a:bodyPr>
            <a:normAutofit/>
          </a:bodyPr>
          <a:lstStyle/>
          <a:p>
            <a:pPr marL="0" indent="0">
              <a:buNone/>
            </a:pPr>
            <a:r>
              <a:rPr lang="en-US" sz="2400" dirty="0"/>
              <a:t>In prior years, we’ve presented the “state solvency measure.” The COVID recession exposed significant weaknesses in this formula, and it was no longer providing valuable guidance.  AB 21 of the 2025 legislative session eliminated this formula, so moving forward we’re relying on the Average High Cost Multiple (as we have </a:t>
            </a:r>
            <a:br>
              <a:rPr lang="en-US" sz="2400" dirty="0"/>
            </a:br>
            <a:r>
              <a:rPr lang="en-US" sz="2400" dirty="0"/>
              <a:t>presented in the past) instead.</a:t>
            </a:r>
          </a:p>
        </p:txBody>
      </p:sp>
      <p:pic>
        <p:nvPicPr>
          <p:cNvPr id="1026" name="83FB990D-99D1-4F02-8D5F-11640CE19336" descr="IMG_0309.JPG">
            <a:extLst>
              <a:ext uri="{FF2B5EF4-FFF2-40B4-BE49-F238E27FC236}">
                <a16:creationId xmlns:a16="http://schemas.microsoft.com/office/drawing/2014/main" id="{C774FFFA-2BE9-F733-8124-0E4ABD45ACE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77000" y="3200400"/>
            <a:ext cx="3581400" cy="26902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005685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5FEB3-CC9B-814C-D7AC-E56D8E5A74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DC2C68-0DBA-683D-8577-177D43AA37C4}"/>
              </a:ext>
            </a:extLst>
          </p:cNvPr>
          <p:cNvSpPr>
            <a:spLocks noGrp="1"/>
          </p:cNvSpPr>
          <p:nvPr>
            <p:ph type="title"/>
          </p:nvPr>
        </p:nvSpPr>
        <p:spPr/>
        <p:txBody>
          <a:bodyPr/>
          <a:lstStyle/>
          <a:p>
            <a:r>
              <a:rPr lang="en-US" dirty="0"/>
              <a:t>Presentation Overview</a:t>
            </a:r>
          </a:p>
        </p:txBody>
      </p:sp>
      <p:sp>
        <p:nvSpPr>
          <p:cNvPr id="3" name="Content Placeholder 2">
            <a:extLst>
              <a:ext uri="{FF2B5EF4-FFF2-40B4-BE49-F238E27FC236}">
                <a16:creationId xmlns:a16="http://schemas.microsoft.com/office/drawing/2014/main" id="{9D54AFC6-055A-E90C-4986-5CA63B96E75C}"/>
              </a:ext>
            </a:extLst>
          </p:cNvPr>
          <p:cNvSpPr>
            <a:spLocks noGrp="1"/>
          </p:cNvSpPr>
          <p:nvPr>
            <p:ph sz="quarter" idx="10"/>
          </p:nvPr>
        </p:nvSpPr>
        <p:spPr>
          <a:xfrm>
            <a:off x="1905000" y="1219200"/>
            <a:ext cx="3352800" cy="4724400"/>
          </a:xfrm>
        </p:spPr>
        <p:txBody>
          <a:bodyPr/>
          <a:lstStyle/>
          <a:p>
            <a:r>
              <a:rPr lang="en-US" dirty="0"/>
              <a:t>Economic Conditions and Context</a:t>
            </a:r>
          </a:p>
          <a:p>
            <a:r>
              <a:rPr lang="en-US" dirty="0"/>
              <a:t>Unemployment Insurance Trends</a:t>
            </a:r>
          </a:p>
          <a:p>
            <a:r>
              <a:rPr lang="en-US" dirty="0"/>
              <a:t>UI Trust Fund Projections and Solvency</a:t>
            </a:r>
          </a:p>
        </p:txBody>
      </p:sp>
      <p:grpSp>
        <p:nvGrpSpPr>
          <p:cNvPr id="6" name="Group 5">
            <a:extLst>
              <a:ext uri="{FF2B5EF4-FFF2-40B4-BE49-F238E27FC236}">
                <a16:creationId xmlns:a16="http://schemas.microsoft.com/office/drawing/2014/main" id="{38BBBDAA-7A18-CE02-F0E3-20048DEFE7EE}"/>
              </a:ext>
            </a:extLst>
          </p:cNvPr>
          <p:cNvGrpSpPr/>
          <p:nvPr/>
        </p:nvGrpSpPr>
        <p:grpSpPr>
          <a:xfrm>
            <a:off x="5410200" y="1524000"/>
            <a:ext cx="4800600" cy="3810000"/>
            <a:chOff x="3886200" y="1981200"/>
            <a:chExt cx="4800600" cy="3810000"/>
          </a:xfrm>
        </p:grpSpPr>
        <p:pic>
          <p:nvPicPr>
            <p:cNvPr id="4" name="Picture 3">
              <a:extLst>
                <a:ext uri="{FF2B5EF4-FFF2-40B4-BE49-F238E27FC236}">
                  <a16:creationId xmlns:a16="http://schemas.microsoft.com/office/drawing/2014/main" id="{BE56F532-A05E-CAD2-CA13-F0FA66B91B2A}"/>
                </a:ext>
              </a:extLst>
            </p:cNvPr>
            <p:cNvPicPr>
              <a:picLocks noChangeAspect="1"/>
            </p:cNvPicPr>
            <p:nvPr/>
          </p:nvPicPr>
          <p:blipFill>
            <a:blip r:embed="rId2"/>
            <a:stretch>
              <a:fillRect/>
            </a:stretch>
          </p:blipFill>
          <p:spPr>
            <a:xfrm>
              <a:off x="3886200" y="2590800"/>
              <a:ext cx="4800600" cy="3200400"/>
            </a:xfrm>
            <a:prstGeom prst="rect">
              <a:avLst/>
            </a:prstGeom>
          </p:spPr>
        </p:pic>
        <p:sp>
          <p:nvSpPr>
            <p:cNvPr id="5" name="Content Placeholder 2">
              <a:extLst>
                <a:ext uri="{FF2B5EF4-FFF2-40B4-BE49-F238E27FC236}">
                  <a16:creationId xmlns:a16="http://schemas.microsoft.com/office/drawing/2014/main" id="{5D33E450-959A-E3DC-534D-944A9E961DD2}"/>
                </a:ext>
              </a:extLst>
            </p:cNvPr>
            <p:cNvSpPr txBox="1">
              <a:spLocks/>
            </p:cNvSpPr>
            <p:nvPr/>
          </p:nvSpPr>
          <p:spPr>
            <a:xfrm>
              <a:off x="3886200" y="1981200"/>
              <a:ext cx="4800600" cy="609600"/>
            </a:xfrm>
            <a:prstGeom prst="rect">
              <a:avLst/>
            </a:prstGeom>
          </p:spPr>
          <p:txBody>
            <a:bodyPr vert="horz" lIns="91440" tIns="45720" rIns="91440" bIns="45720" rtlCol="0">
              <a:normAutofit/>
            </a:bodyPr>
            <a:lstStyle>
              <a:lvl1pPr marL="457200" indent="-457200" algn="l" defTabSz="914400" rtl="0" eaLnBrk="1" latinLnBrk="0" hangingPunct="1">
                <a:spcBef>
                  <a:spcPct val="20000"/>
                </a:spcBef>
                <a:buFont typeface="Arial" panose="020B0604020202020204" pitchFamily="34" charset="0"/>
                <a:buChar char="•"/>
                <a:defRPr sz="2800" kern="1200">
                  <a:solidFill>
                    <a:srgbClr val="0064AC"/>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spcBef>
                  <a:spcPct val="20000"/>
                </a:spcBef>
                <a:buFont typeface="Arial" panose="020B0604020202020204" pitchFamily="34" charset="0"/>
                <a:buChar char="•"/>
                <a:defRPr sz="2400" kern="1200">
                  <a:solidFill>
                    <a:srgbClr val="0064AC"/>
                  </a:solidFill>
                  <a:latin typeface="Arial" panose="020B0604020202020204" pitchFamily="34" charset="0"/>
                  <a:ea typeface="+mn-ea"/>
                  <a:cs typeface="Arial" panose="020B0604020202020204" pitchFamily="34" charset="0"/>
                </a:defRPr>
              </a:lvl2pPr>
              <a:lvl3pPr marL="1257300" indent="-342900" algn="l" defTabSz="914400" rtl="0" eaLnBrk="1" latinLnBrk="0" hangingPunct="1">
                <a:spcBef>
                  <a:spcPct val="20000"/>
                </a:spcBef>
                <a:buFont typeface="Arial" panose="020B0604020202020204" pitchFamily="34" charset="0"/>
                <a:buChar char="•"/>
                <a:defRPr sz="2000" kern="1200">
                  <a:solidFill>
                    <a:srgbClr val="0064AC"/>
                  </a:solidFill>
                  <a:latin typeface="Arial" panose="020B0604020202020204" pitchFamily="34" charset="0"/>
                  <a:ea typeface="+mn-ea"/>
                  <a:cs typeface="Arial" panose="020B0604020202020204" pitchFamily="34" charset="0"/>
                </a:defRPr>
              </a:lvl3pPr>
              <a:lvl4pPr marL="1657350" indent="-285750" algn="l" defTabSz="914400" rtl="0" eaLnBrk="1" latinLnBrk="0" hangingPunct="1">
                <a:spcBef>
                  <a:spcPct val="20000"/>
                </a:spcBef>
                <a:buFont typeface="Arial" panose="020B0604020202020204" pitchFamily="34" charset="0"/>
                <a:buChar char="•"/>
                <a:defRPr sz="1800" kern="1200">
                  <a:solidFill>
                    <a:srgbClr val="0064AC"/>
                  </a:solidFill>
                  <a:latin typeface="Arial" panose="020B0604020202020204" pitchFamily="34" charset="0"/>
                  <a:ea typeface="+mn-ea"/>
                  <a:cs typeface="Arial" panose="020B0604020202020204" pitchFamily="34" charset="0"/>
                </a:defRPr>
              </a:lvl4pPr>
              <a:lvl5pPr marL="2114550" indent="-285750" algn="l" defTabSz="914400" rtl="0" eaLnBrk="1" latinLnBrk="0" hangingPunct="1">
                <a:spcBef>
                  <a:spcPct val="20000"/>
                </a:spcBef>
                <a:buFont typeface="Arial" panose="020B0604020202020204" pitchFamily="34" charset="0"/>
                <a:buChar char="•"/>
                <a:defRPr sz="1800" kern="1200">
                  <a:solidFill>
                    <a:srgbClr val="0064AC"/>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i="1" dirty="0"/>
                <a:t>Where are we going?</a:t>
              </a:r>
            </a:p>
          </p:txBody>
        </p:sp>
      </p:grpSp>
    </p:spTree>
    <p:extLst>
      <p:ext uri="{BB962C8B-B14F-4D97-AF65-F5344CB8AC3E}">
        <p14:creationId xmlns:p14="http://schemas.microsoft.com/office/powerpoint/2010/main" val="5540833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FA694-883B-AD44-6F6E-F50A8F42A9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27C032-38B1-DC87-D39B-34C14542FEEF}"/>
              </a:ext>
            </a:extLst>
          </p:cNvPr>
          <p:cNvSpPr>
            <a:spLocks noGrp="1"/>
          </p:cNvSpPr>
          <p:nvPr>
            <p:ph type="title"/>
          </p:nvPr>
        </p:nvSpPr>
        <p:spPr/>
        <p:txBody>
          <a:bodyPr/>
          <a:lstStyle/>
          <a:p>
            <a:r>
              <a:rPr lang="en-US" dirty="0"/>
              <a:t>Current Employment Trends</a:t>
            </a:r>
          </a:p>
        </p:txBody>
      </p:sp>
      <p:pic>
        <p:nvPicPr>
          <p:cNvPr id="10" name="Picture 9" descr="Chart&#10;&#10;AI-generated content may be incorrect.">
            <a:extLst>
              <a:ext uri="{FF2B5EF4-FFF2-40B4-BE49-F238E27FC236}">
                <a16:creationId xmlns:a16="http://schemas.microsoft.com/office/drawing/2014/main" id="{9F31169C-3D63-A09F-102C-79DC4610A4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9310" y="1143000"/>
            <a:ext cx="8534399" cy="4800600"/>
          </a:xfrm>
          <a:prstGeom prst="rect">
            <a:avLst/>
          </a:prstGeom>
        </p:spPr>
      </p:pic>
    </p:spTree>
    <p:extLst>
      <p:ext uri="{BB962C8B-B14F-4D97-AF65-F5344CB8AC3E}">
        <p14:creationId xmlns:p14="http://schemas.microsoft.com/office/powerpoint/2010/main" val="1168017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A92D0-FEBF-39FF-4ADC-4FD9CACF5F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87D408-B0C0-CC66-E287-64A7E05109DA}"/>
              </a:ext>
            </a:extLst>
          </p:cNvPr>
          <p:cNvSpPr>
            <a:spLocks noGrp="1"/>
          </p:cNvSpPr>
          <p:nvPr>
            <p:ph type="title"/>
          </p:nvPr>
        </p:nvSpPr>
        <p:spPr/>
        <p:txBody>
          <a:bodyPr/>
          <a:lstStyle/>
          <a:p>
            <a:r>
              <a:rPr lang="en-US" dirty="0"/>
              <a:t>Most Industries Added Jobs 2022-2025</a:t>
            </a:r>
          </a:p>
        </p:txBody>
      </p:sp>
      <p:pic>
        <p:nvPicPr>
          <p:cNvPr id="4" name="Picture 3" descr="Chart, bar chart&#10;&#10;AI-generated content may be incorrect.">
            <a:extLst>
              <a:ext uri="{FF2B5EF4-FFF2-40B4-BE49-F238E27FC236}">
                <a16:creationId xmlns:a16="http://schemas.microsoft.com/office/drawing/2014/main" id="{62BE55A6-69D7-3478-4F98-F484403018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4600" y="1143000"/>
            <a:ext cx="7162800" cy="4834890"/>
          </a:xfrm>
          <a:prstGeom prst="rect">
            <a:avLst/>
          </a:prstGeom>
        </p:spPr>
      </p:pic>
    </p:spTree>
    <p:extLst>
      <p:ext uri="{BB962C8B-B14F-4D97-AF65-F5344CB8AC3E}">
        <p14:creationId xmlns:p14="http://schemas.microsoft.com/office/powerpoint/2010/main" val="26588042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C5A5F-65D7-620F-62D9-2F816FC676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E804F2-7E58-AF31-799A-18D9DFD614B8}"/>
              </a:ext>
            </a:extLst>
          </p:cNvPr>
          <p:cNvSpPr>
            <a:spLocks noGrp="1"/>
          </p:cNvSpPr>
          <p:nvPr>
            <p:ph type="title"/>
          </p:nvPr>
        </p:nvSpPr>
        <p:spPr/>
        <p:txBody>
          <a:bodyPr/>
          <a:lstStyle/>
          <a:p>
            <a:r>
              <a:rPr lang="en-US" dirty="0"/>
              <a:t>Recent Job Trends Historically Flat</a:t>
            </a:r>
          </a:p>
        </p:txBody>
      </p:sp>
      <p:pic>
        <p:nvPicPr>
          <p:cNvPr id="5" name="Picture 4" descr="Chart, surface chart&#10;&#10;AI-generated content may be incorrect.">
            <a:extLst>
              <a:ext uri="{FF2B5EF4-FFF2-40B4-BE49-F238E27FC236}">
                <a16:creationId xmlns:a16="http://schemas.microsoft.com/office/drawing/2014/main" id="{B7B82B91-915B-BE4B-7C8B-B209F91542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100959"/>
            <a:ext cx="8534400" cy="4800600"/>
          </a:xfrm>
          <a:prstGeom prst="rect">
            <a:avLst/>
          </a:prstGeom>
        </p:spPr>
      </p:pic>
    </p:spTree>
    <p:extLst>
      <p:ext uri="{BB962C8B-B14F-4D97-AF65-F5344CB8AC3E}">
        <p14:creationId xmlns:p14="http://schemas.microsoft.com/office/powerpoint/2010/main" val="25356960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1F856-DF5C-DF9E-1514-58DF67F1FE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1E3181-61FC-7896-9FA6-A71C60305B93}"/>
              </a:ext>
            </a:extLst>
          </p:cNvPr>
          <p:cNvSpPr>
            <a:spLocks noGrp="1"/>
          </p:cNvSpPr>
          <p:nvPr>
            <p:ph type="title"/>
          </p:nvPr>
        </p:nvSpPr>
        <p:spPr/>
        <p:txBody>
          <a:bodyPr/>
          <a:lstStyle/>
          <a:p>
            <a:r>
              <a:rPr lang="en-US" dirty="0"/>
              <a:t>Annual Revisions Likely Negative</a:t>
            </a:r>
          </a:p>
        </p:txBody>
      </p:sp>
      <p:pic>
        <p:nvPicPr>
          <p:cNvPr id="4" name="Picture 3" descr="Chart, histogram&#10;&#10;AI-generated content may be incorrect.">
            <a:extLst>
              <a:ext uri="{FF2B5EF4-FFF2-40B4-BE49-F238E27FC236}">
                <a16:creationId xmlns:a16="http://schemas.microsoft.com/office/drawing/2014/main" id="{73B3B498-8E00-6BCA-EC8E-035B673E5E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120665"/>
            <a:ext cx="8534400" cy="4800600"/>
          </a:xfrm>
          <a:prstGeom prst="rect">
            <a:avLst/>
          </a:prstGeom>
        </p:spPr>
      </p:pic>
    </p:spTree>
    <p:extLst>
      <p:ext uri="{BB962C8B-B14F-4D97-AF65-F5344CB8AC3E}">
        <p14:creationId xmlns:p14="http://schemas.microsoft.com/office/powerpoint/2010/main" val="3289642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381D7-C03B-AB19-303C-04A4C7CED700}"/>
              </a:ext>
            </a:extLst>
          </p:cNvPr>
          <p:cNvSpPr>
            <a:spLocks noGrp="1"/>
          </p:cNvSpPr>
          <p:nvPr>
            <p:ph type="title"/>
          </p:nvPr>
        </p:nvSpPr>
        <p:spPr/>
        <p:txBody>
          <a:bodyPr/>
          <a:lstStyle/>
          <a:p>
            <a:r>
              <a:rPr lang="en-US" dirty="0"/>
              <a:t>Presentation Overview</a:t>
            </a:r>
          </a:p>
        </p:txBody>
      </p:sp>
      <p:sp>
        <p:nvSpPr>
          <p:cNvPr id="3" name="Content Placeholder 2">
            <a:extLst>
              <a:ext uri="{FF2B5EF4-FFF2-40B4-BE49-F238E27FC236}">
                <a16:creationId xmlns:a16="http://schemas.microsoft.com/office/drawing/2014/main" id="{CBBA265D-3626-68D2-ED5F-6AC8953B3FAE}"/>
              </a:ext>
            </a:extLst>
          </p:cNvPr>
          <p:cNvSpPr>
            <a:spLocks noGrp="1"/>
          </p:cNvSpPr>
          <p:nvPr>
            <p:ph sz="quarter" idx="10"/>
          </p:nvPr>
        </p:nvSpPr>
        <p:spPr>
          <a:xfrm>
            <a:off x="1905000" y="1219200"/>
            <a:ext cx="3352800" cy="4724400"/>
          </a:xfrm>
        </p:spPr>
        <p:txBody>
          <a:bodyPr/>
          <a:lstStyle/>
          <a:p>
            <a:r>
              <a:rPr lang="en-US" dirty="0"/>
              <a:t>Economic Conditions and Context</a:t>
            </a:r>
          </a:p>
          <a:p>
            <a:r>
              <a:rPr lang="en-US" dirty="0"/>
              <a:t>Unemployment Insurance Trends</a:t>
            </a:r>
          </a:p>
          <a:p>
            <a:r>
              <a:rPr lang="en-US" dirty="0"/>
              <a:t>UI Trust Fund Projections and Solvency</a:t>
            </a:r>
          </a:p>
        </p:txBody>
      </p:sp>
      <p:grpSp>
        <p:nvGrpSpPr>
          <p:cNvPr id="6" name="Group 5">
            <a:extLst>
              <a:ext uri="{FF2B5EF4-FFF2-40B4-BE49-F238E27FC236}">
                <a16:creationId xmlns:a16="http://schemas.microsoft.com/office/drawing/2014/main" id="{E3CADB91-2C22-AE1A-4D8F-CBDB190F578E}"/>
              </a:ext>
            </a:extLst>
          </p:cNvPr>
          <p:cNvGrpSpPr/>
          <p:nvPr/>
        </p:nvGrpSpPr>
        <p:grpSpPr>
          <a:xfrm>
            <a:off x="5410200" y="1524000"/>
            <a:ext cx="4800600" cy="3810000"/>
            <a:chOff x="3886200" y="1981200"/>
            <a:chExt cx="4800600" cy="3810000"/>
          </a:xfrm>
        </p:grpSpPr>
        <p:pic>
          <p:nvPicPr>
            <p:cNvPr id="4" name="Picture 3">
              <a:extLst>
                <a:ext uri="{FF2B5EF4-FFF2-40B4-BE49-F238E27FC236}">
                  <a16:creationId xmlns:a16="http://schemas.microsoft.com/office/drawing/2014/main" id="{E391042D-D0E4-CACA-70F5-84B197025FCF}"/>
                </a:ext>
              </a:extLst>
            </p:cNvPr>
            <p:cNvPicPr>
              <a:picLocks noChangeAspect="1"/>
            </p:cNvPicPr>
            <p:nvPr/>
          </p:nvPicPr>
          <p:blipFill>
            <a:blip r:embed="rId2"/>
            <a:stretch>
              <a:fillRect/>
            </a:stretch>
          </p:blipFill>
          <p:spPr>
            <a:xfrm>
              <a:off x="3886200" y="2590800"/>
              <a:ext cx="4800600" cy="3200400"/>
            </a:xfrm>
            <a:prstGeom prst="rect">
              <a:avLst/>
            </a:prstGeom>
          </p:spPr>
        </p:pic>
        <p:sp>
          <p:nvSpPr>
            <p:cNvPr id="5" name="Content Placeholder 2">
              <a:extLst>
                <a:ext uri="{FF2B5EF4-FFF2-40B4-BE49-F238E27FC236}">
                  <a16:creationId xmlns:a16="http://schemas.microsoft.com/office/drawing/2014/main" id="{38691F05-9DC2-755F-E15A-12ACE3BCE77F}"/>
                </a:ext>
              </a:extLst>
            </p:cNvPr>
            <p:cNvSpPr txBox="1">
              <a:spLocks/>
            </p:cNvSpPr>
            <p:nvPr/>
          </p:nvSpPr>
          <p:spPr>
            <a:xfrm>
              <a:off x="3886200" y="1981200"/>
              <a:ext cx="4800600" cy="609600"/>
            </a:xfrm>
            <a:prstGeom prst="rect">
              <a:avLst/>
            </a:prstGeom>
          </p:spPr>
          <p:txBody>
            <a:bodyPr vert="horz" lIns="91440" tIns="45720" rIns="91440" bIns="45720" rtlCol="0">
              <a:normAutofit/>
            </a:bodyPr>
            <a:lstStyle>
              <a:lvl1pPr marL="457200" indent="-457200" algn="l" defTabSz="914400" rtl="0" eaLnBrk="1" latinLnBrk="0" hangingPunct="1">
                <a:spcBef>
                  <a:spcPct val="20000"/>
                </a:spcBef>
                <a:buFont typeface="Arial" panose="020B0604020202020204" pitchFamily="34" charset="0"/>
                <a:buChar char="•"/>
                <a:defRPr sz="2800" kern="1200">
                  <a:solidFill>
                    <a:srgbClr val="0064AC"/>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spcBef>
                  <a:spcPct val="20000"/>
                </a:spcBef>
                <a:buFont typeface="Arial" panose="020B0604020202020204" pitchFamily="34" charset="0"/>
                <a:buChar char="•"/>
                <a:defRPr sz="2400" kern="1200">
                  <a:solidFill>
                    <a:srgbClr val="0064AC"/>
                  </a:solidFill>
                  <a:latin typeface="Arial" panose="020B0604020202020204" pitchFamily="34" charset="0"/>
                  <a:ea typeface="+mn-ea"/>
                  <a:cs typeface="Arial" panose="020B0604020202020204" pitchFamily="34" charset="0"/>
                </a:defRPr>
              </a:lvl2pPr>
              <a:lvl3pPr marL="1257300" indent="-342900" algn="l" defTabSz="914400" rtl="0" eaLnBrk="1" latinLnBrk="0" hangingPunct="1">
                <a:spcBef>
                  <a:spcPct val="20000"/>
                </a:spcBef>
                <a:buFont typeface="Arial" panose="020B0604020202020204" pitchFamily="34" charset="0"/>
                <a:buChar char="•"/>
                <a:defRPr sz="2000" kern="1200">
                  <a:solidFill>
                    <a:srgbClr val="0064AC"/>
                  </a:solidFill>
                  <a:latin typeface="Arial" panose="020B0604020202020204" pitchFamily="34" charset="0"/>
                  <a:ea typeface="+mn-ea"/>
                  <a:cs typeface="Arial" panose="020B0604020202020204" pitchFamily="34" charset="0"/>
                </a:defRPr>
              </a:lvl3pPr>
              <a:lvl4pPr marL="1657350" indent="-285750" algn="l" defTabSz="914400" rtl="0" eaLnBrk="1" latinLnBrk="0" hangingPunct="1">
                <a:spcBef>
                  <a:spcPct val="20000"/>
                </a:spcBef>
                <a:buFont typeface="Arial" panose="020B0604020202020204" pitchFamily="34" charset="0"/>
                <a:buChar char="•"/>
                <a:defRPr sz="1800" kern="1200">
                  <a:solidFill>
                    <a:srgbClr val="0064AC"/>
                  </a:solidFill>
                  <a:latin typeface="Arial" panose="020B0604020202020204" pitchFamily="34" charset="0"/>
                  <a:ea typeface="+mn-ea"/>
                  <a:cs typeface="Arial" panose="020B0604020202020204" pitchFamily="34" charset="0"/>
                </a:defRPr>
              </a:lvl4pPr>
              <a:lvl5pPr marL="2114550" indent="-285750" algn="l" defTabSz="914400" rtl="0" eaLnBrk="1" latinLnBrk="0" hangingPunct="1">
                <a:spcBef>
                  <a:spcPct val="20000"/>
                </a:spcBef>
                <a:buFont typeface="Arial" panose="020B0604020202020204" pitchFamily="34" charset="0"/>
                <a:buChar char="•"/>
                <a:defRPr sz="1800" kern="1200">
                  <a:solidFill>
                    <a:srgbClr val="0064AC"/>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i="1" dirty="0"/>
                <a:t>Where are we going?</a:t>
              </a:r>
            </a:p>
          </p:txBody>
        </p:sp>
      </p:grpSp>
    </p:spTree>
    <p:extLst>
      <p:ext uri="{BB962C8B-B14F-4D97-AF65-F5344CB8AC3E}">
        <p14:creationId xmlns:p14="http://schemas.microsoft.com/office/powerpoint/2010/main" val="28525777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80DCD-0CB0-DC4E-66F0-42D2CF4AD4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C7975F-1F4A-0E45-5A34-FA792CFF7C3C}"/>
              </a:ext>
            </a:extLst>
          </p:cNvPr>
          <p:cNvSpPr>
            <a:spLocks noGrp="1"/>
          </p:cNvSpPr>
          <p:nvPr>
            <p:ph type="title"/>
          </p:nvPr>
        </p:nvSpPr>
        <p:spPr/>
        <p:txBody>
          <a:bodyPr/>
          <a:lstStyle/>
          <a:p>
            <a:r>
              <a:rPr lang="en-US" dirty="0"/>
              <a:t>Wage Growth is Holding Up</a:t>
            </a:r>
          </a:p>
        </p:txBody>
      </p:sp>
      <p:pic>
        <p:nvPicPr>
          <p:cNvPr id="5" name="Picture 4" descr="Chart, histogram&#10;&#10;AI-generated content may be incorrect.">
            <a:extLst>
              <a:ext uri="{FF2B5EF4-FFF2-40B4-BE49-F238E27FC236}">
                <a16:creationId xmlns:a16="http://schemas.microsoft.com/office/drawing/2014/main" id="{19D11206-8D6E-D6D7-8039-4105AA8B25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200150"/>
            <a:ext cx="8534400" cy="4800600"/>
          </a:xfrm>
          <a:prstGeom prst="rect">
            <a:avLst/>
          </a:prstGeom>
        </p:spPr>
      </p:pic>
    </p:spTree>
    <p:extLst>
      <p:ext uri="{BB962C8B-B14F-4D97-AF65-F5344CB8AC3E}">
        <p14:creationId xmlns:p14="http://schemas.microsoft.com/office/powerpoint/2010/main" val="3275390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231C0-D195-777A-1E57-441A9537F0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606959-B9B6-8F1A-4A0B-D6CDDCF954C0}"/>
              </a:ext>
            </a:extLst>
          </p:cNvPr>
          <p:cNvSpPr>
            <a:spLocks noGrp="1"/>
          </p:cNvSpPr>
          <p:nvPr>
            <p:ph type="title"/>
          </p:nvPr>
        </p:nvSpPr>
        <p:spPr/>
        <p:txBody>
          <a:bodyPr/>
          <a:lstStyle/>
          <a:p>
            <a:r>
              <a:rPr lang="en-US" dirty="0"/>
              <a:t>Job Turnover is Slowing</a:t>
            </a:r>
          </a:p>
        </p:txBody>
      </p:sp>
      <p:pic>
        <p:nvPicPr>
          <p:cNvPr id="6" name="Picture 5" descr="A screenshot of a computer&#10;&#10;AI-generated content may be incorrect.">
            <a:extLst>
              <a:ext uri="{FF2B5EF4-FFF2-40B4-BE49-F238E27FC236}">
                <a16:creationId xmlns:a16="http://schemas.microsoft.com/office/drawing/2014/main" id="{1AB7E69A-6B40-4CD9-DA4E-011A07DFA8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6814" y="1143001"/>
            <a:ext cx="7961586" cy="2237570"/>
          </a:xfrm>
          <a:prstGeom prst="rect">
            <a:avLst/>
          </a:prstGeom>
        </p:spPr>
      </p:pic>
      <p:pic>
        <p:nvPicPr>
          <p:cNvPr id="8" name="Picture 7" descr="Table&#10;&#10;AI-generated content may be incorrect.">
            <a:extLst>
              <a:ext uri="{FF2B5EF4-FFF2-40B4-BE49-F238E27FC236}">
                <a16:creationId xmlns:a16="http://schemas.microsoft.com/office/drawing/2014/main" id="{F7BF23AE-589A-EB5E-F846-B8118FBCF1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7610" y="3368873"/>
            <a:ext cx="8183191" cy="2584636"/>
          </a:xfrm>
          <a:prstGeom prst="rect">
            <a:avLst/>
          </a:prstGeom>
        </p:spPr>
      </p:pic>
    </p:spTree>
    <p:extLst>
      <p:ext uri="{BB962C8B-B14F-4D97-AF65-F5344CB8AC3E}">
        <p14:creationId xmlns:p14="http://schemas.microsoft.com/office/powerpoint/2010/main" val="37678415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91F34-F179-6B02-322B-2AF25C6DDF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34D3BB-E3B5-5216-0862-75DCAD5DCCF1}"/>
              </a:ext>
            </a:extLst>
          </p:cNvPr>
          <p:cNvSpPr>
            <a:spLocks noGrp="1"/>
          </p:cNvSpPr>
          <p:nvPr>
            <p:ph type="title"/>
          </p:nvPr>
        </p:nvSpPr>
        <p:spPr/>
        <p:txBody>
          <a:bodyPr>
            <a:normAutofit/>
          </a:bodyPr>
          <a:lstStyle/>
          <a:p>
            <a:r>
              <a:rPr lang="en-US" dirty="0"/>
              <a:t>Unemployment Higher than Most States</a:t>
            </a:r>
          </a:p>
        </p:txBody>
      </p:sp>
      <p:pic>
        <p:nvPicPr>
          <p:cNvPr id="7" name="Picture 6" descr="Chart&#10;&#10;AI-generated content may be incorrect.">
            <a:extLst>
              <a:ext uri="{FF2B5EF4-FFF2-40B4-BE49-F238E27FC236}">
                <a16:creationId xmlns:a16="http://schemas.microsoft.com/office/drawing/2014/main" id="{F831CBE0-9C10-A177-880C-E26ACF76EB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8800" y="1143000"/>
            <a:ext cx="8534400" cy="4800601"/>
          </a:xfrm>
          <a:prstGeom prst="rect">
            <a:avLst/>
          </a:prstGeom>
        </p:spPr>
      </p:pic>
    </p:spTree>
    <p:extLst>
      <p:ext uri="{BB962C8B-B14F-4D97-AF65-F5344CB8AC3E}">
        <p14:creationId xmlns:p14="http://schemas.microsoft.com/office/powerpoint/2010/main" val="11078702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FC067-496E-8D07-87A9-11E6610A7E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F71D45-A089-29CA-A202-1F65AACE437E}"/>
              </a:ext>
            </a:extLst>
          </p:cNvPr>
          <p:cNvSpPr>
            <a:spLocks noGrp="1"/>
          </p:cNvSpPr>
          <p:nvPr>
            <p:ph type="title"/>
          </p:nvPr>
        </p:nvSpPr>
        <p:spPr/>
        <p:txBody>
          <a:bodyPr/>
          <a:lstStyle/>
          <a:p>
            <a:r>
              <a:rPr lang="en-US" dirty="0"/>
              <a:t>But Participation is Above-Average</a:t>
            </a:r>
          </a:p>
        </p:txBody>
      </p:sp>
      <p:pic>
        <p:nvPicPr>
          <p:cNvPr id="4" name="Picture 3">
            <a:extLst>
              <a:ext uri="{FF2B5EF4-FFF2-40B4-BE49-F238E27FC236}">
                <a16:creationId xmlns:a16="http://schemas.microsoft.com/office/drawing/2014/main" id="{97499639-55C8-4221-CE6B-5503D4DBE4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143000"/>
            <a:ext cx="8534400" cy="4800600"/>
          </a:xfrm>
          <a:prstGeom prst="rect">
            <a:avLst/>
          </a:prstGeom>
        </p:spPr>
      </p:pic>
    </p:spTree>
    <p:extLst>
      <p:ext uri="{BB962C8B-B14F-4D97-AF65-F5344CB8AC3E}">
        <p14:creationId xmlns:p14="http://schemas.microsoft.com/office/powerpoint/2010/main" val="2887965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810AE-4F56-B081-3C3E-28B6AE4C63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57E63B-60BA-B306-E593-AE49D08657AE}"/>
              </a:ext>
            </a:extLst>
          </p:cNvPr>
          <p:cNvSpPr>
            <a:spLocks noGrp="1"/>
          </p:cNvSpPr>
          <p:nvPr>
            <p:ph type="title"/>
          </p:nvPr>
        </p:nvSpPr>
        <p:spPr/>
        <p:txBody>
          <a:bodyPr/>
          <a:lstStyle/>
          <a:p>
            <a:r>
              <a:rPr lang="en-US" dirty="0"/>
              <a:t>Reason for Unemployment Still Positive</a:t>
            </a:r>
          </a:p>
        </p:txBody>
      </p:sp>
      <p:pic>
        <p:nvPicPr>
          <p:cNvPr id="5" name="Picture 4" descr="Chart, line chart&#10;&#10;AI-generated content may be incorrect.">
            <a:extLst>
              <a:ext uri="{FF2B5EF4-FFF2-40B4-BE49-F238E27FC236}">
                <a16:creationId xmlns:a16="http://schemas.microsoft.com/office/drawing/2014/main" id="{71D834B0-F11E-BAC0-02DA-1479225F0A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143000"/>
            <a:ext cx="8534400" cy="4800600"/>
          </a:xfrm>
          <a:prstGeom prst="rect">
            <a:avLst/>
          </a:prstGeom>
        </p:spPr>
      </p:pic>
      <p:sp>
        <p:nvSpPr>
          <p:cNvPr id="6" name="TextBox 5">
            <a:extLst>
              <a:ext uri="{FF2B5EF4-FFF2-40B4-BE49-F238E27FC236}">
                <a16:creationId xmlns:a16="http://schemas.microsoft.com/office/drawing/2014/main" id="{E73E964B-5A83-9C64-624C-1AA01C226CD0}"/>
              </a:ext>
            </a:extLst>
          </p:cNvPr>
          <p:cNvSpPr txBox="1"/>
          <p:nvPr/>
        </p:nvSpPr>
        <p:spPr>
          <a:xfrm>
            <a:off x="2286000" y="1905001"/>
            <a:ext cx="1752600" cy="1200329"/>
          </a:xfrm>
          <a:prstGeom prst="rect">
            <a:avLst/>
          </a:prstGeom>
          <a:noFill/>
          <a:ln>
            <a:solidFill>
              <a:srgbClr val="FF0000"/>
            </a:solidFill>
          </a:ln>
        </p:spPr>
        <p:txBody>
          <a:bodyPr wrap="square" rtlCol="0">
            <a:spAutoFit/>
          </a:bodyPr>
          <a:lstStyle/>
          <a:p>
            <a:r>
              <a:rPr lang="en-US" dirty="0">
                <a:solidFill>
                  <a:srgbClr val="FF0000"/>
                </a:solidFill>
              </a:rPr>
              <a:t>Current level of unemployment not driven by job loss</a:t>
            </a:r>
          </a:p>
        </p:txBody>
      </p:sp>
      <p:sp>
        <p:nvSpPr>
          <p:cNvPr id="7" name="Arrow: Down 6">
            <a:extLst>
              <a:ext uri="{FF2B5EF4-FFF2-40B4-BE49-F238E27FC236}">
                <a16:creationId xmlns:a16="http://schemas.microsoft.com/office/drawing/2014/main" id="{3F4333D1-4C97-B3EB-365D-5D8C8DF88093}"/>
              </a:ext>
            </a:extLst>
          </p:cNvPr>
          <p:cNvSpPr/>
          <p:nvPr/>
        </p:nvSpPr>
        <p:spPr>
          <a:xfrm rot="1145835">
            <a:off x="3165984" y="3107656"/>
            <a:ext cx="304800" cy="772510"/>
          </a:xfrm>
          <a:prstGeom prst="down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680C165-69A1-821F-6C1D-A08E4AB4BDB2}"/>
              </a:ext>
            </a:extLst>
          </p:cNvPr>
          <p:cNvSpPr txBox="1"/>
          <p:nvPr/>
        </p:nvSpPr>
        <p:spPr>
          <a:xfrm>
            <a:off x="5673215" y="2894387"/>
            <a:ext cx="1752600" cy="646331"/>
          </a:xfrm>
          <a:prstGeom prst="rect">
            <a:avLst/>
          </a:prstGeom>
          <a:noFill/>
          <a:ln>
            <a:noFill/>
          </a:ln>
        </p:spPr>
        <p:txBody>
          <a:bodyPr wrap="square" rtlCol="0">
            <a:spAutoFit/>
          </a:bodyPr>
          <a:lstStyle/>
          <a:p>
            <a:r>
              <a:rPr lang="en-US" b="1" dirty="0">
                <a:solidFill>
                  <a:srgbClr val="FF0000"/>
                </a:solidFill>
              </a:rPr>
              <a:t>Great Recession</a:t>
            </a:r>
          </a:p>
        </p:txBody>
      </p:sp>
      <p:sp>
        <p:nvSpPr>
          <p:cNvPr id="9" name="TextBox 8">
            <a:extLst>
              <a:ext uri="{FF2B5EF4-FFF2-40B4-BE49-F238E27FC236}">
                <a16:creationId xmlns:a16="http://schemas.microsoft.com/office/drawing/2014/main" id="{30B22B1A-D82C-64BB-F356-ADB07891961E}"/>
              </a:ext>
            </a:extLst>
          </p:cNvPr>
          <p:cNvSpPr txBox="1"/>
          <p:nvPr/>
        </p:nvSpPr>
        <p:spPr>
          <a:xfrm>
            <a:off x="5673215" y="4830438"/>
            <a:ext cx="2133600" cy="369332"/>
          </a:xfrm>
          <a:prstGeom prst="rect">
            <a:avLst/>
          </a:prstGeom>
          <a:noFill/>
          <a:ln>
            <a:noFill/>
          </a:ln>
        </p:spPr>
        <p:txBody>
          <a:bodyPr wrap="square" rtlCol="0">
            <a:spAutoFit/>
          </a:bodyPr>
          <a:lstStyle/>
          <a:p>
            <a:r>
              <a:rPr lang="en-US" b="1" dirty="0">
                <a:solidFill>
                  <a:srgbClr val="FF0000"/>
                </a:solidFill>
              </a:rPr>
              <a:t>COVID Recession</a:t>
            </a:r>
          </a:p>
        </p:txBody>
      </p:sp>
    </p:spTree>
    <p:extLst>
      <p:ext uri="{BB962C8B-B14F-4D97-AF65-F5344CB8AC3E}">
        <p14:creationId xmlns:p14="http://schemas.microsoft.com/office/powerpoint/2010/main" val="16212094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1051F-1C77-8880-59A8-40BCC720F8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180608-77CE-B8F5-1872-293F8F37514C}"/>
              </a:ext>
            </a:extLst>
          </p:cNvPr>
          <p:cNvSpPr>
            <a:spLocks noGrp="1"/>
          </p:cNvSpPr>
          <p:nvPr>
            <p:ph type="title"/>
          </p:nvPr>
        </p:nvSpPr>
        <p:spPr>
          <a:xfrm>
            <a:off x="1828800" y="76200"/>
            <a:ext cx="8534400" cy="990600"/>
          </a:xfrm>
          <a:prstGeom prst="rect">
            <a:avLst/>
          </a:prstGeom>
        </p:spPr>
        <p:txBody>
          <a:bodyPr>
            <a:normAutofit/>
          </a:bodyPr>
          <a:lstStyle/>
          <a:p>
            <a:r>
              <a:rPr lang="en-US" dirty="0"/>
              <a:t>UI Duration and Exhaustions Rising</a:t>
            </a:r>
            <a:endParaRPr dirty="0"/>
          </a:p>
        </p:txBody>
      </p:sp>
      <p:pic>
        <p:nvPicPr>
          <p:cNvPr id="4" name="Picture 3" descr="Graphical user interface, table&#10;&#10;AI-generated content may be incorrect.">
            <a:extLst>
              <a:ext uri="{FF2B5EF4-FFF2-40B4-BE49-F238E27FC236}">
                <a16:creationId xmlns:a16="http://schemas.microsoft.com/office/drawing/2014/main" id="{ABD90121-A22D-1628-A344-75E3D6FFAA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0" y="1905000"/>
            <a:ext cx="8305800" cy="3886200"/>
          </a:xfrm>
          <a:prstGeom prst="rect">
            <a:avLst/>
          </a:prstGeom>
        </p:spPr>
      </p:pic>
      <p:pic>
        <p:nvPicPr>
          <p:cNvPr id="6" name="Picture 5">
            <a:extLst>
              <a:ext uri="{FF2B5EF4-FFF2-40B4-BE49-F238E27FC236}">
                <a16:creationId xmlns:a16="http://schemas.microsoft.com/office/drawing/2014/main" id="{998F28F3-513B-1F9D-2DBE-5DFE3311B1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7400" y="1091698"/>
            <a:ext cx="8077200" cy="867041"/>
          </a:xfrm>
          <a:prstGeom prst="rect">
            <a:avLst/>
          </a:prstGeom>
        </p:spPr>
      </p:pic>
    </p:spTree>
    <p:extLst>
      <p:ext uri="{BB962C8B-B14F-4D97-AF65-F5344CB8AC3E}">
        <p14:creationId xmlns:p14="http://schemas.microsoft.com/office/powerpoint/2010/main" val="22816675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59EBB-1AB4-B1FC-7BE4-D6BF147EED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3EA282-7758-FABA-E601-6D0015292542}"/>
              </a:ext>
            </a:extLst>
          </p:cNvPr>
          <p:cNvSpPr>
            <a:spLocks noGrp="1"/>
          </p:cNvSpPr>
          <p:nvPr>
            <p:ph type="title"/>
          </p:nvPr>
        </p:nvSpPr>
        <p:spPr>
          <a:xfrm>
            <a:off x="1828800" y="76200"/>
            <a:ext cx="8534400" cy="990600"/>
          </a:xfrm>
          <a:prstGeom prst="rect">
            <a:avLst/>
          </a:prstGeom>
        </p:spPr>
        <p:txBody>
          <a:bodyPr>
            <a:normAutofit/>
          </a:bodyPr>
          <a:lstStyle/>
          <a:p>
            <a:r>
              <a:rPr lang="en-US" dirty="0"/>
              <a:t>Trend in New UI Claims</a:t>
            </a:r>
            <a:endParaRPr dirty="0"/>
          </a:p>
        </p:txBody>
      </p:sp>
      <p:pic>
        <p:nvPicPr>
          <p:cNvPr id="4" name="Picture 3" descr="A picture containing diagram&#10;&#10;AI-generated content may be incorrect.">
            <a:extLst>
              <a:ext uri="{FF2B5EF4-FFF2-40B4-BE49-F238E27FC236}">
                <a16:creationId xmlns:a16="http://schemas.microsoft.com/office/drawing/2014/main" id="{A5226D55-0941-AF43-995F-DC4C3A5928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8393" y="1371596"/>
            <a:ext cx="7315215" cy="4114808"/>
          </a:xfrm>
          <a:prstGeom prst="rect">
            <a:avLst/>
          </a:prstGeom>
        </p:spPr>
      </p:pic>
    </p:spTree>
    <p:extLst>
      <p:ext uri="{BB962C8B-B14F-4D97-AF65-F5344CB8AC3E}">
        <p14:creationId xmlns:p14="http://schemas.microsoft.com/office/powerpoint/2010/main" val="16490060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C8739-08DB-EE70-CE63-F80CA3B314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262D46-D5F7-A793-DC05-6F8C68177F66}"/>
              </a:ext>
            </a:extLst>
          </p:cNvPr>
          <p:cNvSpPr>
            <a:spLocks noGrp="1"/>
          </p:cNvSpPr>
          <p:nvPr>
            <p:ph type="title"/>
          </p:nvPr>
        </p:nvSpPr>
        <p:spPr>
          <a:xfrm>
            <a:off x="1828800" y="76200"/>
            <a:ext cx="8534400" cy="990600"/>
          </a:xfrm>
          <a:prstGeom prst="rect">
            <a:avLst/>
          </a:prstGeom>
        </p:spPr>
        <p:txBody>
          <a:bodyPr>
            <a:normAutofit/>
          </a:bodyPr>
          <a:lstStyle/>
          <a:p>
            <a:r>
              <a:rPr lang="en-US" dirty="0"/>
              <a:t>Trend in New UI Claims</a:t>
            </a:r>
            <a:endParaRPr dirty="0"/>
          </a:p>
        </p:txBody>
      </p:sp>
      <p:pic>
        <p:nvPicPr>
          <p:cNvPr id="4" name="Picture 3" descr="Chart, histogram&#10;&#10;AI-generated content may be incorrect.">
            <a:extLst>
              <a:ext uri="{FF2B5EF4-FFF2-40B4-BE49-F238E27FC236}">
                <a16:creationId xmlns:a16="http://schemas.microsoft.com/office/drawing/2014/main" id="{E349A3F8-D334-5D43-83AE-BEFD572CBEF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8393" y="1371596"/>
            <a:ext cx="7315215" cy="4114808"/>
          </a:xfrm>
          <a:prstGeom prst="rect">
            <a:avLst/>
          </a:prstGeom>
        </p:spPr>
      </p:pic>
    </p:spTree>
    <p:extLst>
      <p:ext uri="{BB962C8B-B14F-4D97-AF65-F5344CB8AC3E}">
        <p14:creationId xmlns:p14="http://schemas.microsoft.com/office/powerpoint/2010/main" val="10990520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69745-B1B9-878B-7D9F-37748BB0D9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A9EBDE-1976-2911-0FD5-1D33E6896525}"/>
              </a:ext>
            </a:extLst>
          </p:cNvPr>
          <p:cNvSpPr>
            <a:spLocks noGrp="1"/>
          </p:cNvSpPr>
          <p:nvPr>
            <p:ph type="title"/>
          </p:nvPr>
        </p:nvSpPr>
        <p:spPr>
          <a:xfrm>
            <a:off x="1828800" y="76200"/>
            <a:ext cx="8534400" cy="990600"/>
          </a:xfrm>
          <a:prstGeom prst="rect">
            <a:avLst/>
          </a:prstGeom>
        </p:spPr>
        <p:txBody>
          <a:bodyPr>
            <a:normAutofit/>
          </a:bodyPr>
          <a:lstStyle/>
          <a:p>
            <a:r>
              <a:rPr lang="en-US" dirty="0"/>
              <a:t>Taxable Wage Base </a:t>
            </a:r>
            <a:endParaRPr dirty="0"/>
          </a:p>
        </p:txBody>
      </p:sp>
      <p:sp>
        <p:nvSpPr>
          <p:cNvPr id="8" name="TextBox 7">
            <a:extLst>
              <a:ext uri="{FF2B5EF4-FFF2-40B4-BE49-F238E27FC236}">
                <a16:creationId xmlns:a16="http://schemas.microsoft.com/office/drawing/2014/main" id="{CA3D4314-73FB-5386-0990-1DB4A77221E7}"/>
              </a:ext>
            </a:extLst>
          </p:cNvPr>
          <p:cNvSpPr txBox="1"/>
          <p:nvPr/>
        </p:nvSpPr>
        <p:spPr>
          <a:xfrm>
            <a:off x="2590800" y="1143000"/>
            <a:ext cx="7239000" cy="369332"/>
          </a:xfrm>
          <a:prstGeom prst="rect">
            <a:avLst/>
          </a:prstGeom>
          <a:noFill/>
        </p:spPr>
        <p:txBody>
          <a:bodyPr wrap="square" rtlCol="0">
            <a:spAutoFit/>
          </a:bodyPr>
          <a:lstStyle/>
          <a:p>
            <a:r>
              <a:rPr lang="en-US" dirty="0"/>
              <a:t>Modest Employment Growth and Robust Wage Growth </a:t>
            </a:r>
          </a:p>
        </p:txBody>
      </p:sp>
      <p:pic>
        <p:nvPicPr>
          <p:cNvPr id="20" name="Picture 19" descr="Diagram">
            <a:extLst>
              <a:ext uri="{FF2B5EF4-FFF2-40B4-BE49-F238E27FC236}">
                <a16:creationId xmlns:a16="http://schemas.microsoft.com/office/drawing/2014/main" id="{4D050F95-26FF-3A12-EBBF-B2860EDE785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8392" y="1564469"/>
            <a:ext cx="3657608" cy="2057404"/>
          </a:xfrm>
          <a:prstGeom prst="rect">
            <a:avLst/>
          </a:prstGeom>
        </p:spPr>
      </p:pic>
      <p:pic>
        <p:nvPicPr>
          <p:cNvPr id="22" name="Picture 21" descr="Diagram&#10;&#10;AI-generated content may be incorrect.">
            <a:extLst>
              <a:ext uri="{FF2B5EF4-FFF2-40B4-BE49-F238E27FC236}">
                <a16:creationId xmlns:a16="http://schemas.microsoft.com/office/drawing/2014/main" id="{39745D1E-17ED-7E75-F00D-4681B786E0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0292" y="3670000"/>
            <a:ext cx="3733808" cy="2100267"/>
          </a:xfrm>
          <a:prstGeom prst="rect">
            <a:avLst/>
          </a:prstGeom>
        </p:spPr>
      </p:pic>
      <p:sp>
        <p:nvSpPr>
          <p:cNvPr id="23" name="TextBox 22">
            <a:extLst>
              <a:ext uri="{FF2B5EF4-FFF2-40B4-BE49-F238E27FC236}">
                <a16:creationId xmlns:a16="http://schemas.microsoft.com/office/drawing/2014/main" id="{F9B4E62B-A97E-A2FF-573F-946D6037DD2F}"/>
              </a:ext>
            </a:extLst>
          </p:cNvPr>
          <p:cNvSpPr txBox="1"/>
          <p:nvPr/>
        </p:nvSpPr>
        <p:spPr>
          <a:xfrm>
            <a:off x="6629400" y="1828801"/>
            <a:ext cx="3733800" cy="4185761"/>
          </a:xfrm>
          <a:prstGeom prst="rect">
            <a:avLst/>
          </a:prstGeom>
          <a:noFill/>
        </p:spPr>
        <p:txBody>
          <a:bodyPr wrap="square" rtlCol="0">
            <a:spAutoFit/>
          </a:bodyPr>
          <a:lstStyle/>
          <a:p>
            <a:r>
              <a:rPr lang="en-US" sz="1400" dirty="0"/>
              <a:t>* Used Annual QCEW Data</a:t>
            </a:r>
            <a:br>
              <a:rPr lang="en-US" sz="1400" dirty="0"/>
            </a:br>
            <a:br>
              <a:rPr lang="en-US" sz="1400" dirty="0"/>
            </a:br>
            <a:r>
              <a:rPr lang="en-US" sz="1400" u="sng" dirty="0"/>
              <a:t>Average Employment</a:t>
            </a:r>
            <a:br>
              <a:rPr lang="en-US" sz="1400" u="sng" dirty="0"/>
            </a:br>
            <a:r>
              <a:rPr lang="en-US" sz="1400" dirty="0"/>
              <a:t>1,376,705 (2024) to 1,387,410(2026)</a:t>
            </a:r>
            <a:br>
              <a:rPr lang="en-US" sz="1400" dirty="0"/>
            </a:br>
            <a:br>
              <a:rPr lang="en-US" sz="1400" dirty="0"/>
            </a:br>
            <a:r>
              <a:rPr lang="en-US" sz="1400" u="sng" dirty="0"/>
              <a:t>Annual Wage (Total wages/ Average Employment</a:t>
            </a:r>
            <a:br>
              <a:rPr lang="en-US" sz="1400" u="sng" dirty="0"/>
            </a:br>
            <a:br>
              <a:rPr lang="en-US" sz="1400" u="sng" dirty="0"/>
            </a:br>
            <a:r>
              <a:rPr lang="en-US" sz="1400" dirty="0"/>
              <a:t>$65,771(2024) to $71,709 (2026)</a:t>
            </a:r>
            <a:br>
              <a:rPr lang="en-US" sz="1400" dirty="0"/>
            </a:br>
            <a:br>
              <a:rPr lang="en-US" sz="1400" dirty="0"/>
            </a:br>
            <a:r>
              <a:rPr lang="en-US" sz="1400" u="sng" dirty="0"/>
              <a:t>Average ratio of taxable wages to total wages </a:t>
            </a:r>
            <a:br>
              <a:rPr lang="en-US" sz="1400" u="sng" dirty="0"/>
            </a:br>
            <a:br>
              <a:rPr lang="en-US" sz="1400" u="sng" dirty="0"/>
            </a:br>
            <a:r>
              <a:rPr lang="en-US" sz="1400" dirty="0"/>
              <a:t>55.52%</a:t>
            </a:r>
            <a:br>
              <a:rPr lang="en-US" sz="1400" dirty="0"/>
            </a:br>
            <a:br>
              <a:rPr lang="en-US" sz="1400" dirty="0"/>
            </a:br>
            <a:r>
              <a:rPr lang="en-US" sz="1400" dirty="0"/>
              <a:t>Forecasted value of average employment * fore-casted value of annual wage * average ratio of taxable wages to total wages = </a:t>
            </a:r>
            <a:br>
              <a:rPr lang="en-US" sz="1400" dirty="0"/>
            </a:br>
            <a:r>
              <a:rPr lang="en-US" sz="1400" dirty="0"/>
              <a:t>$54,946,690,671</a:t>
            </a:r>
            <a:br>
              <a:rPr lang="en-US" sz="1400" dirty="0"/>
            </a:br>
            <a:endParaRPr lang="en-US" sz="1400" dirty="0"/>
          </a:p>
        </p:txBody>
      </p:sp>
    </p:spTree>
    <p:extLst>
      <p:ext uri="{BB962C8B-B14F-4D97-AF65-F5344CB8AC3E}">
        <p14:creationId xmlns:p14="http://schemas.microsoft.com/office/powerpoint/2010/main" val="29354920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17305-82BE-D8C7-669B-C283EE2010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DBF850-C242-BE58-7E00-4FEA2D993F72}"/>
              </a:ext>
            </a:extLst>
          </p:cNvPr>
          <p:cNvSpPr>
            <a:spLocks noGrp="1"/>
          </p:cNvSpPr>
          <p:nvPr>
            <p:ph type="title"/>
          </p:nvPr>
        </p:nvSpPr>
        <p:spPr>
          <a:xfrm>
            <a:off x="1828800" y="76200"/>
            <a:ext cx="8534400" cy="990600"/>
          </a:xfrm>
          <a:prstGeom prst="rect">
            <a:avLst/>
          </a:prstGeom>
        </p:spPr>
        <p:txBody>
          <a:bodyPr>
            <a:normAutofit/>
          </a:bodyPr>
          <a:lstStyle/>
          <a:p>
            <a:r>
              <a:rPr lang="en-US" dirty="0"/>
              <a:t>Projected Contributions (1.65% Rate)</a:t>
            </a:r>
            <a:endParaRPr dirty="0"/>
          </a:p>
        </p:txBody>
      </p:sp>
      <p:pic>
        <p:nvPicPr>
          <p:cNvPr id="5" name="Picture 4" descr="Chart, line chart">
            <a:extLst>
              <a:ext uri="{FF2B5EF4-FFF2-40B4-BE49-F238E27FC236}">
                <a16:creationId xmlns:a16="http://schemas.microsoft.com/office/drawing/2014/main" id="{8BFE7D8A-BD0D-F02F-BAE5-136B0194CE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8393" y="1371596"/>
            <a:ext cx="7315215" cy="4114808"/>
          </a:xfrm>
          <a:prstGeom prst="rect">
            <a:avLst/>
          </a:prstGeom>
        </p:spPr>
      </p:pic>
      <p:sp>
        <p:nvSpPr>
          <p:cNvPr id="3" name="Rectangle 2">
            <a:extLst>
              <a:ext uri="{FF2B5EF4-FFF2-40B4-BE49-F238E27FC236}">
                <a16:creationId xmlns:a16="http://schemas.microsoft.com/office/drawing/2014/main" id="{F09E7C25-8931-A927-13D9-5221E8987765}"/>
              </a:ext>
            </a:extLst>
          </p:cNvPr>
          <p:cNvSpPr/>
          <p:nvPr/>
        </p:nvSpPr>
        <p:spPr>
          <a:xfrm>
            <a:off x="2743200" y="1371596"/>
            <a:ext cx="914400" cy="2286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9750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3AA8E-6FB5-55FF-41ED-F492AB2B02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5FF80-1701-D42E-312D-316AC62B5B69}"/>
              </a:ext>
            </a:extLst>
          </p:cNvPr>
          <p:cNvSpPr>
            <a:spLocks noGrp="1"/>
          </p:cNvSpPr>
          <p:nvPr>
            <p:ph type="title"/>
          </p:nvPr>
        </p:nvSpPr>
        <p:spPr/>
        <p:txBody>
          <a:bodyPr/>
          <a:lstStyle/>
          <a:p>
            <a:r>
              <a:rPr lang="en-US" dirty="0"/>
              <a:t>Current Employment Trends</a:t>
            </a:r>
          </a:p>
        </p:txBody>
      </p:sp>
      <p:pic>
        <p:nvPicPr>
          <p:cNvPr id="10" name="Picture 9" descr="Chart&#10;&#10;AI-generated content may be incorrect.">
            <a:extLst>
              <a:ext uri="{FF2B5EF4-FFF2-40B4-BE49-F238E27FC236}">
                <a16:creationId xmlns:a16="http://schemas.microsoft.com/office/drawing/2014/main" id="{F6877007-668D-A4BD-2A85-926076D601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9310" y="1143000"/>
            <a:ext cx="8534399" cy="4800600"/>
          </a:xfrm>
          <a:prstGeom prst="rect">
            <a:avLst/>
          </a:prstGeom>
        </p:spPr>
      </p:pic>
    </p:spTree>
    <p:extLst>
      <p:ext uri="{BB962C8B-B14F-4D97-AF65-F5344CB8AC3E}">
        <p14:creationId xmlns:p14="http://schemas.microsoft.com/office/powerpoint/2010/main" val="23322247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A52D0-9425-6DA7-3991-90A1133B3D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1F7455-4B14-C28E-78E5-D963DEB51A77}"/>
              </a:ext>
            </a:extLst>
          </p:cNvPr>
          <p:cNvSpPr>
            <a:spLocks noGrp="1"/>
          </p:cNvSpPr>
          <p:nvPr>
            <p:ph type="title"/>
          </p:nvPr>
        </p:nvSpPr>
        <p:spPr>
          <a:xfrm>
            <a:off x="1828800" y="76200"/>
            <a:ext cx="8534400" cy="990600"/>
          </a:xfrm>
          <a:prstGeom prst="rect">
            <a:avLst/>
          </a:prstGeom>
        </p:spPr>
        <p:txBody>
          <a:bodyPr>
            <a:normAutofit/>
          </a:bodyPr>
          <a:lstStyle/>
          <a:p>
            <a:r>
              <a:rPr lang="en-US" dirty="0"/>
              <a:t>Trust Fund Impacts</a:t>
            </a:r>
            <a:endParaRPr dirty="0"/>
          </a:p>
        </p:txBody>
      </p:sp>
      <p:sp>
        <p:nvSpPr>
          <p:cNvPr id="7" name="TextBox 6">
            <a:extLst>
              <a:ext uri="{FF2B5EF4-FFF2-40B4-BE49-F238E27FC236}">
                <a16:creationId xmlns:a16="http://schemas.microsoft.com/office/drawing/2014/main" id="{0AAE845C-734E-66DF-FA09-C90EB4D30B26}"/>
              </a:ext>
            </a:extLst>
          </p:cNvPr>
          <p:cNvSpPr txBox="1"/>
          <p:nvPr/>
        </p:nvSpPr>
        <p:spPr>
          <a:xfrm>
            <a:off x="1981200" y="1219200"/>
            <a:ext cx="6248400" cy="861774"/>
          </a:xfrm>
          <a:prstGeom prst="rect">
            <a:avLst/>
          </a:prstGeom>
          <a:noFill/>
        </p:spPr>
        <p:txBody>
          <a:bodyPr wrap="square">
            <a:spAutoFit/>
          </a:bodyPr>
          <a:lstStyle/>
          <a:p>
            <a:pPr>
              <a:spcAft>
                <a:spcPts val="1200"/>
              </a:spcAft>
              <a:defRPr/>
            </a:pPr>
            <a:r>
              <a:rPr lang="en-US" sz="2000" b="1" dirty="0" err="1">
                <a:solidFill>
                  <a:srgbClr val="0064AC"/>
                </a:solidFill>
                <a:latin typeface="Arial" panose="020B0604020202020204" pitchFamily="34" charset="0"/>
                <a:cs typeface="Arial" panose="020B0604020202020204" pitchFamily="34" charset="0"/>
              </a:rPr>
              <a:t>Beginni</a:t>
            </a:r>
            <a:r>
              <a:rPr lang="en-US" sz="2000" b="1" dirty="0">
                <a:solidFill>
                  <a:srgbClr val="0064AC"/>
                </a:solidFill>
                <a:latin typeface="Arial" panose="020B0604020202020204" pitchFamily="34" charset="0"/>
                <a:cs typeface="Arial" panose="020B0604020202020204" pitchFamily="34" charset="0"/>
              </a:rPr>
              <a:t>ng Trust Fund Balance</a:t>
            </a:r>
          </a:p>
          <a:p>
            <a:pPr marL="342900" indent="-342900">
              <a:spcAft>
                <a:spcPts val="1200"/>
              </a:spcAft>
              <a:buFont typeface="Arial" panose="020B0604020202020204" pitchFamily="34" charset="0"/>
              <a:buChar char="•"/>
              <a:defRPr/>
            </a:pPr>
            <a:r>
              <a:rPr lang="en-US" sz="2000" dirty="0">
                <a:solidFill>
                  <a:srgbClr val="0064AC"/>
                </a:solidFill>
                <a:latin typeface="Arial" panose="020B0604020202020204" pitchFamily="34" charset="0"/>
                <a:cs typeface="Arial" panose="020B0604020202020204" pitchFamily="34" charset="0"/>
              </a:rPr>
              <a:t>$2,256,676,817 as of September 19, 2025</a:t>
            </a:r>
          </a:p>
        </p:txBody>
      </p:sp>
      <p:pic>
        <p:nvPicPr>
          <p:cNvPr id="4" name="Picture 3" descr="Chart">
            <a:extLst>
              <a:ext uri="{FF2B5EF4-FFF2-40B4-BE49-F238E27FC236}">
                <a16:creationId xmlns:a16="http://schemas.microsoft.com/office/drawing/2014/main" id="{E7248CBE-334E-5162-6054-22EC997BA2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3600" y="2080975"/>
            <a:ext cx="8001000" cy="3755253"/>
          </a:xfrm>
          <a:prstGeom prst="rect">
            <a:avLst/>
          </a:prstGeom>
        </p:spPr>
      </p:pic>
    </p:spTree>
    <p:extLst>
      <p:ext uri="{BB962C8B-B14F-4D97-AF65-F5344CB8AC3E}">
        <p14:creationId xmlns:p14="http://schemas.microsoft.com/office/powerpoint/2010/main" val="7172306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8D1AF-7389-7D6B-E8F1-439C6A9734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26DFEA-FE5F-82A0-8E8A-163D8862B1E5}"/>
              </a:ext>
            </a:extLst>
          </p:cNvPr>
          <p:cNvSpPr>
            <a:spLocks noGrp="1"/>
          </p:cNvSpPr>
          <p:nvPr>
            <p:ph type="title"/>
          </p:nvPr>
        </p:nvSpPr>
        <p:spPr>
          <a:xfrm>
            <a:off x="1828800" y="76200"/>
            <a:ext cx="8534400" cy="990600"/>
          </a:xfrm>
          <a:prstGeom prst="rect">
            <a:avLst/>
          </a:prstGeom>
        </p:spPr>
        <p:txBody>
          <a:bodyPr>
            <a:normAutofit/>
          </a:bodyPr>
          <a:lstStyle/>
          <a:p>
            <a:r>
              <a:rPr lang="en-US" dirty="0"/>
              <a:t>Historic Cash Flows</a:t>
            </a:r>
            <a:endParaRPr dirty="0"/>
          </a:p>
        </p:txBody>
      </p:sp>
      <p:graphicFrame>
        <p:nvGraphicFramePr>
          <p:cNvPr id="3" name="Table 2">
            <a:extLst>
              <a:ext uri="{FF2B5EF4-FFF2-40B4-BE49-F238E27FC236}">
                <a16:creationId xmlns:a16="http://schemas.microsoft.com/office/drawing/2014/main" id="{011F8E64-4B9D-720B-D21D-4107E66D5CC1}"/>
              </a:ext>
            </a:extLst>
          </p:cNvPr>
          <p:cNvGraphicFramePr>
            <a:graphicFrameLocks noGrp="1"/>
          </p:cNvGraphicFramePr>
          <p:nvPr/>
        </p:nvGraphicFramePr>
        <p:xfrm>
          <a:off x="1828801" y="1284631"/>
          <a:ext cx="8502653" cy="4047521"/>
        </p:xfrm>
        <a:graphic>
          <a:graphicData uri="http://schemas.openxmlformats.org/drawingml/2006/table">
            <a:tbl>
              <a:tblPr/>
              <a:tblGrid>
                <a:gridCol w="1788552">
                  <a:extLst>
                    <a:ext uri="{9D8B030D-6E8A-4147-A177-3AD203B41FA5}">
                      <a16:colId xmlns:a16="http://schemas.microsoft.com/office/drawing/2014/main" val="33157805"/>
                    </a:ext>
                  </a:extLst>
                </a:gridCol>
                <a:gridCol w="449480">
                  <a:extLst>
                    <a:ext uri="{9D8B030D-6E8A-4147-A177-3AD203B41FA5}">
                      <a16:colId xmlns:a16="http://schemas.microsoft.com/office/drawing/2014/main" val="860847486"/>
                    </a:ext>
                  </a:extLst>
                </a:gridCol>
                <a:gridCol w="880231">
                  <a:extLst>
                    <a:ext uri="{9D8B030D-6E8A-4147-A177-3AD203B41FA5}">
                      <a16:colId xmlns:a16="http://schemas.microsoft.com/office/drawing/2014/main" val="1277621694"/>
                    </a:ext>
                  </a:extLst>
                </a:gridCol>
                <a:gridCol w="880231">
                  <a:extLst>
                    <a:ext uri="{9D8B030D-6E8A-4147-A177-3AD203B41FA5}">
                      <a16:colId xmlns:a16="http://schemas.microsoft.com/office/drawing/2014/main" val="749778678"/>
                    </a:ext>
                  </a:extLst>
                </a:gridCol>
                <a:gridCol w="880231">
                  <a:extLst>
                    <a:ext uri="{9D8B030D-6E8A-4147-A177-3AD203B41FA5}">
                      <a16:colId xmlns:a16="http://schemas.microsoft.com/office/drawing/2014/main" val="2769127880"/>
                    </a:ext>
                  </a:extLst>
                </a:gridCol>
                <a:gridCol w="880231">
                  <a:extLst>
                    <a:ext uri="{9D8B030D-6E8A-4147-A177-3AD203B41FA5}">
                      <a16:colId xmlns:a16="http://schemas.microsoft.com/office/drawing/2014/main" val="3514006087"/>
                    </a:ext>
                  </a:extLst>
                </a:gridCol>
                <a:gridCol w="880231">
                  <a:extLst>
                    <a:ext uri="{9D8B030D-6E8A-4147-A177-3AD203B41FA5}">
                      <a16:colId xmlns:a16="http://schemas.microsoft.com/office/drawing/2014/main" val="377164850"/>
                    </a:ext>
                  </a:extLst>
                </a:gridCol>
                <a:gridCol w="936415">
                  <a:extLst>
                    <a:ext uri="{9D8B030D-6E8A-4147-A177-3AD203B41FA5}">
                      <a16:colId xmlns:a16="http://schemas.microsoft.com/office/drawing/2014/main" val="3022492120"/>
                    </a:ext>
                  </a:extLst>
                </a:gridCol>
                <a:gridCol w="927051">
                  <a:extLst>
                    <a:ext uri="{9D8B030D-6E8A-4147-A177-3AD203B41FA5}">
                      <a16:colId xmlns:a16="http://schemas.microsoft.com/office/drawing/2014/main" val="1608650455"/>
                    </a:ext>
                  </a:extLst>
                </a:gridCol>
              </a:tblGrid>
              <a:tr h="225736">
                <a:tc gridSpan="2">
                  <a:txBody>
                    <a:bodyPr/>
                    <a:lstStyle/>
                    <a:p>
                      <a:pPr algn="l" fontAlgn="t"/>
                      <a:endParaRPr lang="en-US" sz="900" b="1" i="0" u="none" strike="noStrike" dirty="0">
                        <a:solidFill>
                          <a:srgbClr val="FFFFFF"/>
                        </a:solidFill>
                        <a:effectLst/>
                        <a:latin typeface="Arial" panose="020B0604020202020204" pitchFamily="34" charset="0"/>
                      </a:endParaRPr>
                    </a:p>
                  </a:txBody>
                  <a:tcPr marL="3889" marR="3889" marT="3889" marB="0">
                    <a:lnL>
                      <a:noFill/>
                    </a:lnL>
                    <a:lnR>
                      <a:noFill/>
                    </a:lnR>
                    <a:lnT>
                      <a:noFill/>
                    </a:lnT>
                    <a:lnB>
                      <a:noFill/>
                    </a:lnB>
                    <a:solidFill>
                      <a:srgbClr val="000080"/>
                    </a:solidFill>
                  </a:tcPr>
                </a:tc>
                <a:tc hMerge="1">
                  <a:txBody>
                    <a:bodyPr/>
                    <a:lstStyle/>
                    <a:p>
                      <a:endParaRPr lang="en-US"/>
                    </a:p>
                  </a:txBody>
                  <a:tcPr/>
                </a:tc>
                <a:tc>
                  <a:txBody>
                    <a:bodyPr/>
                    <a:lstStyle/>
                    <a:p>
                      <a:pPr algn="r" fontAlgn="t"/>
                      <a:r>
                        <a:rPr lang="en-US" sz="1000" b="1" i="0" u="none" strike="noStrike" dirty="0">
                          <a:solidFill>
                            <a:srgbClr val="FFFFFF"/>
                          </a:solidFill>
                          <a:effectLst/>
                          <a:latin typeface="Arial" panose="020B0604020202020204" pitchFamily="34" charset="0"/>
                        </a:rPr>
                        <a:t>Actual</a:t>
                      </a:r>
                    </a:p>
                  </a:txBody>
                  <a:tcPr marL="3889" marR="3889" marT="3889" marB="0">
                    <a:lnL>
                      <a:noFill/>
                    </a:lnL>
                    <a:lnR>
                      <a:noFill/>
                    </a:lnR>
                    <a:lnT>
                      <a:noFill/>
                    </a:lnT>
                    <a:lnB>
                      <a:noFill/>
                    </a:lnB>
                    <a:solidFill>
                      <a:srgbClr val="000080"/>
                    </a:solidFill>
                  </a:tcPr>
                </a:tc>
                <a:tc>
                  <a:txBody>
                    <a:bodyPr/>
                    <a:lstStyle/>
                    <a:p>
                      <a:pPr algn="r" fontAlgn="t"/>
                      <a:r>
                        <a:rPr lang="en-US" sz="1000" b="1" i="0" u="none" strike="noStrike" dirty="0">
                          <a:solidFill>
                            <a:srgbClr val="FFFFFF"/>
                          </a:solidFill>
                          <a:effectLst/>
                          <a:latin typeface="Arial" panose="020B0604020202020204" pitchFamily="34" charset="0"/>
                        </a:rPr>
                        <a:t>Actual</a:t>
                      </a:r>
                    </a:p>
                  </a:txBody>
                  <a:tcPr marL="3889" marR="3889" marT="3889" marB="0">
                    <a:lnL>
                      <a:noFill/>
                    </a:lnL>
                    <a:lnR>
                      <a:noFill/>
                    </a:lnR>
                    <a:lnT>
                      <a:noFill/>
                    </a:lnT>
                    <a:lnB>
                      <a:noFill/>
                    </a:lnB>
                    <a:solidFill>
                      <a:srgbClr val="000080"/>
                    </a:solidFill>
                  </a:tcPr>
                </a:tc>
                <a:tc>
                  <a:txBody>
                    <a:bodyPr/>
                    <a:lstStyle/>
                    <a:p>
                      <a:pPr algn="r" fontAlgn="t"/>
                      <a:r>
                        <a:rPr lang="en-US" sz="1000" b="1" i="0" u="none" strike="noStrike" dirty="0">
                          <a:solidFill>
                            <a:srgbClr val="FFFFFF"/>
                          </a:solidFill>
                          <a:effectLst/>
                          <a:latin typeface="Arial" panose="020B0604020202020204" pitchFamily="34" charset="0"/>
                        </a:rPr>
                        <a:t>Actual</a:t>
                      </a:r>
                    </a:p>
                  </a:txBody>
                  <a:tcPr marL="3889" marR="3889" marT="3889" marB="0">
                    <a:lnL>
                      <a:noFill/>
                    </a:lnL>
                    <a:lnR>
                      <a:noFill/>
                    </a:lnR>
                    <a:lnT>
                      <a:noFill/>
                    </a:lnT>
                    <a:lnB>
                      <a:noFill/>
                    </a:lnB>
                    <a:solidFill>
                      <a:srgbClr val="000080"/>
                    </a:solidFill>
                  </a:tcPr>
                </a:tc>
                <a:tc>
                  <a:txBody>
                    <a:bodyPr/>
                    <a:lstStyle/>
                    <a:p>
                      <a:pPr algn="r" fontAlgn="t"/>
                      <a:r>
                        <a:rPr lang="en-US" sz="1000" b="1" i="0" u="none" strike="noStrike" dirty="0">
                          <a:solidFill>
                            <a:srgbClr val="FFFFFF"/>
                          </a:solidFill>
                          <a:effectLst/>
                          <a:latin typeface="Arial" panose="020B0604020202020204" pitchFamily="34" charset="0"/>
                        </a:rPr>
                        <a:t>Actual</a:t>
                      </a:r>
                    </a:p>
                  </a:txBody>
                  <a:tcPr marL="3889" marR="3889" marT="3889" marB="0">
                    <a:lnL>
                      <a:noFill/>
                    </a:lnL>
                    <a:lnR>
                      <a:noFill/>
                    </a:lnR>
                    <a:lnT>
                      <a:noFill/>
                    </a:lnT>
                    <a:lnB>
                      <a:noFill/>
                    </a:lnB>
                    <a:solidFill>
                      <a:srgbClr val="000080"/>
                    </a:solidFill>
                  </a:tcPr>
                </a:tc>
                <a:tc>
                  <a:txBody>
                    <a:bodyPr/>
                    <a:lstStyle/>
                    <a:p>
                      <a:pPr algn="r" fontAlgn="t"/>
                      <a:r>
                        <a:rPr lang="en-US" sz="1000" b="1" i="0" u="none" strike="noStrike">
                          <a:solidFill>
                            <a:srgbClr val="FFFFFF"/>
                          </a:solidFill>
                          <a:effectLst/>
                          <a:latin typeface="Arial" panose="020B0604020202020204" pitchFamily="34" charset="0"/>
                        </a:rPr>
                        <a:t>Actual</a:t>
                      </a:r>
                    </a:p>
                  </a:txBody>
                  <a:tcPr marL="3889" marR="3889" marT="3889" marB="0">
                    <a:lnL>
                      <a:noFill/>
                    </a:lnL>
                    <a:lnR>
                      <a:noFill/>
                    </a:lnR>
                    <a:lnT>
                      <a:noFill/>
                    </a:lnT>
                    <a:lnB>
                      <a:noFill/>
                    </a:lnB>
                    <a:solidFill>
                      <a:srgbClr val="000080"/>
                    </a:solidFill>
                  </a:tcPr>
                </a:tc>
                <a:tc>
                  <a:txBody>
                    <a:bodyPr/>
                    <a:lstStyle/>
                    <a:p>
                      <a:pPr algn="r" fontAlgn="t"/>
                      <a:r>
                        <a:rPr lang="en-US" sz="1000" b="1" i="0" u="none" strike="noStrike" dirty="0">
                          <a:solidFill>
                            <a:srgbClr val="FFFFFF"/>
                          </a:solidFill>
                          <a:effectLst/>
                          <a:latin typeface="Arial" panose="020B0604020202020204" pitchFamily="34" charset="0"/>
                        </a:rPr>
                        <a:t>Actual</a:t>
                      </a:r>
                    </a:p>
                  </a:txBody>
                  <a:tcPr marL="3889" marR="3889" marT="3889" marB="0">
                    <a:lnL>
                      <a:noFill/>
                    </a:lnL>
                    <a:lnR>
                      <a:noFill/>
                    </a:lnR>
                    <a:lnT>
                      <a:noFill/>
                    </a:lnT>
                    <a:lnB>
                      <a:noFill/>
                    </a:lnB>
                    <a:solidFill>
                      <a:srgbClr val="000080"/>
                    </a:solidFill>
                  </a:tcPr>
                </a:tc>
                <a:tc>
                  <a:txBody>
                    <a:bodyPr/>
                    <a:lstStyle/>
                    <a:p>
                      <a:pPr algn="r" fontAlgn="t"/>
                      <a:r>
                        <a:rPr lang="en-US" sz="1000" b="1" i="0" u="none" strike="noStrike">
                          <a:solidFill>
                            <a:srgbClr val="FFFFFF"/>
                          </a:solidFill>
                          <a:effectLst/>
                          <a:latin typeface="Arial" panose="020B0604020202020204" pitchFamily="34" charset="0"/>
                        </a:rPr>
                        <a:t>Preliminary</a:t>
                      </a:r>
                    </a:p>
                  </a:txBody>
                  <a:tcPr marL="3889" marR="3889" marT="3889" marB="0">
                    <a:lnL>
                      <a:noFill/>
                    </a:lnL>
                    <a:lnR>
                      <a:noFill/>
                    </a:lnR>
                    <a:lnT>
                      <a:noFill/>
                    </a:lnT>
                    <a:lnB>
                      <a:noFill/>
                    </a:lnB>
                    <a:solidFill>
                      <a:srgbClr val="000080"/>
                    </a:solidFill>
                  </a:tcPr>
                </a:tc>
                <a:extLst>
                  <a:ext uri="{0D108BD9-81ED-4DB2-BD59-A6C34878D82A}">
                    <a16:rowId xmlns:a16="http://schemas.microsoft.com/office/drawing/2014/main" val="96483628"/>
                  </a:ext>
                </a:extLst>
              </a:tr>
              <a:tr h="185712">
                <a:tc>
                  <a:txBody>
                    <a:bodyPr/>
                    <a:lstStyle/>
                    <a:p>
                      <a:pPr algn="l" fontAlgn="t"/>
                      <a:endParaRPr lang="en-US" sz="900" b="1" i="0" u="none" strike="noStrike" dirty="0">
                        <a:solidFill>
                          <a:srgbClr val="FFFFFF"/>
                        </a:solidFill>
                        <a:effectLst/>
                        <a:latin typeface="Arial" panose="020B0604020202020204" pitchFamily="34" charset="0"/>
                      </a:endParaRPr>
                    </a:p>
                  </a:txBody>
                  <a:tcPr marL="3889" marR="3889" marT="3889" marB="0">
                    <a:lnL>
                      <a:noFill/>
                    </a:lnL>
                    <a:lnR>
                      <a:noFill/>
                    </a:lnR>
                    <a:lnT>
                      <a:noFill/>
                    </a:lnT>
                    <a:lnB>
                      <a:noFill/>
                    </a:lnB>
                    <a:solidFill>
                      <a:srgbClr val="000080"/>
                    </a:solidFill>
                  </a:tcPr>
                </a:tc>
                <a:tc>
                  <a:txBody>
                    <a:bodyPr/>
                    <a:lstStyle/>
                    <a:p>
                      <a:pPr algn="l" fontAlgn="t"/>
                      <a:endParaRPr lang="en-US" sz="1050" b="1" i="0" u="sng" strike="noStrike" dirty="0">
                        <a:solidFill>
                          <a:srgbClr val="FFFFFF"/>
                        </a:solidFill>
                        <a:effectLst/>
                        <a:latin typeface="Arial" panose="020B0604020202020204" pitchFamily="34" charset="0"/>
                      </a:endParaRPr>
                    </a:p>
                  </a:txBody>
                  <a:tcPr marL="3889" marR="3889" marT="3889" marB="0">
                    <a:lnL>
                      <a:noFill/>
                    </a:lnL>
                    <a:lnR>
                      <a:noFill/>
                    </a:lnR>
                    <a:lnT>
                      <a:noFill/>
                    </a:lnT>
                    <a:lnB>
                      <a:noFill/>
                    </a:lnB>
                    <a:solidFill>
                      <a:srgbClr val="000080"/>
                    </a:solidFill>
                  </a:tcPr>
                </a:tc>
                <a:tc>
                  <a:txBody>
                    <a:bodyPr/>
                    <a:lstStyle/>
                    <a:p>
                      <a:pPr algn="r" rtl="0" fontAlgn="t"/>
                      <a:r>
                        <a:rPr lang="en-US" sz="1100" b="1" i="0" u="sng" strike="noStrike" dirty="0">
                          <a:solidFill>
                            <a:srgbClr val="FFFFFF"/>
                          </a:solidFill>
                          <a:effectLst/>
                          <a:latin typeface="Arial" panose="020B0604020202020204" pitchFamily="34" charset="0"/>
                        </a:rPr>
                        <a:t>2019</a:t>
                      </a:r>
                    </a:p>
                  </a:txBody>
                  <a:tcPr marL="9525" marR="9525" marT="9525" marB="0">
                    <a:lnL>
                      <a:noFill/>
                    </a:lnL>
                    <a:lnR>
                      <a:noFill/>
                    </a:lnR>
                    <a:lnT>
                      <a:noFill/>
                    </a:lnT>
                    <a:lnB>
                      <a:noFill/>
                    </a:lnB>
                    <a:solidFill>
                      <a:srgbClr val="000080"/>
                    </a:solidFill>
                  </a:tcPr>
                </a:tc>
                <a:tc>
                  <a:txBody>
                    <a:bodyPr/>
                    <a:lstStyle/>
                    <a:p>
                      <a:pPr algn="r" rtl="0" fontAlgn="t"/>
                      <a:r>
                        <a:rPr lang="en-US" sz="1100" b="1" i="0" u="sng" strike="noStrike" dirty="0">
                          <a:solidFill>
                            <a:srgbClr val="FFFFFF"/>
                          </a:solidFill>
                          <a:effectLst/>
                          <a:latin typeface="Arial" panose="020B0604020202020204" pitchFamily="34" charset="0"/>
                        </a:rPr>
                        <a:t>2020</a:t>
                      </a:r>
                    </a:p>
                  </a:txBody>
                  <a:tcPr marL="9525" marR="9525" marT="9525" marB="0">
                    <a:lnL>
                      <a:noFill/>
                    </a:lnL>
                    <a:lnR>
                      <a:noFill/>
                    </a:lnR>
                    <a:lnT>
                      <a:noFill/>
                    </a:lnT>
                    <a:lnB>
                      <a:noFill/>
                    </a:lnB>
                    <a:solidFill>
                      <a:srgbClr val="000080"/>
                    </a:solidFill>
                  </a:tcPr>
                </a:tc>
                <a:tc>
                  <a:txBody>
                    <a:bodyPr/>
                    <a:lstStyle/>
                    <a:p>
                      <a:pPr algn="r" rtl="0" fontAlgn="t"/>
                      <a:r>
                        <a:rPr lang="en-US" sz="1100" b="1" i="0" u="sng" strike="noStrike" dirty="0">
                          <a:solidFill>
                            <a:srgbClr val="FFFFFF"/>
                          </a:solidFill>
                          <a:effectLst/>
                          <a:latin typeface="Arial" panose="020B0604020202020204" pitchFamily="34" charset="0"/>
                        </a:rPr>
                        <a:t>2021</a:t>
                      </a:r>
                    </a:p>
                  </a:txBody>
                  <a:tcPr marL="9525" marR="9525" marT="9525" marB="0">
                    <a:lnL>
                      <a:noFill/>
                    </a:lnL>
                    <a:lnR>
                      <a:noFill/>
                    </a:lnR>
                    <a:lnT>
                      <a:noFill/>
                    </a:lnT>
                    <a:lnB>
                      <a:noFill/>
                    </a:lnB>
                    <a:solidFill>
                      <a:srgbClr val="000080"/>
                    </a:solidFill>
                  </a:tcPr>
                </a:tc>
                <a:tc>
                  <a:txBody>
                    <a:bodyPr/>
                    <a:lstStyle/>
                    <a:p>
                      <a:pPr algn="r" rtl="0" fontAlgn="t"/>
                      <a:r>
                        <a:rPr lang="en-US" sz="1100" b="1" i="0" u="sng" strike="noStrike">
                          <a:solidFill>
                            <a:srgbClr val="FFFFFF"/>
                          </a:solidFill>
                          <a:effectLst/>
                          <a:latin typeface="Arial" panose="020B0604020202020204" pitchFamily="34" charset="0"/>
                        </a:rPr>
                        <a:t>2022</a:t>
                      </a:r>
                    </a:p>
                  </a:txBody>
                  <a:tcPr marL="9525" marR="9525" marT="9525" marB="0">
                    <a:lnL>
                      <a:noFill/>
                    </a:lnL>
                    <a:lnR>
                      <a:noFill/>
                    </a:lnR>
                    <a:lnT>
                      <a:noFill/>
                    </a:lnT>
                    <a:lnB>
                      <a:noFill/>
                    </a:lnB>
                    <a:solidFill>
                      <a:srgbClr val="000080"/>
                    </a:solidFill>
                  </a:tcPr>
                </a:tc>
                <a:tc>
                  <a:txBody>
                    <a:bodyPr/>
                    <a:lstStyle/>
                    <a:p>
                      <a:pPr algn="r" rtl="0" fontAlgn="t"/>
                      <a:r>
                        <a:rPr lang="en-US" sz="1100" b="1" i="0" u="sng" strike="noStrike">
                          <a:solidFill>
                            <a:srgbClr val="FFFFFF"/>
                          </a:solidFill>
                          <a:effectLst/>
                          <a:latin typeface="Arial" panose="020B0604020202020204" pitchFamily="34" charset="0"/>
                        </a:rPr>
                        <a:t>2023</a:t>
                      </a:r>
                    </a:p>
                  </a:txBody>
                  <a:tcPr marL="9525" marR="9525" marT="9525" marB="0">
                    <a:lnL>
                      <a:noFill/>
                    </a:lnL>
                    <a:lnR>
                      <a:noFill/>
                    </a:lnR>
                    <a:lnT>
                      <a:noFill/>
                    </a:lnT>
                    <a:lnB>
                      <a:noFill/>
                    </a:lnB>
                    <a:solidFill>
                      <a:srgbClr val="000080"/>
                    </a:solidFill>
                  </a:tcPr>
                </a:tc>
                <a:tc>
                  <a:txBody>
                    <a:bodyPr/>
                    <a:lstStyle/>
                    <a:p>
                      <a:pPr algn="r" rtl="0" fontAlgn="t"/>
                      <a:r>
                        <a:rPr lang="en-US" sz="1100" b="1" i="0" u="sng" strike="noStrike">
                          <a:solidFill>
                            <a:srgbClr val="FFFFFF"/>
                          </a:solidFill>
                          <a:effectLst/>
                          <a:latin typeface="Arial" panose="020B0604020202020204" pitchFamily="34" charset="0"/>
                        </a:rPr>
                        <a:t>2024</a:t>
                      </a:r>
                    </a:p>
                  </a:txBody>
                  <a:tcPr marL="9525" marR="9525" marT="9525" marB="0">
                    <a:lnL>
                      <a:noFill/>
                    </a:lnL>
                    <a:lnR>
                      <a:noFill/>
                    </a:lnR>
                    <a:lnT>
                      <a:noFill/>
                    </a:lnT>
                    <a:lnB>
                      <a:noFill/>
                    </a:lnB>
                    <a:solidFill>
                      <a:srgbClr val="000080"/>
                    </a:solidFill>
                  </a:tcPr>
                </a:tc>
                <a:tc>
                  <a:txBody>
                    <a:bodyPr/>
                    <a:lstStyle/>
                    <a:p>
                      <a:pPr algn="r" rtl="0" fontAlgn="t"/>
                      <a:r>
                        <a:rPr lang="en-US" sz="1100" b="1" i="0" u="sng" strike="noStrike" dirty="0">
                          <a:solidFill>
                            <a:srgbClr val="FFFFFF"/>
                          </a:solidFill>
                          <a:effectLst/>
                          <a:latin typeface="Arial" panose="020B0604020202020204" pitchFamily="34" charset="0"/>
                        </a:rPr>
                        <a:t>2025</a:t>
                      </a:r>
                    </a:p>
                  </a:txBody>
                  <a:tcPr marL="9525" marR="9525" marT="9525" marB="0">
                    <a:lnL>
                      <a:noFill/>
                    </a:lnL>
                    <a:lnR>
                      <a:noFill/>
                    </a:lnR>
                    <a:lnT>
                      <a:noFill/>
                    </a:lnT>
                    <a:lnB>
                      <a:noFill/>
                    </a:lnB>
                    <a:solidFill>
                      <a:srgbClr val="000080"/>
                    </a:solidFill>
                  </a:tcPr>
                </a:tc>
                <a:extLst>
                  <a:ext uri="{0D108BD9-81ED-4DB2-BD59-A6C34878D82A}">
                    <a16:rowId xmlns:a16="http://schemas.microsoft.com/office/drawing/2014/main" val="1309289382"/>
                  </a:ext>
                </a:extLst>
              </a:tr>
              <a:tr h="410673">
                <a:tc gridSpan="2">
                  <a:txBody>
                    <a:bodyPr/>
                    <a:lstStyle/>
                    <a:p>
                      <a:pPr algn="l" fontAlgn="t"/>
                      <a:r>
                        <a:rPr lang="en-US" sz="1100" b="1" i="0" u="none" strike="noStrike" dirty="0">
                          <a:solidFill>
                            <a:srgbClr val="002060"/>
                          </a:solidFill>
                          <a:effectLst/>
                          <a:latin typeface="Arial" panose="020B0604020202020204" pitchFamily="34" charset="0"/>
                        </a:rPr>
                        <a:t>UI Trust Fund Level: October - September</a:t>
                      </a:r>
                    </a:p>
                  </a:txBody>
                  <a:tcPr marL="3889" marR="3889" marT="3889" marB="0">
                    <a:lnL>
                      <a:noFill/>
                    </a:lnL>
                    <a:lnR>
                      <a:noFill/>
                    </a:lnR>
                    <a:lnT>
                      <a:noFill/>
                    </a:lnT>
                    <a:lnB>
                      <a:noFill/>
                    </a:lnB>
                    <a:solidFill>
                      <a:srgbClr val="C0C0C0"/>
                    </a:solidFill>
                  </a:tcPr>
                </a:tc>
                <a:tc hMerge="1">
                  <a:txBody>
                    <a:bodyPr/>
                    <a:lstStyle/>
                    <a:p>
                      <a:endParaRPr lang="en-US"/>
                    </a:p>
                  </a:txBody>
                  <a:tcPr/>
                </a:tc>
                <a:tc>
                  <a:txBody>
                    <a:bodyPr/>
                    <a:lstStyle/>
                    <a:p>
                      <a:pPr algn="r" rtl="0" fontAlgn="t"/>
                      <a:r>
                        <a:rPr lang="en-US" sz="1100" b="0" i="0" u="none" strike="noStrike" dirty="0">
                          <a:solidFill>
                            <a:srgbClr val="002060"/>
                          </a:solidFill>
                          <a:effectLst/>
                          <a:latin typeface="Arial" panose="020B0604020202020204" pitchFamily="34" charset="0"/>
                        </a:rPr>
                        <a:t> </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 </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 </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 </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 </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 </a:t>
                      </a:r>
                    </a:p>
                  </a:txBody>
                  <a:tcPr marL="9525" marR="9525" marT="9525" marB="0">
                    <a:lnL>
                      <a:noFill/>
                    </a:lnL>
                    <a:lnR>
                      <a:noFill/>
                    </a:lnR>
                    <a:lnT>
                      <a:noFill/>
                    </a:lnT>
                    <a:lnB>
                      <a:noFill/>
                    </a:lnB>
                    <a:solidFill>
                      <a:srgbClr val="C0C0C0"/>
                    </a:solidFill>
                  </a:tcPr>
                </a:tc>
                <a:tc>
                  <a:txBody>
                    <a:bodyPr/>
                    <a:lstStyle/>
                    <a:p>
                      <a:pPr algn="r" rtl="0" fontAlgn="t"/>
                      <a:endParaRPr lang="en-US" sz="1100" b="0" i="0" u="none" strike="noStrike" dirty="0">
                        <a:solidFill>
                          <a:srgbClr val="002060"/>
                        </a:solidFill>
                        <a:effectLst/>
                        <a:latin typeface="Arial" panose="020B0604020202020204" pitchFamily="34" charset="0"/>
                      </a:endParaRP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4211995278"/>
                  </a:ext>
                </a:extLst>
              </a:tr>
              <a:tr h="327617">
                <a:tc>
                  <a:txBody>
                    <a:bodyPr/>
                    <a:lstStyle/>
                    <a:p>
                      <a:pPr algn="l" fontAlgn="t"/>
                      <a:r>
                        <a:rPr lang="en-US" sz="1050" b="1" i="0" u="none" strike="noStrike">
                          <a:solidFill>
                            <a:srgbClr val="002060"/>
                          </a:solidFill>
                          <a:effectLst/>
                          <a:latin typeface="Arial" panose="020B0604020202020204" pitchFamily="34" charset="0"/>
                        </a:rPr>
                        <a:t>Beginning Fund Balance (Millions)</a:t>
                      </a:r>
                    </a:p>
                  </a:txBody>
                  <a:tcPr marL="3889" marR="3889" marT="3889" marB="0">
                    <a:lnL>
                      <a:noFill/>
                    </a:lnL>
                    <a:lnR>
                      <a:noFill/>
                    </a:lnR>
                    <a:lnT>
                      <a:noFill/>
                    </a:lnT>
                    <a:lnB>
                      <a:noFill/>
                    </a:lnB>
                    <a:solidFill>
                      <a:srgbClr val="C0C0C0"/>
                    </a:solidFill>
                  </a:tcPr>
                </a:tc>
                <a:tc>
                  <a:txBody>
                    <a:bodyPr/>
                    <a:lstStyle/>
                    <a:p>
                      <a:pPr algn="l" fontAlgn="t"/>
                      <a:r>
                        <a:rPr lang="en-US" sz="1050" b="1" i="0" u="none" strike="noStrike">
                          <a:solidFill>
                            <a:srgbClr val="002060"/>
                          </a:solidFill>
                          <a:effectLst/>
                          <a:latin typeface="Arial" panose="020B0604020202020204" pitchFamily="34" charset="0"/>
                        </a:rPr>
                        <a:t> </a:t>
                      </a:r>
                    </a:p>
                  </a:txBody>
                  <a:tcPr marL="3889" marR="3889" marT="3889" marB="0">
                    <a:lnL>
                      <a:noFill/>
                    </a:lnL>
                    <a:lnR>
                      <a:noFill/>
                    </a:lnR>
                    <a:lnT>
                      <a:noFill/>
                    </a:lnT>
                    <a:lnB>
                      <a:noFill/>
                    </a:lnB>
                    <a:solidFill>
                      <a:srgbClr val="C0C0C0"/>
                    </a:solidFill>
                  </a:tcPr>
                </a:tc>
                <a:tc>
                  <a:txBody>
                    <a:bodyPr/>
                    <a:lstStyle/>
                    <a:p>
                      <a:pPr algn="r" rtl="0" fontAlgn="t"/>
                      <a:r>
                        <a:rPr lang="en-US" sz="1100" b="1" i="0" u="none" strike="noStrike">
                          <a:solidFill>
                            <a:srgbClr val="002060"/>
                          </a:solidFill>
                          <a:effectLst/>
                          <a:latin typeface="Arial" panose="020B0604020202020204" pitchFamily="34" charset="0"/>
                        </a:rPr>
                        <a:t>1,416.30</a:t>
                      </a:r>
                    </a:p>
                  </a:txBody>
                  <a:tcPr marL="9525" marR="9525" marT="9525" marB="0">
                    <a:lnL>
                      <a:noFill/>
                    </a:lnL>
                    <a:lnR>
                      <a:noFill/>
                    </a:lnR>
                    <a:lnT>
                      <a:noFill/>
                    </a:lnT>
                    <a:lnB>
                      <a:noFill/>
                    </a:lnB>
                    <a:solidFill>
                      <a:srgbClr val="C0C0C0"/>
                    </a:solidFill>
                  </a:tcPr>
                </a:tc>
                <a:tc>
                  <a:txBody>
                    <a:bodyPr/>
                    <a:lstStyle/>
                    <a:p>
                      <a:pPr algn="r" rtl="0" fontAlgn="t"/>
                      <a:r>
                        <a:rPr lang="en-US" sz="1100" b="1" i="0" u="none" strike="noStrike">
                          <a:solidFill>
                            <a:srgbClr val="002060"/>
                          </a:solidFill>
                          <a:effectLst/>
                          <a:latin typeface="Arial" panose="020B0604020202020204" pitchFamily="34" charset="0"/>
                        </a:rPr>
                        <a:t>1,864.60</a:t>
                      </a:r>
                    </a:p>
                  </a:txBody>
                  <a:tcPr marL="9525" marR="9525" marT="9525" marB="0">
                    <a:lnL>
                      <a:noFill/>
                    </a:lnL>
                    <a:lnR>
                      <a:noFill/>
                    </a:lnR>
                    <a:lnT>
                      <a:noFill/>
                    </a:lnT>
                    <a:lnB>
                      <a:noFill/>
                    </a:lnB>
                    <a:solidFill>
                      <a:srgbClr val="C0C0C0"/>
                    </a:solidFill>
                  </a:tcPr>
                </a:tc>
                <a:tc>
                  <a:txBody>
                    <a:bodyPr/>
                    <a:lstStyle/>
                    <a:p>
                      <a:pPr algn="r" rtl="0" fontAlgn="t"/>
                      <a:r>
                        <a:rPr lang="en-US" sz="1100" b="1" i="0" u="none" strike="noStrike">
                          <a:solidFill>
                            <a:srgbClr val="002060"/>
                          </a:solidFill>
                          <a:effectLst/>
                          <a:latin typeface="Arial" panose="020B0604020202020204" pitchFamily="34" charset="0"/>
                        </a:rPr>
                        <a:t>291</a:t>
                      </a:r>
                    </a:p>
                  </a:txBody>
                  <a:tcPr marL="9525" marR="9525" marT="9525" marB="0">
                    <a:lnL>
                      <a:noFill/>
                    </a:lnL>
                    <a:lnR>
                      <a:noFill/>
                    </a:lnR>
                    <a:lnT>
                      <a:noFill/>
                    </a:lnT>
                    <a:lnB>
                      <a:noFill/>
                    </a:lnB>
                    <a:solidFill>
                      <a:srgbClr val="C0C0C0"/>
                    </a:solidFill>
                  </a:tcPr>
                </a:tc>
                <a:tc>
                  <a:txBody>
                    <a:bodyPr/>
                    <a:lstStyle/>
                    <a:p>
                      <a:pPr algn="r" rtl="0" fontAlgn="t"/>
                      <a:r>
                        <a:rPr lang="en-US" sz="1100" b="1" i="0" u="none" strike="noStrike">
                          <a:solidFill>
                            <a:srgbClr val="002060"/>
                          </a:solidFill>
                          <a:effectLst/>
                          <a:latin typeface="Arial" panose="020B0604020202020204" pitchFamily="34" charset="0"/>
                        </a:rPr>
                        <a:t>-76</a:t>
                      </a:r>
                    </a:p>
                  </a:txBody>
                  <a:tcPr marL="9525" marR="9525" marT="9525" marB="0">
                    <a:lnL>
                      <a:noFill/>
                    </a:lnL>
                    <a:lnR>
                      <a:noFill/>
                    </a:lnR>
                    <a:lnT>
                      <a:noFill/>
                    </a:lnT>
                    <a:lnB>
                      <a:noFill/>
                    </a:lnB>
                    <a:solidFill>
                      <a:srgbClr val="C0C0C0"/>
                    </a:solidFill>
                  </a:tcPr>
                </a:tc>
                <a:tc>
                  <a:txBody>
                    <a:bodyPr/>
                    <a:lstStyle/>
                    <a:p>
                      <a:pPr algn="r" rtl="0" fontAlgn="t"/>
                      <a:r>
                        <a:rPr lang="en-US" sz="1100" b="1" i="0" u="none" strike="noStrike">
                          <a:solidFill>
                            <a:srgbClr val="002060"/>
                          </a:solidFill>
                          <a:effectLst/>
                          <a:latin typeface="Arial" panose="020B0604020202020204" pitchFamily="34" charset="0"/>
                        </a:rPr>
                        <a:t>795.5</a:t>
                      </a:r>
                    </a:p>
                  </a:txBody>
                  <a:tcPr marL="9525" marR="9525" marT="9525" marB="0">
                    <a:lnL>
                      <a:noFill/>
                    </a:lnL>
                    <a:lnR>
                      <a:noFill/>
                    </a:lnR>
                    <a:lnT>
                      <a:noFill/>
                    </a:lnT>
                    <a:lnB>
                      <a:noFill/>
                    </a:lnB>
                    <a:solidFill>
                      <a:srgbClr val="C0C0C0"/>
                    </a:solidFill>
                  </a:tcPr>
                </a:tc>
                <a:tc>
                  <a:txBody>
                    <a:bodyPr/>
                    <a:lstStyle/>
                    <a:p>
                      <a:pPr algn="r" rtl="0" fontAlgn="t"/>
                      <a:r>
                        <a:rPr lang="en-US" sz="1100" b="1" i="0" u="none" strike="noStrike" dirty="0">
                          <a:solidFill>
                            <a:srgbClr val="002060"/>
                          </a:solidFill>
                          <a:effectLst/>
                          <a:latin typeface="Arial" panose="020B0604020202020204" pitchFamily="34" charset="0"/>
                        </a:rPr>
                        <a:t>1,412.9</a:t>
                      </a:r>
                    </a:p>
                  </a:txBody>
                  <a:tcPr marL="9525" marR="9525" marT="9525" marB="0">
                    <a:lnL>
                      <a:noFill/>
                    </a:lnL>
                    <a:lnR>
                      <a:noFill/>
                    </a:lnR>
                    <a:lnT>
                      <a:noFill/>
                    </a:lnT>
                    <a:lnB>
                      <a:noFill/>
                    </a:lnB>
                    <a:solidFill>
                      <a:srgbClr val="C0C0C0"/>
                    </a:solidFill>
                  </a:tcPr>
                </a:tc>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en-US" sz="1100" b="1" i="0" u="none" strike="noStrike" dirty="0">
                          <a:solidFill>
                            <a:srgbClr val="002060"/>
                          </a:solidFill>
                          <a:effectLst/>
                          <a:latin typeface="Arial" panose="020B0604020202020204" pitchFamily="34" charset="0"/>
                        </a:rPr>
                        <a:t>1,742.9</a:t>
                      </a:r>
                    </a:p>
                    <a:p>
                      <a:pPr algn="r" rtl="0" fontAlgn="t"/>
                      <a:endParaRPr lang="en-US" sz="1100" b="1" i="0" u="none" strike="noStrike" dirty="0">
                        <a:solidFill>
                          <a:srgbClr val="002060"/>
                        </a:solidFill>
                        <a:effectLst/>
                        <a:latin typeface="Arial" panose="020B0604020202020204" pitchFamily="34" charset="0"/>
                      </a:endParaRP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2669141967"/>
                  </a:ext>
                </a:extLst>
              </a:tr>
              <a:tr h="185712">
                <a:tc>
                  <a:txBody>
                    <a:bodyPr/>
                    <a:lstStyle/>
                    <a:p>
                      <a:pPr algn="l" fontAlgn="t"/>
                      <a:r>
                        <a:rPr lang="en-US" sz="1050" b="0" i="0" u="none" strike="noStrike">
                          <a:solidFill>
                            <a:srgbClr val="002060"/>
                          </a:solidFill>
                          <a:effectLst/>
                          <a:latin typeface="Arial" panose="020B0604020202020204" pitchFamily="34" charset="0"/>
                        </a:rPr>
                        <a:t>Contributions</a:t>
                      </a:r>
                    </a:p>
                  </a:txBody>
                  <a:tcPr marL="3889" marR="3889" marT="3889" marB="0">
                    <a:lnL>
                      <a:noFill/>
                    </a:lnL>
                    <a:lnR>
                      <a:noFill/>
                    </a:lnR>
                    <a:lnT>
                      <a:noFill/>
                    </a:lnT>
                    <a:lnB>
                      <a:noFill/>
                    </a:lnB>
                    <a:solidFill>
                      <a:srgbClr val="C0C0C0"/>
                    </a:solidFill>
                  </a:tcPr>
                </a:tc>
                <a:tc>
                  <a:txBody>
                    <a:bodyPr/>
                    <a:lstStyle/>
                    <a:p>
                      <a:pPr algn="l" fontAlgn="t"/>
                      <a:r>
                        <a:rPr lang="en-US" sz="1050" b="0" i="0" u="none" strike="noStrike">
                          <a:solidFill>
                            <a:srgbClr val="002060"/>
                          </a:solidFill>
                          <a:effectLst/>
                          <a:latin typeface="Arial" panose="020B0604020202020204" pitchFamily="34" charset="0"/>
                        </a:rPr>
                        <a:t> </a:t>
                      </a:r>
                    </a:p>
                  </a:txBody>
                  <a:tcPr marL="3889" marR="3889" marT="3889"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674</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617.9</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595.6</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752.7</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828</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848.3</a:t>
                      </a:r>
                    </a:p>
                  </a:txBody>
                  <a:tcPr marL="9525" marR="9525" marT="9525" marB="0">
                    <a:lnL>
                      <a:noFill/>
                    </a:lnL>
                    <a:lnR>
                      <a:noFill/>
                    </a:lnR>
                    <a:lnT>
                      <a:noFill/>
                    </a:lnT>
                    <a:lnB>
                      <a:noFill/>
                    </a:lnB>
                    <a:solidFill>
                      <a:srgbClr val="BFBFBF"/>
                    </a:solidFill>
                  </a:tcPr>
                </a:tc>
                <a:tc>
                  <a:txBody>
                    <a:bodyPr/>
                    <a:lstStyle/>
                    <a:p>
                      <a:pPr algn="r" rtl="0" fontAlgn="t"/>
                      <a:r>
                        <a:rPr lang="en-US" sz="1100" b="0" i="0" u="none" strike="noStrike" dirty="0">
                          <a:solidFill>
                            <a:srgbClr val="002060"/>
                          </a:solidFill>
                          <a:effectLst/>
                          <a:latin typeface="Arial" panose="020B0604020202020204" pitchFamily="34" charset="0"/>
                        </a:rPr>
                        <a:t>920.3</a:t>
                      </a:r>
                    </a:p>
                  </a:txBody>
                  <a:tcPr marL="9525" marR="9525" marT="9525" marB="0">
                    <a:lnL>
                      <a:noFill/>
                    </a:lnL>
                    <a:lnR>
                      <a:noFill/>
                    </a:lnR>
                    <a:lnT>
                      <a:noFill/>
                    </a:lnT>
                    <a:lnB>
                      <a:noFill/>
                    </a:lnB>
                    <a:solidFill>
                      <a:srgbClr val="BFBFBF"/>
                    </a:solidFill>
                  </a:tcPr>
                </a:tc>
                <a:extLst>
                  <a:ext uri="{0D108BD9-81ED-4DB2-BD59-A6C34878D82A}">
                    <a16:rowId xmlns:a16="http://schemas.microsoft.com/office/drawing/2014/main" val="2054232669"/>
                  </a:ext>
                </a:extLst>
              </a:tr>
              <a:tr h="185712">
                <a:tc>
                  <a:txBody>
                    <a:bodyPr/>
                    <a:lstStyle/>
                    <a:p>
                      <a:pPr algn="l" fontAlgn="t"/>
                      <a:r>
                        <a:rPr lang="en-US" sz="1050" b="0" i="0" u="none" strike="noStrike">
                          <a:solidFill>
                            <a:srgbClr val="002060"/>
                          </a:solidFill>
                          <a:effectLst/>
                          <a:latin typeface="Arial" panose="020B0604020202020204" pitchFamily="34" charset="0"/>
                        </a:rPr>
                        <a:t>Benefit Payments</a:t>
                      </a:r>
                    </a:p>
                  </a:txBody>
                  <a:tcPr marL="3889" marR="3889" marT="3889" marB="0">
                    <a:lnL>
                      <a:noFill/>
                    </a:lnL>
                    <a:lnR>
                      <a:noFill/>
                    </a:lnR>
                    <a:lnT>
                      <a:noFill/>
                    </a:lnT>
                    <a:lnB>
                      <a:noFill/>
                    </a:lnB>
                    <a:solidFill>
                      <a:srgbClr val="C0C0C0"/>
                    </a:solidFill>
                  </a:tcPr>
                </a:tc>
                <a:tc>
                  <a:txBody>
                    <a:bodyPr/>
                    <a:lstStyle/>
                    <a:p>
                      <a:pPr algn="l" fontAlgn="t"/>
                      <a:r>
                        <a:rPr lang="en-US" sz="1050" b="0" i="0" u="none" strike="noStrike">
                          <a:solidFill>
                            <a:srgbClr val="002060"/>
                          </a:solidFill>
                          <a:effectLst/>
                          <a:latin typeface="Arial" panose="020B0604020202020204" pitchFamily="34" charset="0"/>
                        </a:rPr>
                        <a:t> </a:t>
                      </a:r>
                    </a:p>
                  </a:txBody>
                  <a:tcPr marL="3889" marR="3889" marT="3889"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268.7</a:t>
                      </a:r>
                    </a:p>
                  </a:txBody>
                  <a:tcPr marL="9525" marR="9525" marT="9525" marB="0">
                    <a:lnL>
                      <a:noFill/>
                    </a:lnL>
                    <a:lnR>
                      <a:noFill/>
                    </a:lnR>
                    <a:lnT>
                      <a:noFill/>
                    </a:lnT>
                    <a:lnB>
                      <a:noFill/>
                    </a:lnB>
                    <a:solidFill>
                      <a:srgbClr val="BFBFBF"/>
                    </a:solidFill>
                  </a:tcPr>
                </a:tc>
                <a:tc>
                  <a:txBody>
                    <a:bodyPr/>
                    <a:lstStyle/>
                    <a:p>
                      <a:pPr algn="r" rtl="0" fontAlgn="t"/>
                      <a:r>
                        <a:rPr lang="en-US" sz="1100" b="0" i="0" u="none" strike="noStrike" dirty="0">
                          <a:solidFill>
                            <a:srgbClr val="002060"/>
                          </a:solidFill>
                          <a:effectLst/>
                          <a:latin typeface="Arial" panose="020B0604020202020204" pitchFamily="34" charset="0"/>
                        </a:rPr>
                        <a:t>2,232.20</a:t>
                      </a:r>
                    </a:p>
                  </a:txBody>
                  <a:tcPr marL="9525" marR="9525" marT="9525" marB="0">
                    <a:lnL>
                      <a:noFill/>
                    </a:lnL>
                    <a:lnR>
                      <a:noFill/>
                    </a:lnR>
                    <a:lnT>
                      <a:noFill/>
                    </a:lnT>
                    <a:lnB>
                      <a:noFill/>
                    </a:lnB>
                    <a:solidFill>
                      <a:srgbClr val="BFBFBF"/>
                    </a:solidFill>
                  </a:tcPr>
                </a:tc>
                <a:tc>
                  <a:txBody>
                    <a:bodyPr/>
                    <a:lstStyle/>
                    <a:p>
                      <a:pPr algn="r" rtl="0" fontAlgn="t"/>
                      <a:r>
                        <a:rPr lang="en-US" sz="1100" b="0" i="0" u="none" strike="noStrike">
                          <a:solidFill>
                            <a:srgbClr val="002060"/>
                          </a:solidFill>
                          <a:effectLst/>
                          <a:latin typeface="Arial" panose="020B0604020202020204" pitchFamily="34" charset="0"/>
                        </a:rPr>
                        <a:t>862.3</a:t>
                      </a:r>
                    </a:p>
                  </a:txBody>
                  <a:tcPr marL="9525" marR="9525" marT="9525" marB="0">
                    <a:lnL>
                      <a:noFill/>
                    </a:lnL>
                    <a:lnR>
                      <a:noFill/>
                    </a:lnR>
                    <a:lnT>
                      <a:noFill/>
                    </a:lnT>
                    <a:lnB>
                      <a:noFill/>
                    </a:lnB>
                    <a:solidFill>
                      <a:srgbClr val="BFBFBF"/>
                    </a:solidFill>
                  </a:tcPr>
                </a:tc>
                <a:tc>
                  <a:txBody>
                    <a:bodyPr/>
                    <a:lstStyle/>
                    <a:p>
                      <a:pPr algn="r" rtl="0" fontAlgn="t"/>
                      <a:r>
                        <a:rPr lang="en-US" sz="1100" b="0" i="0" u="none" strike="noStrike">
                          <a:solidFill>
                            <a:srgbClr val="002060"/>
                          </a:solidFill>
                          <a:effectLst/>
                          <a:latin typeface="Arial" panose="020B0604020202020204" pitchFamily="34" charset="0"/>
                        </a:rPr>
                        <a:t>228</a:t>
                      </a:r>
                    </a:p>
                  </a:txBody>
                  <a:tcPr marL="9525" marR="9525" marT="9525" marB="0">
                    <a:lnL>
                      <a:noFill/>
                    </a:lnL>
                    <a:lnR>
                      <a:noFill/>
                    </a:lnR>
                    <a:lnT>
                      <a:noFill/>
                    </a:lnT>
                    <a:lnB>
                      <a:noFill/>
                    </a:lnB>
                    <a:solidFill>
                      <a:srgbClr val="BFBFBF"/>
                    </a:solidFill>
                  </a:tcPr>
                </a:tc>
                <a:tc>
                  <a:txBody>
                    <a:bodyPr/>
                    <a:lstStyle/>
                    <a:p>
                      <a:pPr algn="r" rtl="0" fontAlgn="t"/>
                      <a:r>
                        <a:rPr lang="en-US" sz="1100" b="0" i="0" u="none" strike="noStrike">
                          <a:solidFill>
                            <a:srgbClr val="002060"/>
                          </a:solidFill>
                          <a:effectLst/>
                          <a:latin typeface="Arial" panose="020B0604020202020204" pitchFamily="34" charset="0"/>
                        </a:rPr>
                        <a:t>349.2</a:t>
                      </a:r>
                    </a:p>
                  </a:txBody>
                  <a:tcPr marL="9525" marR="9525" marT="9525" marB="0">
                    <a:lnL>
                      <a:noFill/>
                    </a:lnL>
                    <a:lnR>
                      <a:noFill/>
                    </a:lnR>
                    <a:lnT>
                      <a:noFill/>
                    </a:lnT>
                    <a:lnB>
                      <a:noFill/>
                    </a:lnB>
                    <a:solidFill>
                      <a:srgbClr val="BFBFBF"/>
                    </a:solidFill>
                  </a:tcPr>
                </a:tc>
                <a:tc>
                  <a:txBody>
                    <a:bodyPr/>
                    <a:lstStyle/>
                    <a:p>
                      <a:pPr algn="r" rtl="0" fontAlgn="t"/>
                      <a:r>
                        <a:rPr lang="en-US" sz="1100" b="0" i="0" u="none" strike="noStrike" dirty="0">
                          <a:solidFill>
                            <a:srgbClr val="002060"/>
                          </a:solidFill>
                          <a:effectLst/>
                          <a:latin typeface="Arial" panose="020B0604020202020204" pitchFamily="34" charset="0"/>
                        </a:rPr>
                        <a:t>497.7</a:t>
                      </a:r>
                    </a:p>
                  </a:txBody>
                  <a:tcPr marL="9525" marR="9525" marT="9525" marB="0">
                    <a:lnL>
                      <a:noFill/>
                    </a:lnL>
                    <a:lnR>
                      <a:noFill/>
                    </a:lnR>
                    <a:lnT>
                      <a:noFill/>
                    </a:lnT>
                    <a:lnB>
                      <a:noFill/>
                    </a:lnB>
                    <a:solidFill>
                      <a:srgbClr val="BFBFBF"/>
                    </a:solidFill>
                  </a:tcPr>
                </a:tc>
                <a:tc>
                  <a:txBody>
                    <a:bodyPr/>
                    <a:lstStyle/>
                    <a:p>
                      <a:pPr algn="r" rtl="0" fontAlgn="t"/>
                      <a:r>
                        <a:rPr lang="en-US" sz="1100" b="0" i="0" u="none" strike="noStrike" dirty="0">
                          <a:solidFill>
                            <a:srgbClr val="002060"/>
                          </a:solidFill>
                          <a:effectLst/>
                          <a:latin typeface="Arial" panose="020B0604020202020204" pitchFamily="34" charset="0"/>
                        </a:rPr>
                        <a:t>529.2</a:t>
                      </a:r>
                    </a:p>
                  </a:txBody>
                  <a:tcPr marL="9525" marR="9525" marT="9525" marB="0">
                    <a:lnL>
                      <a:noFill/>
                    </a:lnL>
                    <a:lnR>
                      <a:noFill/>
                    </a:lnR>
                    <a:lnT>
                      <a:noFill/>
                    </a:lnT>
                    <a:lnB>
                      <a:noFill/>
                    </a:lnB>
                    <a:solidFill>
                      <a:srgbClr val="BFBFBF"/>
                    </a:solidFill>
                  </a:tcPr>
                </a:tc>
                <a:extLst>
                  <a:ext uri="{0D108BD9-81ED-4DB2-BD59-A6C34878D82A}">
                    <a16:rowId xmlns:a16="http://schemas.microsoft.com/office/drawing/2014/main" val="3159124828"/>
                  </a:ext>
                </a:extLst>
              </a:tr>
              <a:tr h="185712">
                <a:tc>
                  <a:txBody>
                    <a:bodyPr/>
                    <a:lstStyle/>
                    <a:p>
                      <a:pPr algn="l" fontAlgn="t"/>
                      <a:r>
                        <a:rPr lang="en-US" sz="1050" b="0" i="0" u="none" strike="noStrike">
                          <a:solidFill>
                            <a:srgbClr val="002060"/>
                          </a:solidFill>
                          <a:effectLst/>
                          <a:latin typeface="Arial" panose="020B0604020202020204" pitchFamily="34" charset="0"/>
                        </a:rPr>
                        <a:t>Other Items</a:t>
                      </a:r>
                    </a:p>
                  </a:txBody>
                  <a:tcPr marL="3889" marR="3889" marT="3889" marB="0">
                    <a:lnL>
                      <a:noFill/>
                    </a:lnL>
                    <a:lnR>
                      <a:noFill/>
                    </a:lnR>
                    <a:lnT>
                      <a:noFill/>
                    </a:lnT>
                    <a:lnB>
                      <a:noFill/>
                    </a:lnB>
                    <a:solidFill>
                      <a:srgbClr val="C0C0C0"/>
                    </a:solidFill>
                  </a:tcPr>
                </a:tc>
                <a:tc>
                  <a:txBody>
                    <a:bodyPr/>
                    <a:lstStyle/>
                    <a:p>
                      <a:pPr algn="l" fontAlgn="t"/>
                      <a:r>
                        <a:rPr lang="en-US" sz="1050" b="0" i="0" u="none" strike="noStrike">
                          <a:solidFill>
                            <a:srgbClr val="002060"/>
                          </a:solidFill>
                          <a:effectLst/>
                          <a:latin typeface="Arial" panose="020B0604020202020204" pitchFamily="34" charset="0"/>
                        </a:rPr>
                        <a:t> </a:t>
                      </a:r>
                    </a:p>
                  </a:txBody>
                  <a:tcPr marL="3889" marR="3889" marT="3889"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43.1</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40.7</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-100.3</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346.7</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146.6</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20.6</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73.1</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1032623946"/>
                  </a:ext>
                </a:extLst>
              </a:tr>
              <a:tr h="185712">
                <a:tc>
                  <a:txBody>
                    <a:bodyPr/>
                    <a:lstStyle/>
                    <a:p>
                      <a:pPr algn="l" fontAlgn="t"/>
                      <a:r>
                        <a:rPr lang="en-US" sz="1050" b="0" i="0" u="none" strike="noStrike">
                          <a:solidFill>
                            <a:srgbClr val="002060"/>
                          </a:solidFill>
                          <a:effectLst/>
                          <a:latin typeface="Arial" panose="020B0604020202020204" pitchFamily="34" charset="0"/>
                        </a:rPr>
                        <a:t>Net Change in Fund</a:t>
                      </a:r>
                    </a:p>
                  </a:txBody>
                  <a:tcPr marL="3889" marR="3889" marT="3889" marB="0">
                    <a:lnL>
                      <a:noFill/>
                    </a:lnL>
                    <a:lnR>
                      <a:noFill/>
                    </a:lnR>
                    <a:lnT>
                      <a:noFill/>
                    </a:lnT>
                    <a:lnB>
                      <a:noFill/>
                    </a:lnB>
                    <a:solidFill>
                      <a:srgbClr val="C0C0C0"/>
                    </a:solidFill>
                  </a:tcPr>
                </a:tc>
                <a:tc>
                  <a:txBody>
                    <a:bodyPr/>
                    <a:lstStyle/>
                    <a:p>
                      <a:pPr algn="l" fontAlgn="t"/>
                      <a:r>
                        <a:rPr lang="en-US" sz="1050" b="0" i="0" u="none" strike="noStrike">
                          <a:solidFill>
                            <a:srgbClr val="002060"/>
                          </a:solidFill>
                          <a:effectLst/>
                          <a:latin typeface="Arial" panose="020B0604020202020204" pitchFamily="34" charset="0"/>
                        </a:rPr>
                        <a:t> </a:t>
                      </a:r>
                    </a:p>
                  </a:txBody>
                  <a:tcPr marL="3889" marR="3889" marT="3889"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448.3</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-1,573.60</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-367</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871.4</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617.4</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330.0</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464.2</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1758964315"/>
                  </a:ext>
                </a:extLst>
              </a:tr>
              <a:tr h="185712">
                <a:tc gridSpan="2">
                  <a:txBody>
                    <a:bodyPr/>
                    <a:lstStyle/>
                    <a:p>
                      <a:pPr algn="l" fontAlgn="t"/>
                      <a:r>
                        <a:rPr lang="en-US" sz="1050" b="1" i="0" u="none" strike="noStrike" dirty="0">
                          <a:solidFill>
                            <a:srgbClr val="002060"/>
                          </a:solidFill>
                          <a:effectLst/>
                          <a:latin typeface="Arial" panose="020B0604020202020204" pitchFamily="34" charset="0"/>
                        </a:rPr>
                        <a:t>Ending Fund Balance (Millions)</a:t>
                      </a:r>
                    </a:p>
                  </a:txBody>
                  <a:tcPr marL="3889" marR="3889" marT="3889" marB="0">
                    <a:lnL>
                      <a:noFill/>
                    </a:lnL>
                    <a:lnR>
                      <a:noFill/>
                    </a:lnR>
                    <a:lnT>
                      <a:noFill/>
                    </a:lnT>
                    <a:lnB>
                      <a:noFill/>
                    </a:lnB>
                    <a:solidFill>
                      <a:srgbClr val="C0C0C0"/>
                    </a:solidFill>
                  </a:tcPr>
                </a:tc>
                <a:tc hMerge="1">
                  <a:txBody>
                    <a:bodyPr/>
                    <a:lstStyle/>
                    <a:p>
                      <a:endParaRPr lang="en-US"/>
                    </a:p>
                  </a:txBody>
                  <a:tcPr/>
                </a:tc>
                <a:tc>
                  <a:txBody>
                    <a:bodyPr/>
                    <a:lstStyle/>
                    <a:p>
                      <a:pPr algn="r" rtl="0" fontAlgn="t"/>
                      <a:r>
                        <a:rPr lang="en-US" sz="1100" b="1" i="0" u="none" strike="noStrike" dirty="0">
                          <a:solidFill>
                            <a:srgbClr val="002060"/>
                          </a:solidFill>
                          <a:effectLst/>
                          <a:latin typeface="Arial" panose="020B0604020202020204" pitchFamily="34" charset="0"/>
                        </a:rPr>
                        <a:t>1,864.6</a:t>
                      </a:r>
                    </a:p>
                  </a:txBody>
                  <a:tcPr marL="9525" marR="9525" marT="9525" marB="0">
                    <a:lnL>
                      <a:noFill/>
                    </a:lnL>
                    <a:lnR>
                      <a:noFill/>
                    </a:lnR>
                    <a:lnT>
                      <a:noFill/>
                    </a:lnT>
                    <a:lnB>
                      <a:noFill/>
                    </a:lnB>
                    <a:solidFill>
                      <a:srgbClr val="C0C0C0"/>
                    </a:solidFill>
                  </a:tcPr>
                </a:tc>
                <a:tc>
                  <a:txBody>
                    <a:bodyPr/>
                    <a:lstStyle/>
                    <a:p>
                      <a:pPr algn="r" rtl="0" fontAlgn="t"/>
                      <a:r>
                        <a:rPr lang="en-US" sz="1100" b="1" i="0" u="none" strike="noStrike" dirty="0">
                          <a:solidFill>
                            <a:srgbClr val="002060"/>
                          </a:solidFill>
                          <a:effectLst/>
                          <a:latin typeface="Arial" panose="020B0604020202020204" pitchFamily="34" charset="0"/>
                        </a:rPr>
                        <a:t>291</a:t>
                      </a:r>
                    </a:p>
                  </a:txBody>
                  <a:tcPr marL="9525" marR="9525" marT="9525" marB="0">
                    <a:lnL>
                      <a:noFill/>
                    </a:lnL>
                    <a:lnR>
                      <a:noFill/>
                    </a:lnR>
                    <a:lnT>
                      <a:noFill/>
                    </a:lnT>
                    <a:lnB>
                      <a:noFill/>
                    </a:lnB>
                    <a:solidFill>
                      <a:srgbClr val="C0C0C0"/>
                    </a:solidFill>
                  </a:tcPr>
                </a:tc>
                <a:tc>
                  <a:txBody>
                    <a:bodyPr/>
                    <a:lstStyle/>
                    <a:p>
                      <a:pPr algn="r" rtl="0" fontAlgn="t"/>
                      <a:r>
                        <a:rPr lang="en-US" sz="1100" b="1" i="0" u="none" strike="noStrike">
                          <a:solidFill>
                            <a:srgbClr val="002060"/>
                          </a:solidFill>
                          <a:effectLst/>
                          <a:latin typeface="Arial" panose="020B0604020202020204" pitchFamily="34" charset="0"/>
                        </a:rPr>
                        <a:t>-76</a:t>
                      </a:r>
                    </a:p>
                  </a:txBody>
                  <a:tcPr marL="9525" marR="9525" marT="9525" marB="0">
                    <a:lnL>
                      <a:noFill/>
                    </a:lnL>
                    <a:lnR>
                      <a:noFill/>
                    </a:lnR>
                    <a:lnT>
                      <a:noFill/>
                    </a:lnT>
                    <a:lnB>
                      <a:noFill/>
                    </a:lnB>
                    <a:solidFill>
                      <a:srgbClr val="C0C0C0"/>
                    </a:solidFill>
                  </a:tcPr>
                </a:tc>
                <a:tc>
                  <a:txBody>
                    <a:bodyPr/>
                    <a:lstStyle/>
                    <a:p>
                      <a:pPr algn="r" rtl="0" fontAlgn="t"/>
                      <a:r>
                        <a:rPr lang="en-US" sz="1100" b="1" i="0" u="none" strike="noStrike">
                          <a:solidFill>
                            <a:srgbClr val="002060"/>
                          </a:solidFill>
                          <a:effectLst/>
                          <a:latin typeface="Arial" panose="020B0604020202020204" pitchFamily="34" charset="0"/>
                        </a:rPr>
                        <a:t>795.5</a:t>
                      </a:r>
                    </a:p>
                  </a:txBody>
                  <a:tcPr marL="9525" marR="9525" marT="9525" marB="0">
                    <a:lnL>
                      <a:noFill/>
                    </a:lnL>
                    <a:lnR>
                      <a:noFill/>
                    </a:lnR>
                    <a:lnT>
                      <a:noFill/>
                    </a:lnT>
                    <a:lnB>
                      <a:noFill/>
                    </a:lnB>
                    <a:solidFill>
                      <a:srgbClr val="C0C0C0"/>
                    </a:solidFill>
                  </a:tcPr>
                </a:tc>
                <a:tc>
                  <a:txBody>
                    <a:bodyPr/>
                    <a:lstStyle/>
                    <a:p>
                      <a:pPr algn="r" rtl="0" fontAlgn="t"/>
                      <a:r>
                        <a:rPr lang="en-US" sz="1100" b="1" i="0" u="none" strike="noStrike" dirty="0">
                          <a:solidFill>
                            <a:srgbClr val="002060"/>
                          </a:solidFill>
                          <a:effectLst/>
                          <a:latin typeface="Arial" panose="020B0604020202020204" pitchFamily="34" charset="0"/>
                        </a:rPr>
                        <a:t>1,412.9</a:t>
                      </a:r>
                    </a:p>
                  </a:txBody>
                  <a:tcPr marL="9525" marR="9525" marT="9525" marB="0">
                    <a:lnL>
                      <a:noFill/>
                    </a:lnL>
                    <a:lnR>
                      <a:noFill/>
                    </a:lnR>
                    <a:lnT>
                      <a:noFill/>
                    </a:lnT>
                    <a:lnB>
                      <a:noFill/>
                    </a:lnB>
                    <a:solidFill>
                      <a:srgbClr val="C0C0C0"/>
                    </a:solidFill>
                  </a:tcPr>
                </a:tc>
                <a:tc>
                  <a:txBody>
                    <a:bodyPr/>
                    <a:lstStyle/>
                    <a:p>
                      <a:pPr algn="r" rtl="0" fontAlgn="t"/>
                      <a:r>
                        <a:rPr lang="en-US" sz="1100" b="1" i="0" u="none" strike="noStrike" dirty="0">
                          <a:solidFill>
                            <a:srgbClr val="002060"/>
                          </a:solidFill>
                          <a:effectLst/>
                          <a:latin typeface="Arial" panose="020B0604020202020204" pitchFamily="34" charset="0"/>
                        </a:rPr>
                        <a:t>1,742.9</a:t>
                      </a:r>
                    </a:p>
                  </a:txBody>
                  <a:tcPr marL="9525" marR="9525" marT="9525" marB="0">
                    <a:lnL>
                      <a:noFill/>
                    </a:lnL>
                    <a:lnR>
                      <a:noFill/>
                    </a:lnR>
                    <a:lnT>
                      <a:noFill/>
                    </a:lnT>
                    <a:lnB>
                      <a:noFill/>
                    </a:lnB>
                    <a:solidFill>
                      <a:srgbClr val="C0C0C0"/>
                    </a:solidFill>
                  </a:tcPr>
                </a:tc>
                <a:tc>
                  <a:txBody>
                    <a:bodyPr/>
                    <a:lstStyle/>
                    <a:p>
                      <a:pPr algn="r" rtl="0" fontAlgn="t"/>
                      <a:r>
                        <a:rPr lang="en-US" sz="1100" b="1" i="0" u="none" strike="noStrike" dirty="0">
                          <a:solidFill>
                            <a:srgbClr val="002060"/>
                          </a:solidFill>
                          <a:effectLst/>
                          <a:latin typeface="Arial" panose="020B0604020202020204" pitchFamily="34" charset="0"/>
                        </a:rPr>
                        <a:t>2,207.1</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402068688"/>
                  </a:ext>
                </a:extLst>
              </a:tr>
              <a:tr h="185712">
                <a:tc gridSpan="2">
                  <a:txBody>
                    <a:bodyPr/>
                    <a:lstStyle/>
                    <a:p>
                      <a:pPr algn="l" fontAlgn="t"/>
                      <a:r>
                        <a:rPr lang="en-US" sz="1050" b="0" i="0" u="none" strike="noStrike" dirty="0">
                          <a:solidFill>
                            <a:srgbClr val="002060"/>
                          </a:solidFill>
                          <a:effectLst/>
                          <a:latin typeface="Arial" panose="020B0604020202020204" pitchFamily="34" charset="0"/>
                        </a:rPr>
                        <a:t>AHCM Solvency Level </a:t>
                      </a:r>
                      <a:r>
                        <a:rPr lang="en-US" sz="1050" b="1" i="0" u="none" strike="noStrike" dirty="0">
                          <a:solidFill>
                            <a:srgbClr val="002060"/>
                          </a:solidFill>
                          <a:effectLst/>
                          <a:latin typeface="Arial" panose="020B0604020202020204" pitchFamily="34" charset="0"/>
                        </a:rPr>
                        <a:t>(Millions)</a:t>
                      </a:r>
                    </a:p>
                  </a:txBody>
                  <a:tcPr marL="3889" marR="3889" marT="3889" marB="0">
                    <a:lnL>
                      <a:noFill/>
                    </a:lnL>
                    <a:lnR>
                      <a:noFill/>
                    </a:lnR>
                    <a:lnT>
                      <a:noFill/>
                    </a:lnT>
                    <a:lnB>
                      <a:noFill/>
                    </a:lnB>
                    <a:solidFill>
                      <a:srgbClr val="C0C0C0"/>
                    </a:solidFill>
                  </a:tcPr>
                </a:tc>
                <a:tc hMerge="1">
                  <a:txBody>
                    <a:bodyPr/>
                    <a:lstStyle/>
                    <a:p>
                      <a:endParaRPr dirty="0"/>
                    </a:p>
                  </a:txBody>
                  <a:tcPr marL="3889" marR="3889" marT="3889"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657.3</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-987.2</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-1,861.6</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-1,297.9</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-1,110.1</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-856.5</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-475.7</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1034083345"/>
                  </a:ext>
                </a:extLst>
              </a:tr>
              <a:tr h="185712">
                <a:tc>
                  <a:txBody>
                    <a:bodyPr/>
                    <a:lstStyle/>
                    <a:p>
                      <a:pPr algn="l" fontAlgn="t"/>
                      <a:r>
                        <a:rPr lang="en-US" sz="1050" b="0" i="0" u="none" strike="noStrike" dirty="0">
                          <a:solidFill>
                            <a:srgbClr val="002060"/>
                          </a:solidFill>
                          <a:effectLst/>
                          <a:latin typeface="Arial" panose="020B0604020202020204" pitchFamily="34" charset="0"/>
                        </a:rPr>
                        <a:t>AHCM Target (Millions)</a:t>
                      </a:r>
                    </a:p>
                  </a:txBody>
                  <a:tcPr marL="3889" marR="3889" marT="3889" marB="0">
                    <a:lnL>
                      <a:noFill/>
                    </a:lnL>
                    <a:lnR>
                      <a:noFill/>
                    </a:lnR>
                    <a:lnT>
                      <a:noFill/>
                    </a:lnT>
                    <a:lnB>
                      <a:noFill/>
                    </a:lnB>
                    <a:solidFill>
                      <a:srgbClr val="C0C0C0"/>
                    </a:solidFill>
                  </a:tcPr>
                </a:tc>
                <a:tc>
                  <a:txBody>
                    <a:bodyPr/>
                    <a:lstStyle/>
                    <a:p>
                      <a:pPr algn="l" fontAlgn="t"/>
                      <a:endParaRPr lang="en-US" sz="1050" b="0" i="0" u="none" strike="noStrike" dirty="0">
                        <a:solidFill>
                          <a:srgbClr val="002060"/>
                        </a:solidFill>
                        <a:effectLst/>
                        <a:latin typeface="Arial" panose="020B0604020202020204" pitchFamily="34" charset="0"/>
                      </a:endParaRPr>
                    </a:p>
                  </a:txBody>
                  <a:tcPr marL="3889" marR="3889" marT="3889" marB="0">
                    <a:lnL>
                      <a:noFill/>
                    </a:lnL>
                    <a:lnR>
                      <a:noFill/>
                    </a:lnR>
                    <a:lnT>
                      <a:noFill/>
                    </a:lnT>
                    <a:lnB>
                      <a:noFill/>
                    </a:lnB>
                    <a:solidFill>
                      <a:srgbClr val="C0C0C0"/>
                    </a:solidFill>
                  </a:tcPr>
                </a:tc>
                <a:tc>
                  <a:txBody>
                    <a:bodyPr/>
                    <a:lstStyle/>
                    <a:p>
                      <a:pPr marL="0" algn="r" defTabSz="914400" rtl="0" eaLnBrk="1" fontAlgn="t" latinLnBrk="0" hangingPunct="1"/>
                      <a:r>
                        <a:rPr lang="en-US" sz="1100" b="1" i="0" u="none" strike="noStrike" kern="1200" dirty="0">
                          <a:solidFill>
                            <a:srgbClr val="002060"/>
                          </a:solidFill>
                          <a:effectLst/>
                          <a:latin typeface="Arial" panose="020B0604020202020204" pitchFamily="34" charset="0"/>
                          <a:ea typeface="+mn-ea"/>
                          <a:cs typeface="+mn-cs"/>
                        </a:rPr>
                        <a:t>1,207.3 </a:t>
                      </a:r>
                    </a:p>
                  </a:txBody>
                  <a:tcPr marL="9525" marR="9525" marT="9525" marB="0" anchor="b">
                    <a:lnL>
                      <a:noFill/>
                    </a:lnL>
                    <a:lnR>
                      <a:noFill/>
                    </a:lnR>
                    <a:lnT>
                      <a:noFill/>
                    </a:lnT>
                    <a:lnB>
                      <a:noFill/>
                    </a:lnB>
                    <a:solidFill>
                      <a:srgbClr val="C0C0C0"/>
                    </a:solidFill>
                  </a:tcPr>
                </a:tc>
                <a:tc>
                  <a:txBody>
                    <a:bodyPr/>
                    <a:lstStyle/>
                    <a:p>
                      <a:pPr marL="0" algn="r" defTabSz="914400" rtl="0" eaLnBrk="1" fontAlgn="t" latinLnBrk="0" hangingPunct="1"/>
                      <a:r>
                        <a:rPr lang="en-US" sz="1100" b="1" i="0" u="none" strike="noStrike" kern="1200" dirty="0">
                          <a:solidFill>
                            <a:srgbClr val="002060"/>
                          </a:solidFill>
                          <a:effectLst/>
                          <a:latin typeface="Arial" panose="020B0604020202020204" pitchFamily="34" charset="0"/>
                          <a:ea typeface="+mn-ea"/>
                          <a:cs typeface="+mn-cs"/>
                        </a:rPr>
                        <a:t>1,278.2 </a:t>
                      </a:r>
                    </a:p>
                  </a:txBody>
                  <a:tcPr marL="9525" marR="9525" marT="9525" marB="0" anchor="b">
                    <a:lnL>
                      <a:noFill/>
                    </a:lnL>
                    <a:lnR>
                      <a:noFill/>
                    </a:lnR>
                    <a:lnT>
                      <a:noFill/>
                    </a:lnT>
                    <a:lnB>
                      <a:noFill/>
                    </a:lnB>
                    <a:solidFill>
                      <a:srgbClr val="C0C0C0"/>
                    </a:solidFill>
                  </a:tcPr>
                </a:tc>
                <a:tc>
                  <a:txBody>
                    <a:bodyPr/>
                    <a:lstStyle/>
                    <a:p>
                      <a:pPr marL="0" algn="r" defTabSz="914400" rtl="0" eaLnBrk="1" fontAlgn="t" latinLnBrk="0" hangingPunct="1"/>
                      <a:r>
                        <a:rPr lang="en-US" sz="1100" b="1" i="0" u="none" strike="noStrike" kern="1200" dirty="0">
                          <a:solidFill>
                            <a:srgbClr val="002060"/>
                          </a:solidFill>
                          <a:effectLst/>
                          <a:latin typeface="Arial" panose="020B0604020202020204" pitchFamily="34" charset="0"/>
                          <a:ea typeface="+mn-ea"/>
                          <a:cs typeface="+mn-cs"/>
                        </a:rPr>
                        <a:t>1,785.6 </a:t>
                      </a:r>
                    </a:p>
                  </a:txBody>
                  <a:tcPr marL="9525" marR="9525" marT="9525" marB="0" anchor="b">
                    <a:lnL>
                      <a:noFill/>
                    </a:lnL>
                    <a:lnR>
                      <a:noFill/>
                    </a:lnR>
                    <a:lnT>
                      <a:noFill/>
                    </a:lnT>
                    <a:lnB>
                      <a:noFill/>
                    </a:lnB>
                    <a:solidFill>
                      <a:srgbClr val="C0C0C0"/>
                    </a:solidFill>
                  </a:tcPr>
                </a:tc>
                <a:tc>
                  <a:txBody>
                    <a:bodyPr/>
                    <a:lstStyle/>
                    <a:p>
                      <a:pPr marL="0" algn="r" defTabSz="914400" rtl="0" eaLnBrk="1" fontAlgn="t" latinLnBrk="0" hangingPunct="1"/>
                      <a:r>
                        <a:rPr lang="en-US" sz="1100" b="1" i="0" u="none" strike="noStrike" kern="1200" dirty="0">
                          <a:solidFill>
                            <a:srgbClr val="002060"/>
                          </a:solidFill>
                          <a:effectLst/>
                          <a:latin typeface="Arial" panose="020B0604020202020204" pitchFamily="34" charset="0"/>
                          <a:ea typeface="+mn-ea"/>
                          <a:cs typeface="+mn-cs"/>
                        </a:rPr>
                        <a:t>2,093.4 </a:t>
                      </a:r>
                    </a:p>
                  </a:txBody>
                  <a:tcPr marL="9525" marR="9525" marT="9525" marB="0" anchor="b">
                    <a:lnL>
                      <a:noFill/>
                    </a:lnL>
                    <a:lnR>
                      <a:noFill/>
                    </a:lnR>
                    <a:lnT>
                      <a:noFill/>
                    </a:lnT>
                    <a:lnB>
                      <a:noFill/>
                    </a:lnB>
                    <a:solidFill>
                      <a:srgbClr val="C0C0C0"/>
                    </a:solidFill>
                  </a:tcPr>
                </a:tc>
                <a:tc>
                  <a:txBody>
                    <a:bodyPr/>
                    <a:lstStyle/>
                    <a:p>
                      <a:pPr marL="0" algn="r" defTabSz="914400" rtl="0" eaLnBrk="1" fontAlgn="t" latinLnBrk="0" hangingPunct="1"/>
                      <a:r>
                        <a:rPr lang="en-US" sz="1100" b="1" i="0" u="none" strike="noStrike" kern="1200" dirty="0">
                          <a:solidFill>
                            <a:srgbClr val="002060"/>
                          </a:solidFill>
                          <a:effectLst/>
                          <a:latin typeface="Arial" panose="020B0604020202020204" pitchFamily="34" charset="0"/>
                          <a:ea typeface="+mn-ea"/>
                          <a:cs typeface="+mn-cs"/>
                        </a:rPr>
                        <a:t>2,523.0 </a:t>
                      </a:r>
                    </a:p>
                  </a:txBody>
                  <a:tcPr marL="9525" marR="9525" marT="9525" marB="0" anchor="b">
                    <a:lnL>
                      <a:noFill/>
                    </a:lnL>
                    <a:lnR>
                      <a:noFill/>
                    </a:lnR>
                    <a:lnT>
                      <a:noFill/>
                    </a:lnT>
                    <a:lnB>
                      <a:noFill/>
                    </a:lnB>
                    <a:solidFill>
                      <a:srgbClr val="C0C0C0"/>
                    </a:solidFill>
                  </a:tcPr>
                </a:tc>
                <a:tc>
                  <a:txBody>
                    <a:bodyPr/>
                    <a:lstStyle/>
                    <a:p>
                      <a:pPr marL="0" algn="r" defTabSz="914400" rtl="0" eaLnBrk="1" fontAlgn="t" latinLnBrk="0" hangingPunct="1"/>
                      <a:r>
                        <a:rPr lang="en-US" sz="1100" b="1" i="0" u="none" strike="noStrike" kern="1200" dirty="0">
                          <a:solidFill>
                            <a:srgbClr val="002060"/>
                          </a:solidFill>
                          <a:effectLst/>
                          <a:latin typeface="Arial" panose="020B0604020202020204" pitchFamily="34" charset="0"/>
                          <a:ea typeface="+mn-ea"/>
                          <a:cs typeface="+mn-cs"/>
                        </a:rPr>
                        <a:t>2,599.4 </a:t>
                      </a:r>
                    </a:p>
                  </a:txBody>
                  <a:tcPr marL="9525" marR="9525" marT="9525" marB="0" anchor="b">
                    <a:lnL>
                      <a:noFill/>
                    </a:lnL>
                    <a:lnR>
                      <a:noFill/>
                    </a:lnR>
                    <a:lnT>
                      <a:noFill/>
                    </a:lnT>
                    <a:lnB>
                      <a:noFill/>
                    </a:lnB>
                    <a:solidFill>
                      <a:srgbClr val="C0C0C0"/>
                    </a:solidFill>
                  </a:tcPr>
                </a:tc>
                <a:tc>
                  <a:txBody>
                    <a:bodyPr/>
                    <a:lstStyle/>
                    <a:p>
                      <a:pPr algn="r" rtl="0" fontAlgn="t"/>
                      <a:r>
                        <a:rPr lang="en-US" sz="1100" b="1" i="0" u="none" strike="noStrike" dirty="0">
                          <a:solidFill>
                            <a:srgbClr val="002060"/>
                          </a:solidFill>
                          <a:effectLst/>
                          <a:latin typeface="Arial" panose="020B0604020202020204" pitchFamily="34" charset="0"/>
                        </a:rPr>
                        <a:t>2,682.9</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2240179826"/>
                  </a:ext>
                </a:extLst>
              </a:tr>
              <a:tr h="185712">
                <a:tc>
                  <a:txBody>
                    <a:bodyPr/>
                    <a:lstStyle/>
                    <a:p>
                      <a:pPr algn="l" fontAlgn="t"/>
                      <a:r>
                        <a:rPr lang="en-US" sz="1050" b="0" i="0" u="none" strike="noStrike" dirty="0">
                          <a:solidFill>
                            <a:srgbClr val="002060"/>
                          </a:solidFill>
                          <a:effectLst/>
                          <a:latin typeface="Arial" panose="020B0604020202020204" pitchFamily="34" charset="0"/>
                        </a:rPr>
                        <a:t>    All-Time High Cost Multiple</a:t>
                      </a:r>
                    </a:p>
                  </a:txBody>
                  <a:tcPr marL="3889" marR="3889" marT="3889" marB="0">
                    <a:lnL>
                      <a:noFill/>
                    </a:lnL>
                    <a:lnR>
                      <a:noFill/>
                    </a:lnR>
                    <a:lnT>
                      <a:noFill/>
                    </a:lnT>
                    <a:lnB>
                      <a:noFill/>
                    </a:lnB>
                    <a:solidFill>
                      <a:srgbClr val="C0C0C0"/>
                    </a:solidFill>
                  </a:tcPr>
                </a:tc>
                <a:tc>
                  <a:txBody>
                    <a:bodyPr/>
                    <a:lstStyle/>
                    <a:p>
                      <a:pPr algn="l" fontAlgn="t"/>
                      <a:r>
                        <a:rPr lang="en-US" sz="1050" b="0" i="0" u="none" strike="noStrike" dirty="0">
                          <a:solidFill>
                            <a:srgbClr val="002060"/>
                          </a:solidFill>
                          <a:effectLst/>
                          <a:latin typeface="Arial" panose="020B0604020202020204" pitchFamily="34" charset="0"/>
                        </a:rPr>
                        <a:t> </a:t>
                      </a:r>
                    </a:p>
                  </a:txBody>
                  <a:tcPr marL="3889" marR="3889" marT="3889"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1.56</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0.11</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-0.02</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0.14</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0.23</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0.46</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0.59</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3536067692"/>
                  </a:ext>
                </a:extLst>
              </a:tr>
              <a:tr h="185712">
                <a:tc gridSpan="2">
                  <a:txBody>
                    <a:bodyPr/>
                    <a:lstStyle/>
                    <a:p>
                      <a:pPr algn="l" fontAlgn="t"/>
                      <a:r>
                        <a:rPr lang="en-US" sz="1050" b="0" i="0" u="none" strike="noStrike" dirty="0">
                          <a:solidFill>
                            <a:srgbClr val="002060"/>
                          </a:solidFill>
                          <a:effectLst/>
                          <a:latin typeface="Arial" panose="020B0604020202020204" pitchFamily="34" charset="0"/>
                        </a:rPr>
                        <a:t>    Average High Cost Multiple</a:t>
                      </a:r>
                    </a:p>
                  </a:txBody>
                  <a:tcPr marL="3889" marR="3889" marT="3889" marB="0">
                    <a:lnL>
                      <a:noFill/>
                    </a:lnL>
                    <a:lnR>
                      <a:noFill/>
                    </a:lnR>
                    <a:lnT>
                      <a:noFill/>
                    </a:lnT>
                    <a:lnB>
                      <a:noFill/>
                    </a:lnB>
                    <a:solidFill>
                      <a:srgbClr val="C0C0C0"/>
                    </a:solidFill>
                  </a:tcPr>
                </a:tc>
                <a:tc hMerge="1">
                  <a:txBody>
                    <a:bodyPr/>
                    <a:lstStyle/>
                    <a:p>
                      <a:endParaRPr lang="en-US"/>
                    </a:p>
                  </a:txBody>
                  <a:tcPr/>
                </a:tc>
                <a:tc>
                  <a:txBody>
                    <a:bodyPr/>
                    <a:lstStyle/>
                    <a:p>
                      <a:pPr algn="r" rtl="0" fontAlgn="t"/>
                      <a:r>
                        <a:rPr lang="en-US" sz="1100" b="0" i="0" u="none" strike="noStrike">
                          <a:solidFill>
                            <a:srgbClr val="002060"/>
                          </a:solidFill>
                          <a:effectLst/>
                          <a:latin typeface="Arial" panose="020B0604020202020204" pitchFamily="34" charset="0"/>
                        </a:rPr>
                        <a:t>1.54</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0.23</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-0.04</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a:solidFill>
                            <a:srgbClr val="002060"/>
                          </a:solidFill>
                          <a:effectLst/>
                          <a:latin typeface="Arial" panose="020B0604020202020204" pitchFamily="34" charset="0"/>
                        </a:rPr>
                        <a:t>0.38</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0.56</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0.67</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0.82</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2399848454"/>
                  </a:ext>
                </a:extLst>
              </a:tr>
              <a:tr h="185712">
                <a:tc>
                  <a:txBody>
                    <a:bodyPr/>
                    <a:lstStyle/>
                    <a:p>
                      <a:pPr algn="l" fontAlgn="t"/>
                      <a:r>
                        <a:rPr lang="en-US" sz="1050" b="0" i="0" u="none" strike="noStrike">
                          <a:solidFill>
                            <a:srgbClr val="FF0000"/>
                          </a:solidFill>
                          <a:effectLst/>
                          <a:latin typeface="Arial" panose="020B0604020202020204" pitchFamily="34" charset="0"/>
                        </a:rPr>
                        <a:t>   Average Tax Rate   </a:t>
                      </a:r>
                    </a:p>
                  </a:txBody>
                  <a:tcPr marL="3889" marR="3889" marT="3889" marB="0">
                    <a:lnL>
                      <a:noFill/>
                    </a:lnL>
                    <a:lnR>
                      <a:noFill/>
                    </a:lnR>
                    <a:lnT>
                      <a:noFill/>
                    </a:lnT>
                    <a:lnB>
                      <a:noFill/>
                    </a:lnB>
                    <a:solidFill>
                      <a:srgbClr val="FFFFFF"/>
                    </a:solidFill>
                  </a:tcPr>
                </a:tc>
                <a:tc>
                  <a:txBody>
                    <a:bodyPr/>
                    <a:lstStyle/>
                    <a:p>
                      <a:pPr algn="l" fontAlgn="t"/>
                      <a:r>
                        <a:rPr lang="en-US" sz="1050" b="0" i="0" u="none" strike="noStrike">
                          <a:solidFill>
                            <a:srgbClr val="FF0000"/>
                          </a:solidFill>
                          <a:effectLst/>
                          <a:latin typeface="Arial" panose="020B0604020202020204" pitchFamily="34" charset="0"/>
                        </a:rPr>
                        <a:t> </a:t>
                      </a:r>
                    </a:p>
                  </a:txBody>
                  <a:tcPr marL="3889" marR="3889" marT="3889" marB="0">
                    <a:lnL>
                      <a:noFill/>
                    </a:lnL>
                    <a:lnR>
                      <a:noFill/>
                    </a:lnR>
                    <a:lnT>
                      <a:noFill/>
                    </a:lnT>
                    <a:lnB>
                      <a:noFill/>
                    </a:lnB>
                    <a:solidFill>
                      <a:srgbClr val="FFFFFF"/>
                    </a:solidFill>
                  </a:tcPr>
                </a:tc>
                <a:tc>
                  <a:txBody>
                    <a:bodyPr/>
                    <a:lstStyle/>
                    <a:p>
                      <a:pPr algn="r" rtl="0" fontAlgn="t"/>
                      <a:r>
                        <a:rPr lang="en-US" sz="1100" b="0" i="0" u="none" strike="noStrike">
                          <a:solidFill>
                            <a:srgbClr val="FF0000"/>
                          </a:solidFill>
                          <a:effectLst/>
                          <a:latin typeface="Arial" panose="020B0604020202020204" pitchFamily="34" charset="0"/>
                        </a:rPr>
                        <a:t>1.85%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a:solidFill>
                            <a:srgbClr val="FF0000"/>
                          </a:solidFill>
                          <a:effectLst/>
                          <a:latin typeface="Arial" panose="020B0604020202020204" pitchFamily="34" charset="0"/>
                        </a:rPr>
                        <a:t>1.65%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a:solidFill>
                            <a:srgbClr val="FF0000"/>
                          </a:solidFill>
                          <a:effectLst/>
                          <a:latin typeface="Arial" panose="020B0604020202020204" pitchFamily="34" charset="0"/>
                        </a:rPr>
                        <a:t>1.65%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a:solidFill>
                            <a:srgbClr val="FF0000"/>
                          </a:solidFill>
                          <a:effectLst/>
                          <a:latin typeface="Arial" panose="020B0604020202020204" pitchFamily="34" charset="0"/>
                        </a:rPr>
                        <a:t>1.65%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a:solidFill>
                            <a:srgbClr val="FF0000"/>
                          </a:solidFill>
                          <a:effectLst/>
                          <a:latin typeface="Arial" panose="020B0604020202020204" pitchFamily="34" charset="0"/>
                        </a:rPr>
                        <a:t>1.65%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dirty="0">
                          <a:solidFill>
                            <a:srgbClr val="FF0000"/>
                          </a:solidFill>
                          <a:effectLst/>
                          <a:latin typeface="Arial" panose="020B0604020202020204" pitchFamily="34" charset="0"/>
                        </a:rPr>
                        <a:t>1.65%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dirty="0">
                          <a:solidFill>
                            <a:srgbClr val="FF0000"/>
                          </a:solidFill>
                          <a:effectLst/>
                          <a:latin typeface="Arial" panose="020B0604020202020204" pitchFamily="34" charset="0"/>
                        </a:rPr>
                        <a:t>1.65%</a:t>
                      </a:r>
                    </a:p>
                  </a:txBody>
                  <a:tcPr marL="9525" marR="9525" marT="9525" marB="0">
                    <a:lnL>
                      <a:noFill/>
                    </a:lnL>
                    <a:lnR>
                      <a:noFill/>
                    </a:lnR>
                    <a:lnT>
                      <a:noFill/>
                    </a:lnT>
                    <a:lnB>
                      <a:noFill/>
                    </a:lnB>
                    <a:solidFill>
                      <a:srgbClr val="FFFFFF"/>
                    </a:solidFill>
                  </a:tcPr>
                </a:tc>
                <a:extLst>
                  <a:ext uri="{0D108BD9-81ED-4DB2-BD59-A6C34878D82A}">
                    <a16:rowId xmlns:a16="http://schemas.microsoft.com/office/drawing/2014/main" val="673071420"/>
                  </a:ext>
                </a:extLst>
              </a:tr>
              <a:tr h="185712">
                <a:tc gridSpan="2">
                  <a:txBody>
                    <a:bodyPr/>
                    <a:lstStyle/>
                    <a:p>
                      <a:pPr algn="l" fontAlgn="t"/>
                      <a:r>
                        <a:rPr lang="en-US" sz="1050" b="0" i="0" u="none" strike="noStrike">
                          <a:solidFill>
                            <a:srgbClr val="FF0000"/>
                          </a:solidFill>
                          <a:effectLst/>
                          <a:latin typeface="Arial" panose="020B0604020202020204" pitchFamily="34" charset="0"/>
                        </a:rPr>
                        <a:t>   CEP Assessment</a:t>
                      </a:r>
                    </a:p>
                  </a:txBody>
                  <a:tcPr marL="3889" marR="3889" marT="3889" marB="0">
                    <a:lnL>
                      <a:noFill/>
                    </a:lnL>
                    <a:lnR>
                      <a:noFill/>
                    </a:lnR>
                    <a:lnT>
                      <a:noFill/>
                    </a:lnT>
                    <a:lnB>
                      <a:noFill/>
                    </a:lnB>
                    <a:solidFill>
                      <a:srgbClr val="FFFFFF"/>
                    </a:solidFill>
                  </a:tcPr>
                </a:tc>
                <a:tc hMerge="1">
                  <a:txBody>
                    <a:bodyPr/>
                    <a:lstStyle/>
                    <a:p>
                      <a:endParaRPr lang="en-US"/>
                    </a:p>
                  </a:txBody>
                  <a:tcPr/>
                </a:tc>
                <a:tc>
                  <a:txBody>
                    <a:bodyPr/>
                    <a:lstStyle/>
                    <a:p>
                      <a:pPr algn="r" rtl="0" fontAlgn="t"/>
                      <a:r>
                        <a:rPr lang="en-US" sz="1100" b="0" i="0" u="none" strike="noStrike">
                          <a:solidFill>
                            <a:srgbClr val="FF0000"/>
                          </a:solidFill>
                          <a:effectLst/>
                          <a:latin typeface="Arial" panose="020B0604020202020204" pitchFamily="34" charset="0"/>
                        </a:rPr>
                        <a:t>0.05%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a:solidFill>
                            <a:srgbClr val="FF0000"/>
                          </a:solidFill>
                          <a:effectLst/>
                          <a:latin typeface="Arial" panose="020B0604020202020204" pitchFamily="34" charset="0"/>
                        </a:rPr>
                        <a:t>0.05%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a:solidFill>
                            <a:srgbClr val="FF0000"/>
                          </a:solidFill>
                          <a:effectLst/>
                          <a:latin typeface="Arial" panose="020B0604020202020204" pitchFamily="34" charset="0"/>
                        </a:rPr>
                        <a:t>0.05%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a:solidFill>
                            <a:srgbClr val="FF0000"/>
                          </a:solidFill>
                          <a:effectLst/>
                          <a:latin typeface="Arial" panose="020B0604020202020204" pitchFamily="34" charset="0"/>
                        </a:rPr>
                        <a:t>0.05%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a:solidFill>
                            <a:srgbClr val="FF0000"/>
                          </a:solidFill>
                          <a:effectLst/>
                          <a:latin typeface="Arial" panose="020B0604020202020204" pitchFamily="34" charset="0"/>
                        </a:rPr>
                        <a:t>0.05%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dirty="0">
                          <a:solidFill>
                            <a:srgbClr val="FF0000"/>
                          </a:solidFill>
                          <a:effectLst/>
                          <a:latin typeface="Arial" panose="020B0604020202020204" pitchFamily="34" charset="0"/>
                        </a:rPr>
                        <a:t>0.05%</a:t>
                      </a:r>
                    </a:p>
                  </a:txBody>
                  <a:tcPr marL="9525" marR="9525" marT="9525" marB="0">
                    <a:lnL>
                      <a:noFill/>
                    </a:lnL>
                    <a:lnR>
                      <a:noFill/>
                    </a:lnR>
                    <a:lnT>
                      <a:noFill/>
                    </a:lnT>
                    <a:lnB>
                      <a:noFill/>
                    </a:lnB>
                    <a:solidFill>
                      <a:srgbClr val="FFFFFF"/>
                    </a:solidFill>
                  </a:tcPr>
                </a:tc>
                <a:tc>
                  <a:txBody>
                    <a:bodyPr/>
                    <a:lstStyle/>
                    <a:p>
                      <a:pPr algn="r" rtl="0" fontAlgn="t"/>
                      <a:r>
                        <a:rPr lang="en-US" sz="1100" b="0" i="0" u="none" strike="noStrike" dirty="0">
                          <a:solidFill>
                            <a:srgbClr val="FF0000"/>
                          </a:solidFill>
                          <a:effectLst/>
                          <a:latin typeface="Arial" panose="020B0604020202020204" pitchFamily="34" charset="0"/>
                        </a:rPr>
                        <a:t>0.05%</a:t>
                      </a:r>
                    </a:p>
                  </a:txBody>
                  <a:tcPr marL="9525" marR="9525" marT="9525" marB="0">
                    <a:lnL>
                      <a:noFill/>
                    </a:lnL>
                    <a:lnR>
                      <a:noFill/>
                    </a:lnR>
                    <a:lnT>
                      <a:noFill/>
                    </a:lnT>
                    <a:lnB>
                      <a:noFill/>
                    </a:lnB>
                    <a:solidFill>
                      <a:srgbClr val="FFFFFF"/>
                    </a:solidFill>
                  </a:tcPr>
                </a:tc>
                <a:extLst>
                  <a:ext uri="{0D108BD9-81ED-4DB2-BD59-A6C34878D82A}">
                    <a16:rowId xmlns:a16="http://schemas.microsoft.com/office/drawing/2014/main" val="3294661986"/>
                  </a:ext>
                </a:extLst>
              </a:tr>
              <a:tr h="185712">
                <a:tc>
                  <a:txBody>
                    <a:bodyPr/>
                    <a:lstStyle/>
                    <a:p>
                      <a:pPr algn="l" fontAlgn="t"/>
                      <a:r>
                        <a:rPr lang="en-US" sz="1050" b="1" i="0" u="none" strike="noStrike">
                          <a:solidFill>
                            <a:srgbClr val="FF0000"/>
                          </a:solidFill>
                          <a:effectLst/>
                          <a:latin typeface="Arial" panose="020B0604020202020204" pitchFamily="34" charset="0"/>
                        </a:rPr>
                        <a:t>Total Cost to Employers </a:t>
                      </a:r>
                    </a:p>
                  </a:txBody>
                  <a:tcPr marL="3889" marR="3889" marT="3889"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050" b="1" i="0" u="none" strike="noStrike">
                          <a:solidFill>
                            <a:srgbClr val="FF0000"/>
                          </a:solidFill>
                          <a:effectLst/>
                          <a:latin typeface="Arial" panose="020B0604020202020204" pitchFamily="34" charset="0"/>
                        </a:rPr>
                        <a:t> </a:t>
                      </a:r>
                    </a:p>
                  </a:txBody>
                  <a:tcPr marL="3889" marR="3889" marT="3889"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t"/>
                      <a:r>
                        <a:rPr lang="en-US" sz="1100" b="1" i="0" u="none" strike="noStrike">
                          <a:solidFill>
                            <a:srgbClr val="FF0000"/>
                          </a:solidFill>
                          <a:effectLst/>
                          <a:latin typeface="Arial" panose="020B0604020202020204" pitchFamily="34" charset="0"/>
                        </a:rPr>
                        <a:t>1.90%</a:t>
                      </a:r>
                    </a:p>
                  </a:txBody>
                  <a:tcPr marL="9525" marR="9525" marT="9525"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t"/>
                      <a:r>
                        <a:rPr lang="en-US" sz="1100" b="1" i="0" u="none" strike="noStrike">
                          <a:solidFill>
                            <a:srgbClr val="FF0000"/>
                          </a:solidFill>
                          <a:effectLst/>
                          <a:latin typeface="Arial" panose="020B0604020202020204" pitchFamily="34" charset="0"/>
                        </a:rPr>
                        <a:t>1.70%</a:t>
                      </a:r>
                    </a:p>
                  </a:txBody>
                  <a:tcPr marL="9525" marR="9525" marT="9525"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t"/>
                      <a:r>
                        <a:rPr lang="en-US" sz="1100" b="1" i="0" u="none" strike="noStrike">
                          <a:solidFill>
                            <a:srgbClr val="FF0000"/>
                          </a:solidFill>
                          <a:effectLst/>
                          <a:latin typeface="Arial" panose="020B0604020202020204" pitchFamily="34" charset="0"/>
                        </a:rPr>
                        <a:t>1.70%</a:t>
                      </a:r>
                    </a:p>
                  </a:txBody>
                  <a:tcPr marL="9525" marR="9525" marT="9525"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t"/>
                      <a:r>
                        <a:rPr lang="en-US" sz="1100" b="1" i="0" u="none" strike="noStrike">
                          <a:solidFill>
                            <a:srgbClr val="FF0000"/>
                          </a:solidFill>
                          <a:effectLst/>
                          <a:latin typeface="Arial" panose="020B0604020202020204" pitchFamily="34" charset="0"/>
                        </a:rPr>
                        <a:t>1.70%</a:t>
                      </a:r>
                    </a:p>
                  </a:txBody>
                  <a:tcPr marL="9525" marR="9525" marT="9525"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t"/>
                      <a:r>
                        <a:rPr lang="en-US" sz="1100" b="1" i="0" u="none" strike="noStrike">
                          <a:solidFill>
                            <a:srgbClr val="FF0000"/>
                          </a:solidFill>
                          <a:effectLst/>
                          <a:latin typeface="Arial" panose="020B0604020202020204" pitchFamily="34" charset="0"/>
                        </a:rPr>
                        <a:t>1.70%</a:t>
                      </a:r>
                    </a:p>
                  </a:txBody>
                  <a:tcPr marL="9525" marR="9525" marT="9525"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t"/>
                      <a:r>
                        <a:rPr lang="en-US" sz="1100" b="1" i="0" u="none" strike="noStrike" dirty="0">
                          <a:solidFill>
                            <a:srgbClr val="FF0000"/>
                          </a:solidFill>
                          <a:effectLst/>
                          <a:latin typeface="Arial" panose="020B0604020202020204" pitchFamily="34" charset="0"/>
                        </a:rPr>
                        <a:t>1.70%</a:t>
                      </a:r>
                    </a:p>
                  </a:txBody>
                  <a:tcPr marL="9525" marR="9525" marT="9525"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rtl="0" fontAlgn="t"/>
                      <a:r>
                        <a:rPr lang="en-US" sz="1100" b="1" i="0" u="none" strike="noStrike" dirty="0">
                          <a:solidFill>
                            <a:srgbClr val="FF0000"/>
                          </a:solidFill>
                          <a:effectLst/>
                          <a:latin typeface="Arial" panose="020B0604020202020204" pitchFamily="34" charset="0"/>
                        </a:rPr>
                        <a:t>1.70%</a:t>
                      </a:r>
                    </a:p>
                  </a:txBody>
                  <a:tcPr marL="9525" marR="9525" marT="9525"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98655723"/>
                  </a:ext>
                </a:extLst>
              </a:tr>
              <a:tr h="466339">
                <a:tc gridSpan="2">
                  <a:txBody>
                    <a:bodyPr/>
                    <a:lstStyle/>
                    <a:p>
                      <a:pPr algn="l" fontAlgn="t"/>
                      <a:r>
                        <a:rPr lang="en-US" sz="1050" b="1" i="0" u="none" strike="noStrike" dirty="0">
                          <a:effectLst/>
                          <a:latin typeface="Arial" panose="020B0604020202020204" pitchFamily="34" charset="0"/>
                        </a:rPr>
                        <a:t>Average Cost per Employee at </a:t>
                      </a:r>
                      <a:br>
                        <a:rPr lang="en-US" sz="1050" b="1" i="0" u="none" strike="noStrike" dirty="0">
                          <a:effectLst/>
                          <a:latin typeface="Arial" panose="020B0604020202020204" pitchFamily="34" charset="0"/>
                        </a:rPr>
                      </a:br>
                      <a:r>
                        <a:rPr lang="en-US" sz="1050" b="1" i="0" u="none" strike="noStrike" dirty="0">
                          <a:effectLst/>
                          <a:latin typeface="Arial" panose="020B0604020202020204" pitchFamily="34" charset="0"/>
                        </a:rPr>
                        <a:t>Max Taxable Wage </a:t>
                      </a:r>
                      <a:r>
                        <a:rPr lang="en-US" sz="900" b="1" i="1" u="none" strike="noStrike" dirty="0">
                          <a:effectLst/>
                          <a:latin typeface="Arial" panose="020B0604020202020204" pitchFamily="34" charset="0"/>
                        </a:rPr>
                        <a:t>(excl FUTA &amp; Interest)</a:t>
                      </a:r>
                      <a:endParaRPr lang="en-US" sz="1050" b="1" i="0" u="none" strike="noStrike" dirty="0">
                        <a:effectLst/>
                        <a:latin typeface="Arial" panose="020B0604020202020204" pitchFamily="34" charset="0"/>
                      </a:endParaRPr>
                    </a:p>
                  </a:txBody>
                  <a:tcPr marL="3889" marR="3889" marT="3889" marB="0">
                    <a:lnL>
                      <a:noFill/>
                    </a:lnL>
                    <a:lnR>
                      <a:noFill/>
                    </a:lnR>
                    <a:lnT w="6350"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US"/>
                    </a:p>
                  </a:txBody>
                  <a:tcPr/>
                </a:tc>
                <a:tc>
                  <a:txBody>
                    <a:bodyPr/>
                    <a:lstStyle/>
                    <a:p>
                      <a:pPr algn="ctr" rtl="0" fontAlgn="ctr"/>
                      <a:r>
                        <a:rPr lang="en-US" sz="1200" b="1" i="0" u="none" strike="noStrike">
                          <a:solidFill>
                            <a:srgbClr val="000000"/>
                          </a:solidFill>
                          <a:effectLst/>
                          <a:latin typeface="Arial" panose="020B0604020202020204" pitchFamily="34" charset="0"/>
                        </a:rPr>
                        <a:t>$592.80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rtl="0" fontAlgn="ctr"/>
                      <a:r>
                        <a:rPr lang="en-US" sz="1200" b="1" i="0" u="none" strike="noStrike">
                          <a:solidFill>
                            <a:srgbClr val="000000"/>
                          </a:solidFill>
                          <a:effectLst/>
                          <a:latin typeface="Arial" panose="020B0604020202020204" pitchFamily="34" charset="0"/>
                        </a:rPr>
                        <a:t>$552.50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rtl="0" fontAlgn="ctr"/>
                      <a:r>
                        <a:rPr lang="en-US" sz="1200" b="1" i="0" u="none" strike="noStrike">
                          <a:solidFill>
                            <a:srgbClr val="000000"/>
                          </a:solidFill>
                          <a:effectLst/>
                          <a:latin typeface="Arial" panose="020B0604020202020204" pitchFamily="34" charset="0"/>
                        </a:rPr>
                        <a:t>$567.80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rtl="0" fontAlgn="ctr"/>
                      <a:r>
                        <a:rPr lang="en-US" sz="1200" b="1" i="0" u="none" strike="noStrike">
                          <a:solidFill>
                            <a:srgbClr val="000000"/>
                          </a:solidFill>
                          <a:effectLst/>
                          <a:latin typeface="Arial" panose="020B0604020202020204" pitchFamily="34" charset="0"/>
                        </a:rPr>
                        <a:t>$622.20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rtl="0" fontAlgn="ctr"/>
                      <a:r>
                        <a:rPr lang="en-US" sz="1200" b="1" i="0" u="none" strike="noStrike" dirty="0">
                          <a:solidFill>
                            <a:srgbClr val="000000"/>
                          </a:solidFill>
                          <a:effectLst/>
                          <a:latin typeface="Arial" panose="020B0604020202020204" pitchFamily="34" charset="0"/>
                        </a:rPr>
                        <a:t>$681.70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rtl="0" fontAlgn="ctr"/>
                      <a:r>
                        <a:rPr lang="en-US" sz="1200" b="1" i="0" u="none" strike="noStrike" dirty="0">
                          <a:solidFill>
                            <a:srgbClr val="000000"/>
                          </a:solidFill>
                          <a:effectLst/>
                          <a:latin typeface="Arial" panose="020B0604020202020204" pitchFamily="34" charset="0"/>
                        </a:rPr>
                        <a:t>$690.20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rtl="0" fontAlgn="ctr"/>
                      <a:r>
                        <a:rPr lang="en-US" sz="1200" b="1" i="0" u="none" strike="noStrike" dirty="0">
                          <a:solidFill>
                            <a:srgbClr val="000000"/>
                          </a:solidFill>
                          <a:effectLst/>
                          <a:latin typeface="Arial" panose="020B0604020202020204" pitchFamily="34" charset="0"/>
                        </a:rPr>
                        <a:t>$710.60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121674729"/>
                  </a:ext>
                </a:extLst>
              </a:tr>
              <a:tr h="185712">
                <a:tc gridSpan="2">
                  <a:txBody>
                    <a:bodyPr/>
                    <a:lstStyle/>
                    <a:p>
                      <a:pPr algn="r" fontAlgn="b"/>
                      <a:r>
                        <a:rPr lang="en-US" sz="1050" b="0" i="0" u="none" strike="noStrike" dirty="0">
                          <a:effectLst/>
                          <a:latin typeface="@Arial Unicode MS"/>
                        </a:rPr>
                        <a:t>Taxable Wage Base</a:t>
                      </a:r>
                    </a:p>
                  </a:txBody>
                  <a:tcPr marL="3889" marR="3889" marT="3889" marB="0" anchor="b">
                    <a:lnL>
                      <a:noFill/>
                    </a:lnL>
                    <a:lnR>
                      <a:noFill/>
                    </a:lnR>
                    <a:lnT>
                      <a:noFill/>
                    </a:lnT>
                    <a:lnB>
                      <a:noFill/>
                    </a:lnB>
                    <a:solidFill>
                      <a:srgbClr val="FFFFFF"/>
                    </a:solidFill>
                  </a:tcPr>
                </a:tc>
                <a:tc hMerge="1">
                  <a:txBody>
                    <a:bodyPr/>
                    <a:lstStyle/>
                    <a:p>
                      <a:endParaRPr lang="en-US"/>
                    </a:p>
                  </a:txBody>
                  <a:tcPr/>
                </a:tc>
                <a:tc>
                  <a:txBody>
                    <a:bodyPr/>
                    <a:lstStyle/>
                    <a:p>
                      <a:pPr algn="ctr" rtl="0" fontAlgn="b"/>
                      <a:r>
                        <a:rPr lang="en-US" sz="1100" b="0" i="0" u="none" strike="noStrike">
                          <a:solidFill>
                            <a:srgbClr val="000000"/>
                          </a:solidFill>
                          <a:effectLst/>
                          <a:latin typeface="Arial" panose="020B0604020202020204" pitchFamily="34" charset="0"/>
                        </a:rPr>
                        <a:t>$31,200 </a:t>
                      </a:r>
                    </a:p>
                  </a:txBody>
                  <a:tcPr marL="9525" marR="9525" marT="9525" marB="0" anchor="b">
                    <a:lnL>
                      <a:noFill/>
                    </a:lnL>
                    <a:lnR>
                      <a:noFill/>
                    </a:lnR>
                    <a:lnT>
                      <a:noFill/>
                    </a:lnT>
                    <a:lnB>
                      <a:noFill/>
                    </a:lnB>
                    <a:solidFill>
                      <a:srgbClr val="FFFFFF"/>
                    </a:solidFill>
                  </a:tcPr>
                </a:tc>
                <a:tc>
                  <a:txBody>
                    <a:bodyPr/>
                    <a:lstStyle/>
                    <a:p>
                      <a:pPr algn="ctr" rtl="0" fontAlgn="b"/>
                      <a:r>
                        <a:rPr lang="en-US" sz="1100" b="0" i="0" u="none" strike="noStrike" dirty="0">
                          <a:solidFill>
                            <a:srgbClr val="000000"/>
                          </a:solidFill>
                          <a:effectLst/>
                          <a:latin typeface="Arial" panose="020B0604020202020204" pitchFamily="34" charset="0"/>
                        </a:rPr>
                        <a:t>$32,500 </a:t>
                      </a:r>
                    </a:p>
                  </a:txBody>
                  <a:tcPr marL="9525" marR="9525" marT="9525" marB="0" anchor="b">
                    <a:lnL>
                      <a:noFill/>
                    </a:lnL>
                    <a:lnR>
                      <a:noFill/>
                    </a:lnR>
                    <a:lnT>
                      <a:noFill/>
                    </a:lnT>
                    <a:lnB>
                      <a:noFill/>
                    </a:lnB>
                    <a:solidFill>
                      <a:srgbClr val="FFFFFF"/>
                    </a:solidFill>
                  </a:tcPr>
                </a:tc>
                <a:tc>
                  <a:txBody>
                    <a:bodyPr/>
                    <a:lstStyle/>
                    <a:p>
                      <a:pPr algn="ctr" rtl="0" fontAlgn="b"/>
                      <a:r>
                        <a:rPr lang="en-US" sz="1100" b="0" i="0" u="none" strike="noStrike" dirty="0">
                          <a:solidFill>
                            <a:srgbClr val="000000"/>
                          </a:solidFill>
                          <a:effectLst/>
                          <a:latin typeface="Arial" panose="020B0604020202020204" pitchFamily="34" charset="0"/>
                        </a:rPr>
                        <a:t>$33,400 </a:t>
                      </a:r>
                    </a:p>
                  </a:txBody>
                  <a:tcPr marL="9525" marR="9525" marT="9525" marB="0" anchor="b">
                    <a:lnL>
                      <a:noFill/>
                    </a:lnL>
                    <a:lnR>
                      <a:noFill/>
                    </a:lnR>
                    <a:lnT>
                      <a:noFill/>
                    </a:lnT>
                    <a:lnB>
                      <a:noFill/>
                    </a:lnB>
                    <a:solidFill>
                      <a:srgbClr val="FFFFFF"/>
                    </a:solidFill>
                  </a:tcPr>
                </a:tc>
                <a:tc>
                  <a:txBody>
                    <a:bodyPr/>
                    <a:lstStyle/>
                    <a:p>
                      <a:pPr algn="ctr" rtl="0" fontAlgn="b"/>
                      <a:r>
                        <a:rPr lang="en-US" sz="1100" b="0" i="0" u="none" strike="noStrike" dirty="0">
                          <a:solidFill>
                            <a:srgbClr val="000000"/>
                          </a:solidFill>
                          <a:effectLst/>
                          <a:latin typeface="Arial" panose="020B0604020202020204" pitchFamily="34" charset="0"/>
                        </a:rPr>
                        <a:t>$36,600 </a:t>
                      </a:r>
                    </a:p>
                  </a:txBody>
                  <a:tcPr marL="9525" marR="9525" marT="9525" marB="0" anchor="b">
                    <a:lnL>
                      <a:noFill/>
                    </a:lnL>
                    <a:lnR>
                      <a:noFill/>
                    </a:lnR>
                    <a:lnT>
                      <a:noFill/>
                    </a:lnT>
                    <a:lnB>
                      <a:noFill/>
                    </a:lnB>
                    <a:solidFill>
                      <a:srgbClr val="FFFFFF"/>
                    </a:solidFill>
                  </a:tcPr>
                </a:tc>
                <a:tc>
                  <a:txBody>
                    <a:bodyPr/>
                    <a:lstStyle/>
                    <a:p>
                      <a:pPr algn="ctr" rtl="0" fontAlgn="b"/>
                      <a:r>
                        <a:rPr lang="en-US" sz="1100" b="0" i="0" u="none" strike="noStrike" dirty="0">
                          <a:solidFill>
                            <a:srgbClr val="000000"/>
                          </a:solidFill>
                          <a:effectLst/>
                          <a:latin typeface="Arial" panose="020B0604020202020204" pitchFamily="34" charset="0"/>
                        </a:rPr>
                        <a:t>$40,100 </a:t>
                      </a:r>
                    </a:p>
                  </a:txBody>
                  <a:tcPr marL="9525" marR="9525" marT="9525" marB="0" anchor="b">
                    <a:lnL>
                      <a:noFill/>
                    </a:lnL>
                    <a:lnR>
                      <a:noFill/>
                    </a:lnR>
                    <a:lnT>
                      <a:noFill/>
                    </a:lnT>
                    <a:lnB>
                      <a:noFill/>
                    </a:lnB>
                    <a:solidFill>
                      <a:srgbClr val="FFFFFF"/>
                    </a:solidFill>
                  </a:tcPr>
                </a:tc>
                <a:tc>
                  <a:txBody>
                    <a:bodyPr/>
                    <a:lstStyle/>
                    <a:p>
                      <a:pPr algn="ctr" rtl="0" fontAlgn="b"/>
                      <a:r>
                        <a:rPr lang="en-US" sz="1100" b="0" i="0" u="none" strike="noStrike" dirty="0">
                          <a:solidFill>
                            <a:srgbClr val="000000"/>
                          </a:solidFill>
                          <a:effectLst/>
                          <a:latin typeface="Arial" panose="020B0604020202020204" pitchFamily="34" charset="0"/>
                        </a:rPr>
                        <a:t>$40,600 </a:t>
                      </a:r>
                    </a:p>
                  </a:txBody>
                  <a:tcPr marL="9525" marR="9525" marT="9525" marB="0" anchor="b">
                    <a:lnL>
                      <a:noFill/>
                    </a:lnL>
                    <a:lnR>
                      <a:noFill/>
                    </a:lnR>
                    <a:lnT>
                      <a:noFill/>
                    </a:lnT>
                    <a:lnB>
                      <a:noFill/>
                    </a:lnB>
                    <a:solidFill>
                      <a:srgbClr val="FFFFFF"/>
                    </a:solidFill>
                  </a:tcPr>
                </a:tc>
                <a:tc>
                  <a:txBody>
                    <a:bodyPr/>
                    <a:lstStyle/>
                    <a:p>
                      <a:pPr algn="ctr" rtl="0" fontAlgn="b"/>
                      <a:r>
                        <a:rPr lang="en-US" sz="1100" b="0" i="0" u="none" strike="noStrike" dirty="0">
                          <a:solidFill>
                            <a:srgbClr val="000000"/>
                          </a:solidFill>
                          <a:effectLst/>
                          <a:latin typeface="Arial" panose="020B0604020202020204" pitchFamily="34" charset="0"/>
                        </a:rPr>
                        <a:t>$41,800</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3393544154"/>
                  </a:ext>
                </a:extLst>
              </a:tr>
            </a:tbl>
          </a:graphicData>
        </a:graphic>
      </p:graphicFrame>
      <p:sp>
        <p:nvSpPr>
          <p:cNvPr id="5" name="Speech Bubble: Rectangle 4">
            <a:extLst>
              <a:ext uri="{FF2B5EF4-FFF2-40B4-BE49-F238E27FC236}">
                <a16:creationId xmlns:a16="http://schemas.microsoft.com/office/drawing/2014/main" id="{EA38D053-5BA3-0F5E-3C47-2A80166C2C61}"/>
              </a:ext>
            </a:extLst>
          </p:cNvPr>
          <p:cNvSpPr/>
          <p:nvPr/>
        </p:nvSpPr>
        <p:spPr>
          <a:xfrm>
            <a:off x="6553200" y="5410200"/>
            <a:ext cx="3505200" cy="612648"/>
          </a:xfrm>
          <a:prstGeom prst="wedgeRectCallout">
            <a:avLst>
              <a:gd name="adj1" fmla="val 46670"/>
              <a:gd name="adj2" fmla="val -276014"/>
            </a:avLst>
          </a:prstGeom>
          <a:solidFill>
            <a:srgbClr val="002060">
              <a:alpha val="5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Without COVID, we’d be at an AHCM of 1.18, or around $350 million above solvency level.</a:t>
            </a:r>
          </a:p>
        </p:txBody>
      </p:sp>
    </p:spTree>
    <p:extLst>
      <p:ext uri="{BB962C8B-B14F-4D97-AF65-F5344CB8AC3E}">
        <p14:creationId xmlns:p14="http://schemas.microsoft.com/office/powerpoint/2010/main" val="6689728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FFB23-36F8-27EE-BD39-0E6F65BAE4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F5D632-459F-3C6C-AF3F-0FA9C523552B}"/>
              </a:ext>
            </a:extLst>
          </p:cNvPr>
          <p:cNvSpPr>
            <a:spLocks noGrp="1"/>
          </p:cNvSpPr>
          <p:nvPr>
            <p:ph type="title"/>
          </p:nvPr>
        </p:nvSpPr>
        <p:spPr>
          <a:xfrm>
            <a:off x="1828800" y="76200"/>
            <a:ext cx="8534400" cy="990600"/>
          </a:xfrm>
          <a:prstGeom prst="rect">
            <a:avLst/>
          </a:prstGeom>
        </p:spPr>
        <p:txBody>
          <a:bodyPr>
            <a:normAutofit/>
          </a:bodyPr>
          <a:lstStyle/>
          <a:p>
            <a:r>
              <a:rPr lang="en-US" dirty="0"/>
              <a:t>Projected Cash Flows</a:t>
            </a:r>
            <a:endParaRPr dirty="0"/>
          </a:p>
        </p:txBody>
      </p:sp>
      <p:graphicFrame>
        <p:nvGraphicFramePr>
          <p:cNvPr id="4" name="Table 3">
            <a:extLst>
              <a:ext uri="{FF2B5EF4-FFF2-40B4-BE49-F238E27FC236}">
                <a16:creationId xmlns:a16="http://schemas.microsoft.com/office/drawing/2014/main" id="{4F09F9DF-BDA0-733C-9302-D5C356DD7F12}"/>
              </a:ext>
            </a:extLst>
          </p:cNvPr>
          <p:cNvGraphicFramePr>
            <a:graphicFrameLocks noGrp="1"/>
          </p:cNvGraphicFramePr>
          <p:nvPr/>
        </p:nvGraphicFramePr>
        <p:xfrm>
          <a:off x="2667000" y="1141395"/>
          <a:ext cx="6858000" cy="4145653"/>
        </p:xfrm>
        <a:graphic>
          <a:graphicData uri="http://schemas.openxmlformats.org/drawingml/2006/table">
            <a:tbl>
              <a:tblPr/>
              <a:tblGrid>
                <a:gridCol w="2364401">
                  <a:extLst>
                    <a:ext uri="{9D8B030D-6E8A-4147-A177-3AD203B41FA5}">
                      <a16:colId xmlns:a16="http://schemas.microsoft.com/office/drawing/2014/main" val="1587965505"/>
                    </a:ext>
                  </a:extLst>
                </a:gridCol>
                <a:gridCol w="378799">
                  <a:extLst>
                    <a:ext uri="{9D8B030D-6E8A-4147-A177-3AD203B41FA5}">
                      <a16:colId xmlns:a16="http://schemas.microsoft.com/office/drawing/2014/main" val="3684963630"/>
                    </a:ext>
                  </a:extLst>
                </a:gridCol>
                <a:gridCol w="1371600">
                  <a:extLst>
                    <a:ext uri="{9D8B030D-6E8A-4147-A177-3AD203B41FA5}">
                      <a16:colId xmlns:a16="http://schemas.microsoft.com/office/drawing/2014/main" val="2664631361"/>
                    </a:ext>
                  </a:extLst>
                </a:gridCol>
                <a:gridCol w="1295400">
                  <a:extLst>
                    <a:ext uri="{9D8B030D-6E8A-4147-A177-3AD203B41FA5}">
                      <a16:colId xmlns:a16="http://schemas.microsoft.com/office/drawing/2014/main" val="1913894094"/>
                    </a:ext>
                  </a:extLst>
                </a:gridCol>
                <a:gridCol w="1447800">
                  <a:extLst>
                    <a:ext uri="{9D8B030D-6E8A-4147-A177-3AD203B41FA5}">
                      <a16:colId xmlns:a16="http://schemas.microsoft.com/office/drawing/2014/main" val="1257392865"/>
                    </a:ext>
                  </a:extLst>
                </a:gridCol>
              </a:tblGrid>
              <a:tr h="223818">
                <a:tc gridSpan="2">
                  <a:txBody>
                    <a:bodyPr/>
                    <a:lstStyle/>
                    <a:p>
                      <a:pPr algn="l" fontAlgn="t"/>
                      <a:endParaRPr lang="en-US" sz="1200" b="1" i="0" u="none" strike="noStrike" dirty="0">
                        <a:solidFill>
                          <a:srgbClr val="FFFFFF"/>
                        </a:solidFill>
                        <a:effectLst/>
                        <a:latin typeface="Arial" panose="020B0604020202020204" pitchFamily="34" charset="0"/>
                      </a:endParaRPr>
                    </a:p>
                  </a:txBody>
                  <a:tcPr marL="3754" marR="3754" marT="3754" marB="0">
                    <a:lnL>
                      <a:noFill/>
                    </a:lnL>
                    <a:lnR>
                      <a:noFill/>
                    </a:lnR>
                    <a:lnT>
                      <a:noFill/>
                    </a:lnT>
                    <a:lnB>
                      <a:noFill/>
                    </a:lnB>
                    <a:solidFill>
                      <a:srgbClr val="000080"/>
                    </a:solidFill>
                  </a:tcPr>
                </a:tc>
                <a:tc hMerge="1">
                  <a:txBody>
                    <a:bodyPr/>
                    <a:lstStyle/>
                    <a:p>
                      <a:endParaRPr lang="en-US"/>
                    </a:p>
                  </a:txBody>
                  <a:tcPr/>
                </a:tc>
                <a:tc>
                  <a:txBody>
                    <a:bodyPr/>
                    <a:lstStyle/>
                    <a:p>
                      <a:pPr algn="r" fontAlgn="t"/>
                      <a:r>
                        <a:rPr lang="en-US" sz="1200" b="1" i="0" u="none" strike="noStrike" dirty="0">
                          <a:solidFill>
                            <a:srgbClr val="FFFFFF"/>
                          </a:solidFill>
                          <a:effectLst/>
                          <a:latin typeface="Arial" panose="020B0604020202020204" pitchFamily="34" charset="0"/>
                        </a:rPr>
                        <a:t>1.45% Forecast</a:t>
                      </a:r>
                    </a:p>
                  </a:txBody>
                  <a:tcPr marL="3754" marR="3754" marT="3754" marB="0">
                    <a:lnL>
                      <a:noFill/>
                    </a:lnL>
                    <a:lnR>
                      <a:noFill/>
                    </a:lnR>
                    <a:lnT>
                      <a:noFill/>
                    </a:lnT>
                    <a:lnB>
                      <a:noFill/>
                    </a:lnB>
                    <a:solidFill>
                      <a:srgbClr val="000080"/>
                    </a:solidFill>
                  </a:tcPr>
                </a:tc>
                <a:tc>
                  <a:txBody>
                    <a:bodyPr/>
                    <a:lstStyle/>
                    <a:p>
                      <a:pPr algn="r" fontAlgn="t"/>
                      <a:r>
                        <a:rPr lang="en-US" sz="1200" b="1" i="0" u="none" strike="noStrike" dirty="0">
                          <a:solidFill>
                            <a:srgbClr val="FFFFFF"/>
                          </a:solidFill>
                          <a:effectLst/>
                          <a:latin typeface="Arial" panose="020B0604020202020204" pitchFamily="34" charset="0"/>
                        </a:rPr>
                        <a:t>1.65% Forecast</a:t>
                      </a:r>
                    </a:p>
                  </a:txBody>
                  <a:tcPr marL="3754" marR="3754" marT="3754" marB="0">
                    <a:lnL>
                      <a:noFill/>
                    </a:lnL>
                    <a:lnR>
                      <a:noFill/>
                    </a:lnR>
                    <a:lnT>
                      <a:noFill/>
                    </a:lnT>
                    <a:lnB>
                      <a:noFill/>
                    </a:lnB>
                    <a:solidFill>
                      <a:srgbClr val="000080"/>
                    </a:solidFill>
                  </a:tcPr>
                </a:tc>
                <a:tc>
                  <a:txBody>
                    <a:bodyPr/>
                    <a:lstStyle/>
                    <a:p>
                      <a:pPr algn="r" fontAlgn="t"/>
                      <a:r>
                        <a:rPr lang="en-US" sz="1200" b="1" i="0" u="none" strike="noStrike" dirty="0">
                          <a:solidFill>
                            <a:srgbClr val="FFFFFF"/>
                          </a:solidFill>
                          <a:effectLst/>
                          <a:latin typeface="Arial" panose="020B0604020202020204" pitchFamily="34" charset="0"/>
                        </a:rPr>
                        <a:t>1.0 AHCM Forecast</a:t>
                      </a:r>
                    </a:p>
                  </a:txBody>
                  <a:tcPr marL="3754" marR="3754" marT="3754" marB="0">
                    <a:lnL>
                      <a:noFill/>
                    </a:lnL>
                    <a:lnR>
                      <a:noFill/>
                    </a:lnR>
                    <a:lnT>
                      <a:noFill/>
                    </a:lnT>
                    <a:lnB>
                      <a:noFill/>
                    </a:lnB>
                    <a:solidFill>
                      <a:srgbClr val="000080"/>
                    </a:solidFill>
                  </a:tcPr>
                </a:tc>
                <a:extLst>
                  <a:ext uri="{0D108BD9-81ED-4DB2-BD59-A6C34878D82A}">
                    <a16:rowId xmlns:a16="http://schemas.microsoft.com/office/drawing/2014/main" val="3559937714"/>
                  </a:ext>
                </a:extLst>
              </a:tr>
              <a:tr h="118251">
                <a:tc>
                  <a:txBody>
                    <a:bodyPr/>
                    <a:lstStyle/>
                    <a:p>
                      <a:pPr algn="l" fontAlgn="t"/>
                      <a:endParaRPr lang="en-US" sz="1050" b="1" i="0" u="none" strike="noStrike" dirty="0">
                        <a:solidFill>
                          <a:srgbClr val="FFFFFF"/>
                        </a:solidFill>
                        <a:effectLst/>
                        <a:latin typeface="Arial" panose="020B0604020202020204" pitchFamily="34" charset="0"/>
                      </a:endParaRPr>
                    </a:p>
                  </a:txBody>
                  <a:tcPr marL="3754" marR="3754" marT="3754" marB="0">
                    <a:lnL>
                      <a:noFill/>
                    </a:lnL>
                    <a:lnR>
                      <a:noFill/>
                    </a:lnR>
                    <a:lnT>
                      <a:noFill/>
                    </a:lnT>
                    <a:lnB>
                      <a:noFill/>
                    </a:lnB>
                    <a:solidFill>
                      <a:srgbClr val="000080"/>
                    </a:solidFill>
                  </a:tcPr>
                </a:tc>
                <a:tc>
                  <a:txBody>
                    <a:bodyPr/>
                    <a:lstStyle/>
                    <a:p>
                      <a:pPr algn="l" fontAlgn="t"/>
                      <a:endParaRPr lang="en-US" sz="1200" b="1" i="0" u="sng" strike="noStrike" dirty="0">
                        <a:solidFill>
                          <a:srgbClr val="FFFFFF"/>
                        </a:solidFill>
                        <a:effectLst/>
                        <a:latin typeface="Arial" panose="020B0604020202020204" pitchFamily="34" charset="0"/>
                      </a:endParaRPr>
                    </a:p>
                  </a:txBody>
                  <a:tcPr marL="3754" marR="3754" marT="3754" marB="0">
                    <a:lnL>
                      <a:noFill/>
                    </a:lnL>
                    <a:lnR>
                      <a:noFill/>
                    </a:lnR>
                    <a:lnT>
                      <a:noFill/>
                    </a:lnT>
                    <a:lnB>
                      <a:noFill/>
                    </a:lnB>
                    <a:solidFill>
                      <a:srgbClr val="000080"/>
                    </a:solidFill>
                  </a:tcPr>
                </a:tc>
                <a:tc>
                  <a:txBody>
                    <a:bodyPr/>
                    <a:lstStyle/>
                    <a:p>
                      <a:pPr algn="r" fontAlgn="t"/>
                      <a:r>
                        <a:rPr lang="en-US" sz="1200" b="1" i="0" u="sng" strike="noStrike" dirty="0">
                          <a:solidFill>
                            <a:srgbClr val="FFFFFF"/>
                          </a:solidFill>
                          <a:effectLst/>
                          <a:latin typeface="Arial" panose="020B0604020202020204" pitchFamily="34" charset="0"/>
                        </a:rPr>
                        <a:t>2026</a:t>
                      </a:r>
                    </a:p>
                  </a:txBody>
                  <a:tcPr marL="3754" marR="3754" marT="3754" marB="0">
                    <a:lnL>
                      <a:noFill/>
                    </a:lnL>
                    <a:lnR>
                      <a:noFill/>
                    </a:lnR>
                    <a:lnT>
                      <a:noFill/>
                    </a:lnT>
                    <a:lnB>
                      <a:noFill/>
                    </a:lnB>
                    <a:solidFill>
                      <a:srgbClr val="000080"/>
                    </a:solidFill>
                  </a:tcPr>
                </a:tc>
                <a:tc>
                  <a:txBody>
                    <a:bodyPr/>
                    <a:lstStyle/>
                    <a:p>
                      <a:pPr algn="r" fontAlgn="t"/>
                      <a:r>
                        <a:rPr lang="en-US" sz="1200" b="1" i="0" u="sng" strike="noStrike" dirty="0">
                          <a:solidFill>
                            <a:srgbClr val="FFFFFF"/>
                          </a:solidFill>
                          <a:effectLst/>
                          <a:latin typeface="Arial" panose="020B0604020202020204" pitchFamily="34" charset="0"/>
                        </a:rPr>
                        <a:t>2026</a:t>
                      </a:r>
                    </a:p>
                  </a:txBody>
                  <a:tcPr marL="3754" marR="3754" marT="3754" marB="0">
                    <a:lnL>
                      <a:noFill/>
                    </a:lnL>
                    <a:lnR>
                      <a:noFill/>
                    </a:lnR>
                    <a:lnT>
                      <a:noFill/>
                    </a:lnT>
                    <a:lnB>
                      <a:noFill/>
                    </a:lnB>
                    <a:solidFill>
                      <a:srgbClr val="000080"/>
                    </a:solidFill>
                  </a:tcPr>
                </a:tc>
                <a:tc>
                  <a:txBody>
                    <a:bodyPr/>
                    <a:lstStyle/>
                    <a:p>
                      <a:pPr algn="r" fontAlgn="t"/>
                      <a:r>
                        <a:rPr lang="en-US" sz="1200" b="1" i="0" u="sng" strike="noStrike" dirty="0">
                          <a:solidFill>
                            <a:srgbClr val="FFFFFF"/>
                          </a:solidFill>
                          <a:effectLst/>
                          <a:latin typeface="Arial" panose="020B0604020202020204" pitchFamily="34" charset="0"/>
                        </a:rPr>
                        <a:t>2026</a:t>
                      </a:r>
                    </a:p>
                  </a:txBody>
                  <a:tcPr marL="3754" marR="3754" marT="3754" marB="0">
                    <a:lnL>
                      <a:noFill/>
                    </a:lnL>
                    <a:lnR>
                      <a:noFill/>
                    </a:lnR>
                    <a:lnT>
                      <a:noFill/>
                    </a:lnT>
                    <a:lnB>
                      <a:noFill/>
                    </a:lnB>
                    <a:solidFill>
                      <a:srgbClr val="000080"/>
                    </a:solidFill>
                  </a:tcPr>
                </a:tc>
                <a:extLst>
                  <a:ext uri="{0D108BD9-81ED-4DB2-BD59-A6C34878D82A}">
                    <a16:rowId xmlns:a16="http://schemas.microsoft.com/office/drawing/2014/main" val="1065821905"/>
                  </a:ext>
                </a:extLst>
              </a:tr>
              <a:tr h="243402">
                <a:tc gridSpan="2">
                  <a:txBody>
                    <a:bodyPr/>
                    <a:lstStyle/>
                    <a:p>
                      <a:pPr algn="l" fontAlgn="t"/>
                      <a:r>
                        <a:rPr lang="en-US" sz="1200" b="1" i="0" u="none" strike="noStrike">
                          <a:solidFill>
                            <a:srgbClr val="002060"/>
                          </a:solidFill>
                          <a:effectLst/>
                          <a:latin typeface="Arial" panose="020B0604020202020204" pitchFamily="34" charset="0"/>
                        </a:rPr>
                        <a:t>UI Trust Fund Level: October - September</a:t>
                      </a:r>
                    </a:p>
                  </a:txBody>
                  <a:tcPr marL="3754" marR="3754" marT="3754" marB="0">
                    <a:lnL>
                      <a:noFill/>
                    </a:lnL>
                    <a:lnR>
                      <a:noFill/>
                    </a:lnR>
                    <a:lnT>
                      <a:noFill/>
                    </a:lnT>
                    <a:lnB>
                      <a:noFill/>
                    </a:lnB>
                    <a:solidFill>
                      <a:srgbClr val="C0C0C0"/>
                    </a:solidFill>
                  </a:tcPr>
                </a:tc>
                <a:tc hMerge="1">
                  <a:txBody>
                    <a:bodyPr/>
                    <a:lstStyle/>
                    <a:p>
                      <a:endParaRPr lang="en-US"/>
                    </a:p>
                  </a:txBody>
                  <a:tcPr/>
                </a:tc>
                <a:tc>
                  <a:txBody>
                    <a:bodyPr/>
                    <a:lstStyle/>
                    <a:p>
                      <a:pPr algn="r" rtl="0" fontAlgn="t"/>
                      <a:r>
                        <a:rPr lang="en-US" sz="1200" b="0" i="0" u="none" strike="noStrike">
                          <a:solidFill>
                            <a:srgbClr val="002060"/>
                          </a:solidFill>
                          <a:effectLst/>
                          <a:latin typeface="Arial" panose="020B0604020202020204" pitchFamily="34" charset="0"/>
                        </a:rPr>
                        <a:t> </a:t>
                      </a:r>
                    </a:p>
                  </a:txBody>
                  <a:tcPr marL="9525" marR="9525" marT="9525" marB="0">
                    <a:lnL>
                      <a:noFill/>
                    </a:lnL>
                    <a:lnR>
                      <a:noFill/>
                    </a:lnR>
                    <a:lnT>
                      <a:noFill/>
                    </a:lnT>
                    <a:lnB>
                      <a:noFill/>
                    </a:lnB>
                    <a:solidFill>
                      <a:srgbClr val="C0C0C0"/>
                    </a:solidFill>
                  </a:tcPr>
                </a:tc>
                <a:tc>
                  <a:txBody>
                    <a:bodyPr/>
                    <a:lstStyle/>
                    <a:p>
                      <a:pPr algn="r" rtl="0" fontAlgn="t"/>
                      <a:r>
                        <a:rPr lang="en-US" sz="1200" b="0" i="0" u="none" strike="noStrike" dirty="0">
                          <a:solidFill>
                            <a:srgbClr val="002060"/>
                          </a:solidFill>
                          <a:effectLst/>
                          <a:latin typeface="Arial" panose="020B0604020202020204" pitchFamily="34" charset="0"/>
                        </a:rPr>
                        <a:t> </a:t>
                      </a:r>
                    </a:p>
                  </a:txBody>
                  <a:tcPr marL="9525" marR="9525" marT="9525" marB="0">
                    <a:lnL>
                      <a:noFill/>
                    </a:lnL>
                    <a:lnR>
                      <a:noFill/>
                    </a:lnR>
                    <a:lnT>
                      <a:noFill/>
                    </a:lnT>
                    <a:lnB>
                      <a:noFill/>
                    </a:lnB>
                    <a:solidFill>
                      <a:srgbClr val="C0C0C0"/>
                    </a:solidFill>
                  </a:tcPr>
                </a:tc>
                <a:tc>
                  <a:txBody>
                    <a:bodyPr/>
                    <a:lstStyle/>
                    <a:p>
                      <a:pPr algn="r" rtl="0" fontAlgn="t"/>
                      <a:r>
                        <a:rPr lang="en-US" sz="1200" b="0" i="0" u="none" strike="noStrike" dirty="0">
                          <a:solidFill>
                            <a:srgbClr val="002060"/>
                          </a:solidFill>
                          <a:effectLst/>
                          <a:latin typeface="Arial" panose="020B0604020202020204" pitchFamily="34" charset="0"/>
                        </a:rPr>
                        <a:t> </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2762153399"/>
                  </a:ext>
                </a:extLst>
              </a:tr>
              <a:tr h="223818">
                <a:tc>
                  <a:txBody>
                    <a:bodyPr/>
                    <a:lstStyle/>
                    <a:p>
                      <a:pPr algn="l" fontAlgn="t"/>
                      <a:r>
                        <a:rPr lang="en-US" sz="1200" b="1" i="0" u="none" strike="noStrike">
                          <a:solidFill>
                            <a:srgbClr val="002060"/>
                          </a:solidFill>
                          <a:effectLst/>
                          <a:latin typeface="Arial" panose="020B0604020202020204" pitchFamily="34" charset="0"/>
                        </a:rPr>
                        <a:t>Beginning Fund Balance (Millions)</a:t>
                      </a:r>
                    </a:p>
                  </a:txBody>
                  <a:tcPr marL="3754" marR="3754" marT="3754" marB="0">
                    <a:lnL>
                      <a:noFill/>
                    </a:lnL>
                    <a:lnR>
                      <a:noFill/>
                    </a:lnR>
                    <a:lnT>
                      <a:noFill/>
                    </a:lnT>
                    <a:lnB>
                      <a:noFill/>
                    </a:lnB>
                    <a:solidFill>
                      <a:srgbClr val="C0C0C0"/>
                    </a:solidFill>
                  </a:tcPr>
                </a:tc>
                <a:tc>
                  <a:txBody>
                    <a:bodyPr/>
                    <a:lstStyle/>
                    <a:p>
                      <a:pPr algn="l" fontAlgn="t"/>
                      <a:r>
                        <a:rPr lang="en-US" sz="1200" b="1" i="0" u="none" strike="noStrike">
                          <a:solidFill>
                            <a:srgbClr val="002060"/>
                          </a:solidFill>
                          <a:effectLst/>
                          <a:latin typeface="Arial" panose="020B0604020202020204" pitchFamily="34" charset="0"/>
                        </a:rPr>
                        <a:t> </a:t>
                      </a:r>
                    </a:p>
                  </a:txBody>
                  <a:tcPr marL="3754" marR="3754" marT="3754" marB="0">
                    <a:lnL>
                      <a:noFill/>
                    </a:lnL>
                    <a:lnR>
                      <a:noFill/>
                    </a:lnR>
                    <a:lnT>
                      <a:noFill/>
                    </a:lnT>
                    <a:lnB>
                      <a:noFill/>
                    </a:lnB>
                    <a:solidFill>
                      <a:srgbClr val="C0C0C0"/>
                    </a:solidFill>
                  </a:tcPr>
                </a:tc>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en-US" sz="1100" b="1" i="0" u="none" strike="noStrike" dirty="0">
                          <a:solidFill>
                            <a:srgbClr val="002060"/>
                          </a:solidFill>
                          <a:effectLst/>
                          <a:latin typeface="Arial" panose="020B0604020202020204" pitchFamily="34" charset="0"/>
                        </a:rPr>
                        <a:t>$2,207.1</a:t>
                      </a:r>
                    </a:p>
                    <a:p>
                      <a:pPr algn="r" rtl="0" fontAlgn="t"/>
                      <a:endParaRPr lang="en-US" sz="1100" b="1" i="0" u="none" strike="noStrike" dirty="0">
                        <a:solidFill>
                          <a:srgbClr val="002060"/>
                        </a:solidFill>
                        <a:effectLst/>
                        <a:latin typeface="Arial" panose="020B0604020202020204" pitchFamily="34" charset="0"/>
                      </a:endParaRPr>
                    </a:p>
                  </a:txBody>
                  <a:tcPr marL="9525" marR="9525" marT="9525" marB="0">
                    <a:lnL>
                      <a:noFill/>
                    </a:lnL>
                    <a:lnR>
                      <a:noFill/>
                    </a:lnR>
                    <a:lnT>
                      <a:noFill/>
                    </a:lnT>
                    <a:lnB>
                      <a:noFill/>
                    </a:lnB>
                    <a:solidFill>
                      <a:srgbClr val="C0C0C0"/>
                    </a:solidFill>
                  </a:tcPr>
                </a:tc>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en-US" sz="1100" b="1" i="0" u="none" strike="noStrike" dirty="0">
                          <a:solidFill>
                            <a:srgbClr val="002060"/>
                          </a:solidFill>
                          <a:effectLst/>
                          <a:latin typeface="Arial" panose="020B0604020202020204" pitchFamily="34" charset="0"/>
                        </a:rPr>
                        <a:t>$2,207.1</a:t>
                      </a:r>
                    </a:p>
                    <a:p>
                      <a:pPr algn="r" rtl="0" fontAlgn="t"/>
                      <a:endParaRPr lang="en-US" sz="1100" b="1" i="0" u="none" strike="noStrike" dirty="0">
                        <a:solidFill>
                          <a:srgbClr val="002060"/>
                        </a:solidFill>
                        <a:effectLst/>
                        <a:latin typeface="Arial" panose="020B0604020202020204" pitchFamily="34" charset="0"/>
                      </a:endParaRPr>
                    </a:p>
                  </a:txBody>
                  <a:tcPr marL="9525" marR="9525" marT="9525" marB="0">
                    <a:lnL>
                      <a:noFill/>
                    </a:lnL>
                    <a:lnR>
                      <a:noFill/>
                    </a:lnR>
                    <a:lnT>
                      <a:noFill/>
                    </a:lnT>
                    <a:lnB>
                      <a:noFill/>
                    </a:lnB>
                    <a:solidFill>
                      <a:srgbClr val="C0C0C0"/>
                    </a:solidFill>
                  </a:tcPr>
                </a:tc>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en-US" sz="1100" b="1" i="0" u="none" strike="noStrike" dirty="0">
                          <a:solidFill>
                            <a:srgbClr val="002060"/>
                          </a:solidFill>
                          <a:effectLst/>
                          <a:latin typeface="Arial" panose="020B0604020202020204" pitchFamily="34" charset="0"/>
                        </a:rPr>
                        <a:t>$2,207.1</a:t>
                      </a:r>
                    </a:p>
                    <a:p>
                      <a:pPr algn="r" rtl="0" fontAlgn="t"/>
                      <a:endParaRPr lang="en-US" sz="1100" b="1" i="0" u="none" strike="noStrike" dirty="0">
                        <a:solidFill>
                          <a:srgbClr val="002060"/>
                        </a:solidFill>
                        <a:effectLst/>
                        <a:latin typeface="Arial" panose="020B0604020202020204" pitchFamily="34" charset="0"/>
                      </a:endParaRP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35390569"/>
                  </a:ext>
                </a:extLst>
              </a:tr>
              <a:tr h="118251">
                <a:tc>
                  <a:txBody>
                    <a:bodyPr/>
                    <a:lstStyle/>
                    <a:p>
                      <a:pPr algn="l" fontAlgn="t"/>
                      <a:r>
                        <a:rPr lang="en-US" sz="1200" b="0" i="0" u="none" strike="noStrike">
                          <a:solidFill>
                            <a:srgbClr val="002060"/>
                          </a:solidFill>
                          <a:effectLst/>
                          <a:latin typeface="Arial" panose="020B0604020202020204" pitchFamily="34" charset="0"/>
                        </a:rPr>
                        <a:t>Contributions</a:t>
                      </a:r>
                    </a:p>
                  </a:txBody>
                  <a:tcPr marL="3754" marR="3754" marT="3754" marB="0">
                    <a:lnL>
                      <a:noFill/>
                    </a:lnL>
                    <a:lnR>
                      <a:noFill/>
                    </a:lnR>
                    <a:lnT>
                      <a:noFill/>
                    </a:lnT>
                    <a:lnB>
                      <a:noFill/>
                    </a:lnB>
                    <a:solidFill>
                      <a:srgbClr val="C0C0C0"/>
                    </a:solidFill>
                  </a:tcPr>
                </a:tc>
                <a:tc>
                  <a:txBody>
                    <a:bodyPr/>
                    <a:lstStyle/>
                    <a:p>
                      <a:pPr algn="l" fontAlgn="t"/>
                      <a:r>
                        <a:rPr lang="en-US" sz="1200" b="0" i="0" u="none" strike="noStrike">
                          <a:solidFill>
                            <a:srgbClr val="002060"/>
                          </a:solidFill>
                          <a:effectLst/>
                          <a:latin typeface="Arial" panose="020B0604020202020204" pitchFamily="34" charset="0"/>
                        </a:rPr>
                        <a:t> </a:t>
                      </a:r>
                    </a:p>
                  </a:txBody>
                  <a:tcPr marL="3754" marR="3754" marT="3754" marB="0">
                    <a:lnL>
                      <a:noFill/>
                    </a:lnL>
                    <a:lnR>
                      <a:noFill/>
                    </a:lnR>
                    <a:lnT>
                      <a:noFill/>
                    </a:lnT>
                    <a:lnB>
                      <a:noFill/>
                    </a:lnB>
                    <a:solidFill>
                      <a:srgbClr val="C0C0C0"/>
                    </a:solidFill>
                  </a:tcPr>
                </a:tc>
                <a:tc>
                  <a:txBody>
                    <a:bodyPr/>
                    <a:lstStyle/>
                    <a:p>
                      <a:pPr algn="r" rtl="0" fontAlgn="t"/>
                      <a:r>
                        <a:rPr lang="en-US" sz="1200" b="0" i="0" u="none" strike="noStrike" dirty="0">
                          <a:solidFill>
                            <a:srgbClr val="002060"/>
                          </a:solidFill>
                          <a:effectLst/>
                          <a:latin typeface="Arial" panose="020B0604020202020204" pitchFamily="34" charset="0"/>
                        </a:rPr>
                        <a:t>796.7</a:t>
                      </a:r>
                    </a:p>
                  </a:txBody>
                  <a:tcPr marL="9525" marR="9525" marT="9525" marB="0">
                    <a:lnL>
                      <a:noFill/>
                    </a:lnL>
                    <a:lnR>
                      <a:noFill/>
                    </a:lnR>
                    <a:lnT>
                      <a:noFill/>
                    </a:lnT>
                    <a:lnB>
                      <a:noFill/>
                    </a:lnB>
                    <a:solidFill>
                      <a:srgbClr val="BFBFBF"/>
                    </a:solidFill>
                  </a:tcPr>
                </a:tc>
                <a:tc>
                  <a:txBody>
                    <a:bodyPr/>
                    <a:lstStyle/>
                    <a:p>
                      <a:pPr algn="r" rtl="0" fontAlgn="t"/>
                      <a:r>
                        <a:rPr lang="en-US" sz="1200" b="0" i="0" u="none" strike="noStrike" dirty="0">
                          <a:solidFill>
                            <a:srgbClr val="002060"/>
                          </a:solidFill>
                          <a:effectLst/>
                          <a:latin typeface="Arial" panose="020B0604020202020204" pitchFamily="34" charset="0"/>
                        </a:rPr>
                        <a:t>906.6</a:t>
                      </a:r>
                    </a:p>
                  </a:txBody>
                  <a:tcPr marL="9525" marR="9525" marT="9525" marB="0">
                    <a:lnL>
                      <a:noFill/>
                    </a:lnL>
                    <a:lnR>
                      <a:noFill/>
                    </a:lnR>
                    <a:lnT>
                      <a:noFill/>
                    </a:lnT>
                    <a:lnB>
                      <a:noFill/>
                    </a:lnB>
                    <a:solidFill>
                      <a:srgbClr val="BFBFBF"/>
                    </a:solidFill>
                  </a:tcPr>
                </a:tc>
                <a:tc>
                  <a:txBody>
                    <a:bodyPr/>
                    <a:lstStyle/>
                    <a:p>
                      <a:pPr algn="r" rtl="0" fontAlgn="t"/>
                      <a:r>
                        <a:rPr lang="en-US" sz="1200" b="0" i="0" u="none" strike="noStrike" dirty="0">
                          <a:solidFill>
                            <a:srgbClr val="002060"/>
                          </a:solidFill>
                          <a:effectLst/>
                          <a:latin typeface="Arial" panose="020B0604020202020204" pitchFamily="34" charset="0"/>
                        </a:rPr>
                        <a:t>1,016.3</a:t>
                      </a:r>
                    </a:p>
                  </a:txBody>
                  <a:tcPr marL="9525" marR="9525" marT="9525" marB="0">
                    <a:lnL>
                      <a:noFill/>
                    </a:lnL>
                    <a:lnR>
                      <a:noFill/>
                    </a:lnR>
                    <a:lnT>
                      <a:noFill/>
                    </a:lnT>
                    <a:lnB>
                      <a:noFill/>
                    </a:lnB>
                    <a:solidFill>
                      <a:srgbClr val="BFBFBF"/>
                    </a:solidFill>
                  </a:tcPr>
                </a:tc>
                <a:extLst>
                  <a:ext uri="{0D108BD9-81ED-4DB2-BD59-A6C34878D82A}">
                    <a16:rowId xmlns:a16="http://schemas.microsoft.com/office/drawing/2014/main" val="533431277"/>
                  </a:ext>
                </a:extLst>
              </a:tr>
              <a:tr h="118251">
                <a:tc>
                  <a:txBody>
                    <a:bodyPr/>
                    <a:lstStyle/>
                    <a:p>
                      <a:pPr algn="l" fontAlgn="t"/>
                      <a:r>
                        <a:rPr lang="en-US" sz="1200" b="0" i="0" u="none" strike="noStrike">
                          <a:solidFill>
                            <a:srgbClr val="002060"/>
                          </a:solidFill>
                          <a:effectLst/>
                          <a:latin typeface="Arial" panose="020B0604020202020204" pitchFamily="34" charset="0"/>
                        </a:rPr>
                        <a:t>Benefit Payments</a:t>
                      </a:r>
                    </a:p>
                  </a:txBody>
                  <a:tcPr marL="3754" marR="3754" marT="3754" marB="0">
                    <a:lnL>
                      <a:noFill/>
                    </a:lnL>
                    <a:lnR>
                      <a:noFill/>
                    </a:lnR>
                    <a:lnT>
                      <a:noFill/>
                    </a:lnT>
                    <a:lnB>
                      <a:noFill/>
                    </a:lnB>
                    <a:solidFill>
                      <a:srgbClr val="C0C0C0"/>
                    </a:solidFill>
                  </a:tcPr>
                </a:tc>
                <a:tc>
                  <a:txBody>
                    <a:bodyPr/>
                    <a:lstStyle/>
                    <a:p>
                      <a:pPr algn="l" fontAlgn="t"/>
                      <a:r>
                        <a:rPr lang="en-US" sz="1200" b="0" i="0" u="none" strike="noStrike">
                          <a:solidFill>
                            <a:srgbClr val="002060"/>
                          </a:solidFill>
                          <a:effectLst/>
                          <a:latin typeface="Arial" panose="020B0604020202020204" pitchFamily="34" charset="0"/>
                        </a:rPr>
                        <a:t> </a:t>
                      </a:r>
                    </a:p>
                  </a:txBody>
                  <a:tcPr marL="3754" marR="3754" marT="3754" marB="0">
                    <a:lnL>
                      <a:noFill/>
                    </a:lnL>
                    <a:lnR>
                      <a:noFill/>
                    </a:lnR>
                    <a:lnT>
                      <a:noFill/>
                    </a:lnT>
                    <a:lnB>
                      <a:noFill/>
                    </a:lnB>
                    <a:solidFill>
                      <a:srgbClr val="C0C0C0"/>
                    </a:solidFill>
                  </a:tcPr>
                </a:tc>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2060"/>
                          </a:solidFill>
                          <a:effectLst/>
                          <a:latin typeface="Arial" panose="020B0604020202020204" pitchFamily="34" charset="0"/>
                        </a:rPr>
                        <a:t>576.0</a:t>
                      </a:r>
                    </a:p>
                  </a:txBody>
                  <a:tcPr marL="9525" marR="9525" marT="9525" marB="0">
                    <a:lnL>
                      <a:noFill/>
                    </a:lnL>
                    <a:lnR>
                      <a:noFill/>
                    </a:lnR>
                    <a:lnT>
                      <a:noFill/>
                    </a:lnT>
                    <a:lnB>
                      <a:noFill/>
                    </a:lnB>
                    <a:solidFill>
                      <a:srgbClr val="BFBFBF"/>
                    </a:solidFill>
                  </a:tcPr>
                </a:tc>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2060"/>
                          </a:solidFill>
                          <a:effectLst/>
                          <a:latin typeface="Arial" panose="020B0604020202020204" pitchFamily="34" charset="0"/>
                        </a:rPr>
                        <a:t>576.0</a:t>
                      </a:r>
                    </a:p>
                  </a:txBody>
                  <a:tcPr marL="9525" marR="9525" marT="9525" marB="0">
                    <a:lnL>
                      <a:noFill/>
                    </a:lnL>
                    <a:lnR>
                      <a:noFill/>
                    </a:lnR>
                    <a:lnT>
                      <a:noFill/>
                    </a:lnT>
                    <a:lnB>
                      <a:noFill/>
                    </a:lnB>
                    <a:solidFill>
                      <a:srgbClr val="BFBFBF"/>
                    </a:solidFill>
                  </a:tcPr>
                </a:tc>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en-US" sz="1200" b="0" i="0" u="none" strike="noStrike" dirty="0">
                          <a:solidFill>
                            <a:srgbClr val="002060"/>
                          </a:solidFill>
                          <a:effectLst/>
                          <a:latin typeface="Arial" panose="020B0604020202020204" pitchFamily="34" charset="0"/>
                        </a:rPr>
                        <a:t>576.0</a:t>
                      </a:r>
                    </a:p>
                  </a:txBody>
                  <a:tcPr marL="9525" marR="9525" marT="9525" marB="0">
                    <a:lnL>
                      <a:noFill/>
                    </a:lnL>
                    <a:lnR>
                      <a:noFill/>
                    </a:lnR>
                    <a:lnT>
                      <a:noFill/>
                    </a:lnT>
                    <a:lnB>
                      <a:noFill/>
                    </a:lnB>
                    <a:solidFill>
                      <a:srgbClr val="BFBFBF"/>
                    </a:solidFill>
                  </a:tcPr>
                </a:tc>
                <a:extLst>
                  <a:ext uri="{0D108BD9-81ED-4DB2-BD59-A6C34878D82A}">
                    <a16:rowId xmlns:a16="http://schemas.microsoft.com/office/drawing/2014/main" val="1444181793"/>
                  </a:ext>
                </a:extLst>
              </a:tr>
              <a:tr h="118251">
                <a:tc>
                  <a:txBody>
                    <a:bodyPr/>
                    <a:lstStyle/>
                    <a:p>
                      <a:pPr algn="l" fontAlgn="t"/>
                      <a:r>
                        <a:rPr lang="en-US" sz="1200" b="0" i="0" u="none" strike="noStrike">
                          <a:solidFill>
                            <a:srgbClr val="002060"/>
                          </a:solidFill>
                          <a:effectLst/>
                          <a:latin typeface="Arial" panose="020B0604020202020204" pitchFamily="34" charset="0"/>
                        </a:rPr>
                        <a:t>Other Items</a:t>
                      </a:r>
                    </a:p>
                  </a:txBody>
                  <a:tcPr marL="3754" marR="3754" marT="3754" marB="0">
                    <a:lnL>
                      <a:noFill/>
                    </a:lnL>
                    <a:lnR>
                      <a:noFill/>
                    </a:lnR>
                    <a:lnT>
                      <a:noFill/>
                    </a:lnT>
                    <a:lnB>
                      <a:noFill/>
                    </a:lnB>
                    <a:solidFill>
                      <a:srgbClr val="C0C0C0"/>
                    </a:solidFill>
                  </a:tcPr>
                </a:tc>
                <a:tc>
                  <a:txBody>
                    <a:bodyPr/>
                    <a:lstStyle/>
                    <a:p>
                      <a:pPr algn="l" fontAlgn="t"/>
                      <a:r>
                        <a:rPr lang="en-US" sz="1200" b="0" i="0" u="none" strike="noStrike" dirty="0">
                          <a:solidFill>
                            <a:srgbClr val="002060"/>
                          </a:solidFill>
                          <a:effectLst/>
                          <a:latin typeface="Arial" panose="020B0604020202020204" pitchFamily="34" charset="0"/>
                        </a:rPr>
                        <a:t> </a:t>
                      </a:r>
                    </a:p>
                  </a:txBody>
                  <a:tcPr marL="3754" marR="3754" marT="3754" marB="0">
                    <a:lnL>
                      <a:noFill/>
                    </a:lnL>
                    <a:lnR>
                      <a:noFill/>
                    </a:lnR>
                    <a:lnT>
                      <a:noFill/>
                    </a:lnT>
                    <a:lnB>
                      <a:noFill/>
                    </a:lnB>
                    <a:solidFill>
                      <a:srgbClr val="C0C0C0"/>
                    </a:solidFill>
                  </a:tcPr>
                </a:tc>
                <a:tc>
                  <a:txBody>
                    <a:bodyPr/>
                    <a:lstStyle/>
                    <a:p>
                      <a:pPr algn="r" rtl="0" fontAlgn="t"/>
                      <a:r>
                        <a:rPr lang="en-US" sz="1200" b="0" i="0" u="none" strike="noStrike" dirty="0">
                          <a:solidFill>
                            <a:srgbClr val="002060"/>
                          </a:solidFill>
                          <a:effectLst/>
                          <a:latin typeface="Arial" panose="020B0604020202020204" pitchFamily="34" charset="0"/>
                        </a:rPr>
                        <a:t>40.2</a:t>
                      </a:r>
                    </a:p>
                  </a:txBody>
                  <a:tcPr marL="9525" marR="9525" marT="9525" marB="0">
                    <a:lnL>
                      <a:noFill/>
                    </a:lnL>
                    <a:lnR>
                      <a:noFill/>
                    </a:lnR>
                    <a:lnT>
                      <a:noFill/>
                    </a:lnT>
                    <a:lnB>
                      <a:noFill/>
                    </a:lnB>
                    <a:solidFill>
                      <a:srgbClr val="C0C0C0"/>
                    </a:solidFill>
                  </a:tcPr>
                </a:tc>
                <a:tc>
                  <a:txBody>
                    <a:bodyPr/>
                    <a:lstStyle/>
                    <a:p>
                      <a:pPr algn="r" rtl="0" fontAlgn="t"/>
                      <a:r>
                        <a:rPr lang="en-US" sz="1200" b="0" i="0" u="none" strike="noStrike" dirty="0">
                          <a:solidFill>
                            <a:srgbClr val="002060"/>
                          </a:solidFill>
                          <a:effectLst/>
                          <a:latin typeface="Arial" panose="020B0604020202020204" pitchFamily="34" charset="0"/>
                        </a:rPr>
                        <a:t>41.1</a:t>
                      </a:r>
                    </a:p>
                  </a:txBody>
                  <a:tcPr marL="9525" marR="9525" marT="9525" marB="0">
                    <a:lnL>
                      <a:noFill/>
                    </a:lnL>
                    <a:lnR>
                      <a:noFill/>
                    </a:lnR>
                    <a:lnT>
                      <a:noFill/>
                    </a:lnT>
                    <a:lnB>
                      <a:noFill/>
                    </a:lnB>
                    <a:solidFill>
                      <a:srgbClr val="C0C0C0"/>
                    </a:solidFill>
                  </a:tcPr>
                </a:tc>
                <a:tc>
                  <a:txBody>
                    <a:bodyPr/>
                    <a:lstStyle/>
                    <a:p>
                      <a:pPr algn="r" rtl="0" fontAlgn="t"/>
                      <a:r>
                        <a:rPr lang="en-US" sz="1200" b="0" i="0" u="none" strike="noStrike" dirty="0">
                          <a:solidFill>
                            <a:srgbClr val="002060"/>
                          </a:solidFill>
                          <a:effectLst/>
                          <a:latin typeface="Arial" panose="020B0604020202020204" pitchFamily="34" charset="0"/>
                        </a:rPr>
                        <a:t>42.0</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3057273899"/>
                  </a:ext>
                </a:extLst>
              </a:tr>
              <a:tr h="181957">
                <a:tc>
                  <a:txBody>
                    <a:bodyPr/>
                    <a:lstStyle/>
                    <a:p>
                      <a:pPr algn="l" fontAlgn="t"/>
                      <a:r>
                        <a:rPr lang="en-US" sz="1200" b="0" i="0" u="none" strike="noStrike">
                          <a:solidFill>
                            <a:srgbClr val="002060"/>
                          </a:solidFill>
                          <a:effectLst/>
                          <a:latin typeface="Arial" panose="020B0604020202020204" pitchFamily="34" charset="0"/>
                        </a:rPr>
                        <a:t>Net Change in Fund</a:t>
                      </a:r>
                    </a:p>
                  </a:txBody>
                  <a:tcPr marL="3754" marR="3754" marT="3754" marB="0">
                    <a:lnL>
                      <a:noFill/>
                    </a:lnL>
                    <a:lnR>
                      <a:noFill/>
                    </a:lnR>
                    <a:lnT>
                      <a:noFill/>
                    </a:lnT>
                    <a:lnB>
                      <a:noFill/>
                    </a:lnB>
                    <a:solidFill>
                      <a:srgbClr val="C0C0C0"/>
                    </a:solidFill>
                  </a:tcPr>
                </a:tc>
                <a:tc>
                  <a:txBody>
                    <a:bodyPr/>
                    <a:lstStyle/>
                    <a:p>
                      <a:pPr algn="l" fontAlgn="t"/>
                      <a:r>
                        <a:rPr lang="en-US" sz="1200" b="0" i="0" u="none" strike="noStrike" dirty="0">
                          <a:solidFill>
                            <a:srgbClr val="002060"/>
                          </a:solidFill>
                          <a:effectLst/>
                          <a:latin typeface="Arial" panose="020B0604020202020204" pitchFamily="34" charset="0"/>
                        </a:rPr>
                        <a:t> </a:t>
                      </a:r>
                    </a:p>
                  </a:txBody>
                  <a:tcPr marL="3754" marR="3754" marT="3754" marB="0">
                    <a:lnL>
                      <a:noFill/>
                    </a:lnL>
                    <a:lnR>
                      <a:noFill/>
                    </a:lnR>
                    <a:lnT>
                      <a:noFill/>
                    </a:lnT>
                    <a:lnB>
                      <a:noFill/>
                    </a:lnB>
                    <a:solidFill>
                      <a:srgbClr val="C0C0C0"/>
                    </a:solidFill>
                  </a:tcPr>
                </a:tc>
                <a:tc>
                  <a:txBody>
                    <a:bodyPr/>
                    <a:lstStyle/>
                    <a:p>
                      <a:pPr algn="r" rtl="0" fontAlgn="t"/>
                      <a:r>
                        <a:rPr lang="en-US" sz="1200" b="0" i="0" u="none" strike="noStrike" dirty="0">
                          <a:solidFill>
                            <a:srgbClr val="002060"/>
                          </a:solidFill>
                          <a:effectLst/>
                          <a:latin typeface="Arial" panose="020B0604020202020204" pitchFamily="34" charset="0"/>
                        </a:rPr>
                        <a:t>260.9</a:t>
                      </a:r>
                    </a:p>
                  </a:txBody>
                  <a:tcPr marL="9525" marR="9525" marT="9525" marB="0">
                    <a:lnL>
                      <a:noFill/>
                    </a:lnL>
                    <a:lnR>
                      <a:noFill/>
                    </a:lnR>
                    <a:lnT>
                      <a:noFill/>
                    </a:lnT>
                    <a:lnB>
                      <a:noFill/>
                    </a:lnB>
                    <a:solidFill>
                      <a:srgbClr val="C0C0C0"/>
                    </a:solidFill>
                  </a:tcPr>
                </a:tc>
                <a:tc>
                  <a:txBody>
                    <a:bodyPr/>
                    <a:lstStyle/>
                    <a:p>
                      <a:pPr algn="r" rtl="0" fontAlgn="t"/>
                      <a:r>
                        <a:rPr lang="en-US" sz="1200" b="0" i="0" u="none" strike="noStrike" dirty="0">
                          <a:solidFill>
                            <a:srgbClr val="002060"/>
                          </a:solidFill>
                          <a:effectLst/>
                          <a:latin typeface="Arial" panose="020B0604020202020204" pitchFamily="34" charset="0"/>
                        </a:rPr>
                        <a:t>371.7</a:t>
                      </a:r>
                    </a:p>
                  </a:txBody>
                  <a:tcPr marL="9525" marR="9525" marT="9525" marB="0">
                    <a:lnL>
                      <a:noFill/>
                    </a:lnL>
                    <a:lnR>
                      <a:noFill/>
                    </a:lnR>
                    <a:lnT>
                      <a:noFill/>
                    </a:lnT>
                    <a:lnB>
                      <a:noFill/>
                    </a:lnB>
                    <a:solidFill>
                      <a:srgbClr val="C0C0C0"/>
                    </a:solidFill>
                  </a:tcPr>
                </a:tc>
                <a:tc>
                  <a:txBody>
                    <a:bodyPr/>
                    <a:lstStyle/>
                    <a:p>
                      <a:pPr algn="r" rtl="0" fontAlgn="t"/>
                      <a:r>
                        <a:rPr lang="en-US" sz="1200" b="0" i="0" u="none" strike="noStrike" dirty="0">
                          <a:solidFill>
                            <a:srgbClr val="002060"/>
                          </a:solidFill>
                          <a:effectLst/>
                          <a:latin typeface="Arial" panose="020B0604020202020204" pitchFamily="34" charset="0"/>
                        </a:rPr>
                        <a:t>482.3</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1255035405"/>
                  </a:ext>
                </a:extLst>
              </a:tr>
              <a:tr h="118251">
                <a:tc gridSpan="2">
                  <a:txBody>
                    <a:bodyPr/>
                    <a:lstStyle/>
                    <a:p>
                      <a:pPr algn="l" fontAlgn="t"/>
                      <a:r>
                        <a:rPr lang="en-US" sz="1200" b="1" i="0" u="none" strike="noStrike">
                          <a:solidFill>
                            <a:srgbClr val="002060"/>
                          </a:solidFill>
                          <a:effectLst/>
                          <a:latin typeface="Arial" panose="020B0604020202020204" pitchFamily="34" charset="0"/>
                        </a:rPr>
                        <a:t>Ending Fund Balance (Millions)</a:t>
                      </a:r>
                    </a:p>
                  </a:txBody>
                  <a:tcPr marL="3754" marR="3754" marT="3754" marB="0">
                    <a:lnL>
                      <a:noFill/>
                    </a:lnL>
                    <a:lnR>
                      <a:noFill/>
                    </a:lnR>
                    <a:lnT>
                      <a:noFill/>
                    </a:lnT>
                    <a:lnB>
                      <a:noFill/>
                    </a:lnB>
                    <a:solidFill>
                      <a:srgbClr val="C0C0C0"/>
                    </a:solidFill>
                  </a:tcPr>
                </a:tc>
                <a:tc hMerge="1">
                  <a:txBody>
                    <a:bodyPr/>
                    <a:lstStyle/>
                    <a:p>
                      <a:endParaRPr lang="en-US"/>
                    </a:p>
                  </a:txBody>
                  <a:tcPr/>
                </a:tc>
                <a:tc>
                  <a:txBody>
                    <a:bodyPr/>
                    <a:lstStyle/>
                    <a:p>
                      <a:pPr algn="r" rtl="0" fontAlgn="t"/>
                      <a:r>
                        <a:rPr lang="en-US" sz="1200" b="1" i="0" u="none" strike="noStrike" dirty="0">
                          <a:solidFill>
                            <a:srgbClr val="002060"/>
                          </a:solidFill>
                          <a:effectLst/>
                          <a:latin typeface="Arial" panose="020B0604020202020204" pitchFamily="34" charset="0"/>
                        </a:rPr>
                        <a:t>$2,468.0</a:t>
                      </a:r>
                    </a:p>
                  </a:txBody>
                  <a:tcPr marL="9525" marR="9525" marT="9525" marB="0">
                    <a:lnL>
                      <a:noFill/>
                    </a:lnL>
                    <a:lnR>
                      <a:noFill/>
                    </a:lnR>
                    <a:lnT>
                      <a:noFill/>
                    </a:lnT>
                    <a:lnB>
                      <a:noFill/>
                    </a:lnB>
                    <a:solidFill>
                      <a:srgbClr val="C0C0C0"/>
                    </a:solidFill>
                  </a:tcPr>
                </a:tc>
                <a:tc>
                  <a:txBody>
                    <a:bodyPr/>
                    <a:lstStyle/>
                    <a:p>
                      <a:pPr algn="r" rtl="0" fontAlgn="t"/>
                      <a:r>
                        <a:rPr lang="en-US" sz="1200" b="1" i="0" u="none" strike="noStrike" dirty="0">
                          <a:solidFill>
                            <a:srgbClr val="002060"/>
                          </a:solidFill>
                          <a:effectLst/>
                          <a:latin typeface="Arial" panose="020B0604020202020204" pitchFamily="34" charset="0"/>
                        </a:rPr>
                        <a:t>$2,578.8</a:t>
                      </a:r>
                    </a:p>
                  </a:txBody>
                  <a:tcPr marL="9525" marR="9525" marT="9525" marB="0">
                    <a:lnL>
                      <a:noFill/>
                    </a:lnL>
                    <a:lnR>
                      <a:noFill/>
                    </a:lnR>
                    <a:lnT>
                      <a:noFill/>
                    </a:lnT>
                    <a:lnB>
                      <a:noFill/>
                    </a:lnB>
                    <a:solidFill>
                      <a:srgbClr val="C0C0C0"/>
                    </a:solidFill>
                  </a:tcPr>
                </a:tc>
                <a:tc>
                  <a:txBody>
                    <a:bodyPr/>
                    <a:lstStyle/>
                    <a:p>
                      <a:pPr algn="r" rtl="0" fontAlgn="t"/>
                      <a:r>
                        <a:rPr lang="en-US" sz="1200" b="1" i="0" u="none" strike="noStrike" dirty="0">
                          <a:solidFill>
                            <a:srgbClr val="002060"/>
                          </a:solidFill>
                          <a:effectLst/>
                          <a:latin typeface="Arial" panose="020B0604020202020204" pitchFamily="34" charset="0"/>
                        </a:rPr>
                        <a:t>$2,689.4</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1111330914"/>
                  </a:ext>
                </a:extLst>
              </a:tr>
              <a:tr h="118251">
                <a:tc>
                  <a:txBody>
                    <a:bodyPr/>
                    <a:lstStyle/>
                    <a:p>
                      <a:pPr algn="l" fontAlgn="t"/>
                      <a:r>
                        <a:rPr lang="en-US" sz="1200" b="0" i="0" u="none" strike="noStrike" dirty="0">
                          <a:solidFill>
                            <a:srgbClr val="002060"/>
                          </a:solidFill>
                          <a:effectLst/>
                          <a:latin typeface="Arial" panose="020B0604020202020204" pitchFamily="34" charset="0"/>
                        </a:rPr>
                        <a:t>Solvency Level </a:t>
                      </a:r>
                      <a:r>
                        <a:rPr lang="en-US" sz="1200" b="1" i="0" u="none" strike="noStrike" dirty="0">
                          <a:solidFill>
                            <a:srgbClr val="002060"/>
                          </a:solidFill>
                          <a:effectLst/>
                          <a:latin typeface="Arial" panose="020B0604020202020204" pitchFamily="34" charset="0"/>
                        </a:rPr>
                        <a:t>(Millions)</a:t>
                      </a:r>
                      <a:endParaRPr lang="en-US" sz="1200" b="0" i="0" u="none" strike="noStrike" dirty="0">
                        <a:solidFill>
                          <a:srgbClr val="002060"/>
                        </a:solidFill>
                        <a:effectLst/>
                        <a:latin typeface="Arial" panose="020B0604020202020204" pitchFamily="34" charset="0"/>
                      </a:endParaRPr>
                    </a:p>
                  </a:txBody>
                  <a:tcPr marL="3754" marR="3754" marT="3754" marB="0">
                    <a:lnL>
                      <a:noFill/>
                    </a:lnL>
                    <a:lnR>
                      <a:noFill/>
                    </a:lnR>
                    <a:lnT>
                      <a:noFill/>
                    </a:lnT>
                    <a:lnB>
                      <a:noFill/>
                    </a:lnB>
                    <a:solidFill>
                      <a:srgbClr val="C0C0C0"/>
                    </a:solidFill>
                  </a:tcPr>
                </a:tc>
                <a:tc>
                  <a:txBody>
                    <a:bodyPr/>
                    <a:lstStyle/>
                    <a:p>
                      <a:pPr algn="l" fontAlgn="t"/>
                      <a:r>
                        <a:rPr lang="en-US" sz="1200" b="0" i="0" u="none" strike="noStrike" dirty="0">
                          <a:solidFill>
                            <a:srgbClr val="002060"/>
                          </a:solidFill>
                          <a:effectLst/>
                          <a:latin typeface="Arial" panose="020B0604020202020204" pitchFamily="34" charset="0"/>
                        </a:rPr>
                        <a:t> </a:t>
                      </a:r>
                    </a:p>
                  </a:txBody>
                  <a:tcPr marL="3754" marR="3754" marT="3754" marB="0">
                    <a:lnL>
                      <a:noFill/>
                    </a:lnL>
                    <a:lnR>
                      <a:noFill/>
                    </a:lnR>
                    <a:lnT>
                      <a:noFill/>
                    </a:lnT>
                    <a:lnB>
                      <a:noFill/>
                    </a:lnB>
                    <a:solidFill>
                      <a:srgbClr val="C0C0C0"/>
                    </a:solidFill>
                  </a:tcPr>
                </a:tc>
                <a:tc>
                  <a:txBody>
                    <a:bodyPr/>
                    <a:lstStyle/>
                    <a:p>
                      <a:pPr algn="r" rtl="0" fontAlgn="t"/>
                      <a:r>
                        <a:rPr lang="en-US" sz="1200" b="1" i="0" u="none" strike="noStrike" dirty="0">
                          <a:solidFill>
                            <a:srgbClr val="002060"/>
                          </a:solidFill>
                          <a:effectLst/>
                          <a:latin typeface="Arial" panose="020B0604020202020204" pitchFamily="34" charset="0"/>
                        </a:rPr>
                        <a:t>-$221.4</a:t>
                      </a:r>
                    </a:p>
                  </a:txBody>
                  <a:tcPr marL="9525" marR="9525" marT="9525" marB="0">
                    <a:lnL>
                      <a:noFill/>
                    </a:lnL>
                    <a:lnR>
                      <a:noFill/>
                    </a:lnR>
                    <a:lnT>
                      <a:noFill/>
                    </a:lnT>
                    <a:lnB>
                      <a:noFill/>
                    </a:lnB>
                    <a:solidFill>
                      <a:srgbClr val="C0C0C0"/>
                    </a:solidFill>
                  </a:tcPr>
                </a:tc>
                <a:tc>
                  <a:txBody>
                    <a:bodyPr/>
                    <a:lstStyle/>
                    <a:p>
                      <a:pPr algn="r" rtl="0" fontAlgn="t"/>
                      <a:r>
                        <a:rPr lang="en-US" sz="1200" b="1" i="0" u="none" strike="noStrike" dirty="0">
                          <a:solidFill>
                            <a:srgbClr val="002060"/>
                          </a:solidFill>
                          <a:effectLst/>
                          <a:latin typeface="Arial" panose="020B0604020202020204" pitchFamily="34" charset="0"/>
                        </a:rPr>
                        <a:t>-$110.6</a:t>
                      </a:r>
                    </a:p>
                  </a:txBody>
                  <a:tcPr marL="9525" marR="9525" marT="9525" marB="0">
                    <a:lnL>
                      <a:noFill/>
                    </a:lnL>
                    <a:lnR>
                      <a:noFill/>
                    </a:lnR>
                    <a:lnT>
                      <a:noFill/>
                    </a:lnT>
                    <a:lnB>
                      <a:noFill/>
                    </a:lnB>
                    <a:solidFill>
                      <a:srgbClr val="C0C0C0"/>
                    </a:solidFill>
                  </a:tcPr>
                </a:tc>
                <a:tc>
                  <a:txBody>
                    <a:bodyPr/>
                    <a:lstStyle/>
                    <a:p>
                      <a:pPr algn="r" rtl="0" fontAlgn="t"/>
                      <a:r>
                        <a:rPr lang="en-US" sz="1200" b="1" i="0" u="none" strike="noStrike" dirty="0">
                          <a:solidFill>
                            <a:srgbClr val="002060"/>
                          </a:solidFill>
                          <a:effectLst/>
                          <a:latin typeface="Arial" panose="020B0604020202020204" pitchFamily="34" charset="0"/>
                        </a:rPr>
                        <a:t>-</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728133048"/>
                  </a:ext>
                </a:extLst>
              </a:tr>
              <a:tr h="118251">
                <a:tc>
                  <a:txBody>
                    <a:bodyPr/>
                    <a:lstStyle/>
                    <a:p>
                      <a:pPr algn="l" fontAlgn="t"/>
                      <a:r>
                        <a:rPr lang="en-US" sz="1200" b="0" i="0" u="none" strike="noStrike" dirty="0">
                          <a:solidFill>
                            <a:srgbClr val="002060"/>
                          </a:solidFill>
                          <a:effectLst/>
                          <a:latin typeface="Arial" panose="020B0604020202020204" pitchFamily="34" charset="0"/>
                        </a:rPr>
                        <a:t>     All-Time High Cost Multiple</a:t>
                      </a:r>
                    </a:p>
                  </a:txBody>
                  <a:tcPr marL="3754" marR="3754" marT="3754" marB="0">
                    <a:lnL>
                      <a:noFill/>
                    </a:lnL>
                    <a:lnR>
                      <a:noFill/>
                    </a:lnR>
                    <a:lnT>
                      <a:noFill/>
                    </a:lnT>
                    <a:lnB>
                      <a:noFill/>
                    </a:lnB>
                    <a:solidFill>
                      <a:srgbClr val="C0C0C0"/>
                    </a:solidFill>
                  </a:tcPr>
                </a:tc>
                <a:tc>
                  <a:txBody>
                    <a:bodyPr/>
                    <a:lstStyle/>
                    <a:p>
                      <a:pPr algn="l" fontAlgn="t"/>
                      <a:r>
                        <a:rPr lang="en-US" sz="1200" b="0" i="0" u="none" strike="noStrike" dirty="0">
                          <a:solidFill>
                            <a:srgbClr val="002060"/>
                          </a:solidFill>
                          <a:effectLst/>
                          <a:latin typeface="Arial" panose="020B0604020202020204" pitchFamily="34" charset="0"/>
                        </a:rPr>
                        <a:t> </a:t>
                      </a:r>
                    </a:p>
                  </a:txBody>
                  <a:tcPr marL="3754" marR="3754" marT="3754"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0.66</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0.69</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0.72</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1884811099"/>
                  </a:ext>
                </a:extLst>
              </a:tr>
              <a:tr h="118251">
                <a:tc gridSpan="2">
                  <a:txBody>
                    <a:bodyPr/>
                    <a:lstStyle/>
                    <a:p>
                      <a:pPr algn="l" fontAlgn="t"/>
                      <a:r>
                        <a:rPr lang="en-US" sz="1200" b="0" i="0" u="none" strike="noStrike" dirty="0">
                          <a:solidFill>
                            <a:srgbClr val="002060"/>
                          </a:solidFill>
                          <a:effectLst/>
                          <a:latin typeface="Arial" panose="020B0604020202020204" pitchFamily="34" charset="0"/>
                        </a:rPr>
                        <a:t>     Average High Cost Multiple</a:t>
                      </a:r>
                    </a:p>
                  </a:txBody>
                  <a:tcPr marL="3754" marR="3754" marT="3754" marB="0">
                    <a:lnL>
                      <a:noFill/>
                    </a:lnL>
                    <a:lnR>
                      <a:noFill/>
                    </a:lnR>
                    <a:lnT>
                      <a:noFill/>
                    </a:lnT>
                    <a:lnB>
                      <a:noFill/>
                    </a:lnB>
                    <a:solidFill>
                      <a:srgbClr val="C0C0C0"/>
                    </a:solidFill>
                  </a:tcPr>
                </a:tc>
                <a:tc hMerge="1">
                  <a:txBody>
                    <a:bodyPr/>
                    <a:lstStyle/>
                    <a:p>
                      <a:endParaRPr lang="en-US"/>
                    </a:p>
                  </a:txBody>
                  <a:tcPr/>
                </a:tc>
                <a:tc>
                  <a:txBody>
                    <a:bodyPr/>
                    <a:lstStyle/>
                    <a:p>
                      <a:pPr algn="r" rtl="0" fontAlgn="t"/>
                      <a:r>
                        <a:rPr lang="en-US" sz="1100" b="0" i="0" u="none" strike="noStrike" dirty="0">
                          <a:solidFill>
                            <a:srgbClr val="002060"/>
                          </a:solidFill>
                          <a:effectLst/>
                          <a:latin typeface="Arial" panose="020B0604020202020204" pitchFamily="34" charset="0"/>
                        </a:rPr>
                        <a:t>0.92</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0.96</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1.0</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124028734"/>
                  </a:ext>
                </a:extLst>
              </a:tr>
              <a:tr h="118251">
                <a:tc gridSpan="2">
                  <a:txBody>
                    <a:bodyPr/>
                    <a:lstStyle/>
                    <a:p>
                      <a:pPr algn="l" fontAlgn="t"/>
                      <a:r>
                        <a:rPr lang="en-US" sz="1200" b="0" i="0" u="none" strike="noStrike" dirty="0">
                          <a:solidFill>
                            <a:srgbClr val="002060"/>
                          </a:solidFill>
                          <a:effectLst/>
                          <a:latin typeface="Arial" panose="020B0604020202020204" pitchFamily="34" charset="0"/>
                        </a:rPr>
                        <a:t>     Non-COVID AHCM</a:t>
                      </a:r>
                    </a:p>
                  </a:txBody>
                  <a:tcPr marL="3754" marR="3754" marT="3754" marB="0">
                    <a:lnL>
                      <a:noFill/>
                    </a:lnL>
                    <a:lnR>
                      <a:noFill/>
                    </a:lnR>
                    <a:lnT>
                      <a:noFill/>
                    </a:lnT>
                    <a:lnB>
                      <a:noFill/>
                    </a:lnB>
                    <a:solidFill>
                      <a:srgbClr val="C0C0C0"/>
                    </a:solidFill>
                  </a:tcPr>
                </a:tc>
                <a:tc hMerge="1">
                  <a:txBody>
                    <a:bodyPr/>
                    <a:lstStyle/>
                    <a:p>
                      <a:endParaRPr lang="en-US"/>
                    </a:p>
                  </a:txBody>
                  <a:tcPr/>
                </a:tc>
                <a:tc>
                  <a:txBody>
                    <a:bodyPr/>
                    <a:lstStyle/>
                    <a:p>
                      <a:pPr algn="r" rtl="0" fontAlgn="t"/>
                      <a:r>
                        <a:rPr lang="en-US" sz="1100" b="0" i="0" u="none" strike="noStrike" dirty="0">
                          <a:solidFill>
                            <a:srgbClr val="002060"/>
                          </a:solidFill>
                          <a:effectLst/>
                          <a:latin typeface="Arial" panose="020B0604020202020204" pitchFamily="34" charset="0"/>
                        </a:rPr>
                        <a:t>1.32</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1.38</a:t>
                      </a:r>
                    </a:p>
                  </a:txBody>
                  <a:tcPr marL="9525" marR="9525" marT="9525" marB="0">
                    <a:lnL>
                      <a:noFill/>
                    </a:lnL>
                    <a:lnR>
                      <a:noFill/>
                    </a:lnR>
                    <a:lnT>
                      <a:noFill/>
                    </a:lnT>
                    <a:lnB>
                      <a:noFill/>
                    </a:lnB>
                    <a:solidFill>
                      <a:srgbClr val="C0C0C0"/>
                    </a:solidFill>
                  </a:tcPr>
                </a:tc>
                <a:tc>
                  <a:txBody>
                    <a:bodyPr/>
                    <a:lstStyle/>
                    <a:p>
                      <a:pPr algn="r" rtl="0" fontAlgn="t"/>
                      <a:r>
                        <a:rPr lang="en-US" sz="1100" b="0" i="0" u="none" strike="noStrike" dirty="0">
                          <a:solidFill>
                            <a:srgbClr val="002060"/>
                          </a:solidFill>
                          <a:effectLst/>
                          <a:latin typeface="Arial" panose="020B0604020202020204" pitchFamily="34" charset="0"/>
                        </a:rPr>
                        <a:t>1.44</a:t>
                      </a:r>
                    </a:p>
                  </a:txBody>
                  <a:tcPr marL="9525" marR="9525" marT="9525" marB="0">
                    <a:lnL>
                      <a:noFill/>
                    </a:lnL>
                    <a:lnR>
                      <a:noFill/>
                    </a:lnR>
                    <a:lnT>
                      <a:noFill/>
                    </a:lnT>
                    <a:lnB>
                      <a:noFill/>
                    </a:lnB>
                    <a:solidFill>
                      <a:srgbClr val="C0C0C0"/>
                    </a:solidFill>
                  </a:tcPr>
                </a:tc>
                <a:extLst>
                  <a:ext uri="{0D108BD9-81ED-4DB2-BD59-A6C34878D82A}">
                    <a16:rowId xmlns:a16="http://schemas.microsoft.com/office/drawing/2014/main" val="1123396619"/>
                  </a:ext>
                </a:extLst>
              </a:tr>
              <a:tr h="118251">
                <a:tc>
                  <a:txBody>
                    <a:bodyPr/>
                    <a:lstStyle/>
                    <a:p>
                      <a:pPr algn="l" fontAlgn="t"/>
                      <a:r>
                        <a:rPr lang="en-US" sz="1200" b="0" i="0" u="none" strike="noStrike">
                          <a:solidFill>
                            <a:srgbClr val="FF0000"/>
                          </a:solidFill>
                          <a:effectLst/>
                          <a:latin typeface="Arial" panose="020B0604020202020204" pitchFamily="34" charset="0"/>
                        </a:rPr>
                        <a:t>   Average Tax Rate   </a:t>
                      </a:r>
                    </a:p>
                  </a:txBody>
                  <a:tcPr marL="3754" marR="3754" marT="3754" marB="0">
                    <a:lnL>
                      <a:noFill/>
                    </a:lnL>
                    <a:lnR>
                      <a:noFill/>
                    </a:lnR>
                    <a:lnT>
                      <a:noFill/>
                    </a:lnT>
                    <a:lnB>
                      <a:noFill/>
                    </a:lnB>
                    <a:solidFill>
                      <a:srgbClr val="FFFFFF"/>
                    </a:solidFill>
                  </a:tcPr>
                </a:tc>
                <a:tc>
                  <a:txBody>
                    <a:bodyPr/>
                    <a:lstStyle/>
                    <a:p>
                      <a:pPr algn="l" fontAlgn="t"/>
                      <a:r>
                        <a:rPr lang="en-US" sz="1200" b="0" i="0" u="none" strike="noStrike">
                          <a:solidFill>
                            <a:srgbClr val="FF0000"/>
                          </a:solidFill>
                          <a:effectLst/>
                          <a:latin typeface="Arial" panose="020B0604020202020204" pitchFamily="34" charset="0"/>
                        </a:rPr>
                        <a:t> </a:t>
                      </a:r>
                    </a:p>
                  </a:txBody>
                  <a:tcPr marL="3754" marR="3754" marT="3754" marB="0">
                    <a:lnL>
                      <a:noFill/>
                    </a:lnL>
                    <a:lnR>
                      <a:noFill/>
                    </a:lnR>
                    <a:lnT>
                      <a:noFill/>
                    </a:lnT>
                    <a:lnB>
                      <a:noFill/>
                    </a:lnB>
                    <a:solidFill>
                      <a:srgbClr val="FFFFFF"/>
                    </a:solidFill>
                  </a:tcPr>
                </a:tc>
                <a:tc>
                  <a:txBody>
                    <a:bodyPr/>
                    <a:lstStyle/>
                    <a:p>
                      <a:pPr algn="r" fontAlgn="t"/>
                      <a:r>
                        <a:rPr lang="en-US" sz="1200" b="0" i="0" u="none" strike="noStrike" dirty="0">
                          <a:solidFill>
                            <a:srgbClr val="FF0000"/>
                          </a:solidFill>
                          <a:effectLst/>
                          <a:latin typeface="Arial" panose="020B0604020202020204" pitchFamily="34" charset="0"/>
                        </a:rPr>
                        <a:t>1.45%</a:t>
                      </a:r>
                    </a:p>
                  </a:txBody>
                  <a:tcPr marL="3754" marR="3754" marT="3754" marB="0">
                    <a:lnL>
                      <a:noFill/>
                    </a:lnL>
                    <a:lnR>
                      <a:noFill/>
                    </a:lnR>
                    <a:lnT>
                      <a:noFill/>
                    </a:lnT>
                    <a:lnB>
                      <a:noFill/>
                    </a:lnB>
                    <a:solidFill>
                      <a:srgbClr val="FFFFFF"/>
                    </a:solidFill>
                  </a:tcPr>
                </a:tc>
                <a:tc>
                  <a:txBody>
                    <a:bodyPr/>
                    <a:lstStyle/>
                    <a:p>
                      <a:pPr algn="r" fontAlgn="t"/>
                      <a:r>
                        <a:rPr lang="en-US" sz="1200" b="0" i="0" u="none" strike="noStrike" dirty="0">
                          <a:solidFill>
                            <a:srgbClr val="FF0000"/>
                          </a:solidFill>
                          <a:effectLst/>
                          <a:latin typeface="Arial" panose="020B0604020202020204" pitchFamily="34" charset="0"/>
                        </a:rPr>
                        <a:t>1.65%</a:t>
                      </a:r>
                    </a:p>
                  </a:txBody>
                  <a:tcPr marL="3754" marR="3754" marT="3754" marB="0">
                    <a:lnL>
                      <a:noFill/>
                    </a:lnL>
                    <a:lnR>
                      <a:noFill/>
                    </a:lnR>
                    <a:lnT>
                      <a:noFill/>
                    </a:lnT>
                    <a:lnB>
                      <a:noFill/>
                    </a:lnB>
                    <a:solidFill>
                      <a:srgbClr val="FFFFFF"/>
                    </a:solidFill>
                  </a:tcPr>
                </a:tc>
                <a:tc>
                  <a:txBody>
                    <a:bodyPr/>
                    <a:lstStyle/>
                    <a:p>
                      <a:pPr algn="r" fontAlgn="t"/>
                      <a:r>
                        <a:rPr lang="en-US" sz="1200" b="0" i="0" u="none" strike="noStrike" dirty="0">
                          <a:solidFill>
                            <a:srgbClr val="FF0000"/>
                          </a:solidFill>
                          <a:effectLst/>
                          <a:latin typeface="Arial" panose="020B0604020202020204" pitchFamily="34" charset="0"/>
                        </a:rPr>
                        <a:t>1.85%</a:t>
                      </a:r>
                    </a:p>
                  </a:txBody>
                  <a:tcPr marL="3754" marR="3754" marT="3754" marB="0">
                    <a:lnL>
                      <a:noFill/>
                    </a:lnL>
                    <a:lnR>
                      <a:noFill/>
                    </a:lnR>
                    <a:lnT>
                      <a:noFill/>
                    </a:lnT>
                    <a:lnB>
                      <a:noFill/>
                    </a:lnB>
                    <a:solidFill>
                      <a:srgbClr val="FFFFFF"/>
                    </a:solidFill>
                  </a:tcPr>
                </a:tc>
                <a:extLst>
                  <a:ext uri="{0D108BD9-81ED-4DB2-BD59-A6C34878D82A}">
                    <a16:rowId xmlns:a16="http://schemas.microsoft.com/office/drawing/2014/main" val="2378726971"/>
                  </a:ext>
                </a:extLst>
              </a:tr>
              <a:tr h="118251">
                <a:tc gridSpan="2">
                  <a:txBody>
                    <a:bodyPr/>
                    <a:lstStyle/>
                    <a:p>
                      <a:pPr algn="l" fontAlgn="t"/>
                      <a:r>
                        <a:rPr lang="en-US" sz="1200" b="0" i="0" u="none" strike="noStrike">
                          <a:solidFill>
                            <a:srgbClr val="FF0000"/>
                          </a:solidFill>
                          <a:effectLst/>
                          <a:latin typeface="Arial" panose="020B0604020202020204" pitchFamily="34" charset="0"/>
                        </a:rPr>
                        <a:t>   CEP Assessment</a:t>
                      </a:r>
                    </a:p>
                  </a:txBody>
                  <a:tcPr marL="3754" marR="3754" marT="3754" marB="0">
                    <a:lnL>
                      <a:noFill/>
                    </a:lnL>
                    <a:lnR>
                      <a:noFill/>
                    </a:lnR>
                    <a:lnT>
                      <a:noFill/>
                    </a:lnT>
                    <a:lnB>
                      <a:noFill/>
                    </a:lnB>
                    <a:solidFill>
                      <a:srgbClr val="FFFFFF"/>
                    </a:solidFill>
                  </a:tcPr>
                </a:tc>
                <a:tc hMerge="1">
                  <a:txBody>
                    <a:bodyPr/>
                    <a:lstStyle/>
                    <a:p>
                      <a:endParaRPr lang="en-US"/>
                    </a:p>
                  </a:txBody>
                  <a:tcPr/>
                </a:tc>
                <a:tc>
                  <a:txBody>
                    <a:bodyPr/>
                    <a:lstStyle/>
                    <a:p>
                      <a:pPr algn="r" fontAlgn="t"/>
                      <a:r>
                        <a:rPr lang="en-US" sz="1200" b="0" i="0" u="none" strike="noStrike" dirty="0">
                          <a:solidFill>
                            <a:srgbClr val="FF0000"/>
                          </a:solidFill>
                          <a:effectLst/>
                          <a:latin typeface="Arial" panose="020B0604020202020204" pitchFamily="34" charset="0"/>
                        </a:rPr>
                        <a:t>0.05%</a:t>
                      </a:r>
                    </a:p>
                  </a:txBody>
                  <a:tcPr marL="3754" marR="3754" marT="3754" marB="0">
                    <a:lnL>
                      <a:noFill/>
                    </a:lnL>
                    <a:lnR>
                      <a:noFill/>
                    </a:lnR>
                    <a:lnT>
                      <a:noFill/>
                    </a:lnT>
                    <a:lnB>
                      <a:noFill/>
                    </a:lnB>
                    <a:solidFill>
                      <a:srgbClr val="FFFFFF"/>
                    </a:solidFill>
                  </a:tcPr>
                </a:tc>
                <a:tc>
                  <a:txBody>
                    <a:bodyPr/>
                    <a:lstStyle/>
                    <a:p>
                      <a:pPr algn="r" fontAlgn="t"/>
                      <a:r>
                        <a:rPr lang="en-US" sz="1200" b="0" i="0" u="none" strike="noStrike">
                          <a:solidFill>
                            <a:srgbClr val="FF0000"/>
                          </a:solidFill>
                          <a:effectLst/>
                          <a:latin typeface="Arial" panose="020B0604020202020204" pitchFamily="34" charset="0"/>
                        </a:rPr>
                        <a:t>0.05%</a:t>
                      </a:r>
                    </a:p>
                  </a:txBody>
                  <a:tcPr marL="3754" marR="3754" marT="3754" marB="0">
                    <a:lnL>
                      <a:noFill/>
                    </a:lnL>
                    <a:lnR>
                      <a:noFill/>
                    </a:lnR>
                    <a:lnT>
                      <a:noFill/>
                    </a:lnT>
                    <a:lnB>
                      <a:noFill/>
                    </a:lnB>
                    <a:solidFill>
                      <a:srgbClr val="FFFFFF"/>
                    </a:solidFill>
                  </a:tcPr>
                </a:tc>
                <a:tc>
                  <a:txBody>
                    <a:bodyPr/>
                    <a:lstStyle/>
                    <a:p>
                      <a:pPr algn="r" fontAlgn="t"/>
                      <a:r>
                        <a:rPr lang="en-US" sz="1200" b="0" i="0" u="none" strike="noStrike" dirty="0">
                          <a:solidFill>
                            <a:srgbClr val="FF0000"/>
                          </a:solidFill>
                          <a:effectLst/>
                          <a:latin typeface="Arial" panose="020B0604020202020204" pitchFamily="34" charset="0"/>
                        </a:rPr>
                        <a:t>0.05%</a:t>
                      </a:r>
                    </a:p>
                  </a:txBody>
                  <a:tcPr marL="3754" marR="3754" marT="3754" marB="0">
                    <a:lnL>
                      <a:noFill/>
                    </a:lnL>
                    <a:lnR>
                      <a:noFill/>
                    </a:lnR>
                    <a:lnT>
                      <a:noFill/>
                    </a:lnT>
                    <a:lnB>
                      <a:noFill/>
                    </a:lnB>
                    <a:solidFill>
                      <a:srgbClr val="FFFFFF"/>
                    </a:solidFill>
                  </a:tcPr>
                </a:tc>
                <a:extLst>
                  <a:ext uri="{0D108BD9-81ED-4DB2-BD59-A6C34878D82A}">
                    <a16:rowId xmlns:a16="http://schemas.microsoft.com/office/drawing/2014/main" val="3038302703"/>
                  </a:ext>
                </a:extLst>
              </a:tr>
              <a:tr h="121235">
                <a:tc>
                  <a:txBody>
                    <a:bodyPr/>
                    <a:lstStyle/>
                    <a:p>
                      <a:pPr algn="l" fontAlgn="t"/>
                      <a:r>
                        <a:rPr lang="en-US" sz="1200" b="1" i="0" u="none" strike="noStrike">
                          <a:solidFill>
                            <a:srgbClr val="FF0000"/>
                          </a:solidFill>
                          <a:effectLst/>
                          <a:latin typeface="Arial" panose="020B0604020202020204" pitchFamily="34" charset="0"/>
                        </a:rPr>
                        <a:t>Total Cost to Employers </a:t>
                      </a:r>
                    </a:p>
                  </a:txBody>
                  <a:tcPr marL="3754" marR="3754" marT="3754"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200" b="1" i="0" u="none" strike="noStrike">
                          <a:solidFill>
                            <a:srgbClr val="FF0000"/>
                          </a:solidFill>
                          <a:effectLst/>
                          <a:latin typeface="Arial" panose="020B0604020202020204" pitchFamily="34" charset="0"/>
                        </a:rPr>
                        <a:t> </a:t>
                      </a:r>
                    </a:p>
                  </a:txBody>
                  <a:tcPr marL="3754" marR="3754" marT="3754"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en-US" sz="1200" b="1" i="0" u="none" strike="noStrike" dirty="0">
                          <a:solidFill>
                            <a:srgbClr val="FF0000"/>
                          </a:solidFill>
                          <a:effectLst/>
                          <a:latin typeface="Arial" panose="020B0604020202020204" pitchFamily="34" charset="0"/>
                        </a:rPr>
                        <a:t>1.50%</a:t>
                      </a:r>
                    </a:p>
                  </a:txBody>
                  <a:tcPr marL="3754" marR="3754" marT="3754"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en-US" sz="1200" b="1" i="0" u="none" strike="noStrike" dirty="0">
                          <a:solidFill>
                            <a:srgbClr val="FF0000"/>
                          </a:solidFill>
                          <a:effectLst/>
                          <a:latin typeface="Arial" panose="020B0604020202020204" pitchFamily="34" charset="0"/>
                        </a:rPr>
                        <a:t>1.70%</a:t>
                      </a:r>
                    </a:p>
                  </a:txBody>
                  <a:tcPr marL="3754" marR="3754" marT="3754"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t"/>
                      <a:r>
                        <a:rPr lang="en-US" sz="1200" b="1" i="0" u="none" strike="noStrike" dirty="0">
                          <a:solidFill>
                            <a:srgbClr val="FF0000"/>
                          </a:solidFill>
                          <a:effectLst/>
                          <a:latin typeface="Arial" panose="020B0604020202020204" pitchFamily="34" charset="0"/>
                        </a:rPr>
                        <a:t>1.90%</a:t>
                      </a:r>
                    </a:p>
                  </a:txBody>
                  <a:tcPr marL="3754" marR="3754" marT="3754" marB="0">
                    <a:lnL>
                      <a:noFill/>
                    </a:lnL>
                    <a:lnR>
                      <a:noFill/>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95157690"/>
                  </a:ext>
                </a:extLst>
              </a:tr>
              <a:tr h="307750">
                <a:tc gridSpan="2">
                  <a:txBody>
                    <a:bodyPr/>
                    <a:lstStyle/>
                    <a:p>
                      <a:pPr algn="l" fontAlgn="t"/>
                      <a:r>
                        <a:rPr lang="en-US" sz="1200" b="1" i="0" u="none" strike="noStrike">
                          <a:effectLst/>
                          <a:latin typeface="Arial" panose="020B0604020202020204" pitchFamily="34" charset="0"/>
                        </a:rPr>
                        <a:t>Average Cost per Employee at </a:t>
                      </a:r>
                      <a:br>
                        <a:rPr lang="en-US" sz="1200" b="1" i="0" u="none" strike="noStrike">
                          <a:effectLst/>
                          <a:latin typeface="Arial" panose="020B0604020202020204" pitchFamily="34" charset="0"/>
                        </a:rPr>
                      </a:br>
                      <a:r>
                        <a:rPr lang="en-US" sz="1200" b="1" i="0" u="none" strike="noStrike">
                          <a:effectLst/>
                          <a:latin typeface="Arial" panose="020B0604020202020204" pitchFamily="34" charset="0"/>
                        </a:rPr>
                        <a:t>Max Taxable Wage </a:t>
                      </a:r>
                      <a:r>
                        <a:rPr lang="en-US" sz="1050" b="1" i="1" u="none" strike="noStrike">
                          <a:effectLst/>
                          <a:latin typeface="Arial" panose="020B0604020202020204" pitchFamily="34" charset="0"/>
                        </a:rPr>
                        <a:t>(excl FUTA &amp; Interest)</a:t>
                      </a:r>
                      <a:endParaRPr lang="en-US" sz="1200" b="1" i="0" u="none" strike="noStrike">
                        <a:effectLst/>
                        <a:latin typeface="Arial" panose="020B0604020202020204" pitchFamily="34" charset="0"/>
                      </a:endParaRPr>
                    </a:p>
                  </a:txBody>
                  <a:tcPr marL="3754" marR="3754" marT="3754" marB="0">
                    <a:lnL>
                      <a:noFill/>
                    </a:lnL>
                    <a:lnR>
                      <a:noFill/>
                    </a:lnR>
                    <a:lnT w="6350"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US"/>
                    </a:p>
                  </a:txBody>
                  <a:tcPr/>
                </a:tc>
                <a:tc>
                  <a:txBody>
                    <a:bodyPr/>
                    <a:lstStyle/>
                    <a:p>
                      <a:pPr algn="ctr" rtl="0" fontAlgn="ctr"/>
                      <a:r>
                        <a:rPr lang="en-US" sz="1200" b="1" i="0" u="none" strike="noStrike" dirty="0">
                          <a:solidFill>
                            <a:srgbClr val="000000"/>
                          </a:solidFill>
                          <a:effectLst/>
                          <a:latin typeface="Arial" panose="020B0604020202020204" pitchFamily="34" charset="0"/>
                        </a:rPr>
                        <a:t>$655.50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rtl="0" fontAlgn="ctr"/>
                      <a:r>
                        <a:rPr lang="en-US" sz="1200" b="1" i="0" u="none" strike="noStrike" dirty="0">
                          <a:solidFill>
                            <a:srgbClr val="000000"/>
                          </a:solidFill>
                          <a:effectLst/>
                          <a:latin typeface="Arial" panose="020B0604020202020204" pitchFamily="34" charset="0"/>
                        </a:rPr>
                        <a:t>$742.90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rtl="0" fontAlgn="ctr"/>
                      <a:r>
                        <a:rPr lang="en-US" sz="1200" b="1" i="0" u="none" strike="noStrike" dirty="0">
                          <a:solidFill>
                            <a:srgbClr val="000000"/>
                          </a:solidFill>
                          <a:effectLst/>
                          <a:latin typeface="Arial" panose="020B0604020202020204" pitchFamily="34" charset="0"/>
                        </a:rPr>
                        <a:t>$830.30</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71324048"/>
                  </a:ext>
                </a:extLst>
              </a:tr>
              <a:tr h="149212">
                <a:tc gridSpan="2">
                  <a:txBody>
                    <a:bodyPr/>
                    <a:lstStyle/>
                    <a:p>
                      <a:pPr algn="r" fontAlgn="b"/>
                      <a:r>
                        <a:rPr lang="en-US" sz="1200" b="0" i="0" u="none" strike="noStrike" dirty="0">
                          <a:effectLst/>
                          <a:latin typeface="@Arial Unicode MS"/>
                        </a:rPr>
                        <a:t>Taxable Wage Base</a:t>
                      </a:r>
                    </a:p>
                  </a:txBody>
                  <a:tcPr marL="3754" marR="3754" marT="3754" marB="0" anchor="b">
                    <a:lnL>
                      <a:noFill/>
                    </a:lnL>
                    <a:lnR>
                      <a:noFill/>
                    </a:lnR>
                    <a:lnT>
                      <a:noFill/>
                    </a:lnT>
                    <a:lnB>
                      <a:noFill/>
                    </a:lnB>
                    <a:solidFill>
                      <a:srgbClr val="FFFFFF"/>
                    </a:solidFill>
                  </a:tcPr>
                </a:tc>
                <a:tc hMerge="1">
                  <a:txBody>
                    <a:bodyPr/>
                    <a:lstStyle/>
                    <a:p>
                      <a:endParaRPr lang="en-US"/>
                    </a:p>
                  </a:txBody>
                  <a:tcPr/>
                </a:tc>
                <a:tc>
                  <a:txBody>
                    <a:bodyPr/>
                    <a:lstStyle/>
                    <a:p>
                      <a:pPr algn="ctr" rtl="0" fontAlgn="b"/>
                      <a:r>
                        <a:rPr lang="en-US" sz="1200" b="0" i="0" u="none" strike="noStrike" dirty="0">
                          <a:solidFill>
                            <a:srgbClr val="000000"/>
                          </a:solidFill>
                          <a:effectLst/>
                          <a:latin typeface="Arial" panose="020B0604020202020204" pitchFamily="34" charset="0"/>
                        </a:rPr>
                        <a:t>$43,700 </a:t>
                      </a:r>
                    </a:p>
                  </a:txBody>
                  <a:tcPr marL="9525" marR="9525" marT="9525" marB="0" anchor="b">
                    <a:lnL>
                      <a:noFill/>
                    </a:lnL>
                    <a:lnR>
                      <a:noFill/>
                    </a:lnR>
                    <a:lnT>
                      <a:noFill/>
                    </a:lnT>
                    <a:lnB>
                      <a:noFill/>
                    </a:lnB>
                    <a:solidFill>
                      <a:srgbClr val="FFFFFF"/>
                    </a:solidFill>
                  </a:tcPr>
                </a:tc>
                <a:tc>
                  <a:txBody>
                    <a:bodyPr/>
                    <a:lstStyle/>
                    <a:p>
                      <a:pPr algn="ctr" rtl="0" fontAlgn="b"/>
                      <a:r>
                        <a:rPr lang="en-US" sz="1200" b="0" i="0" u="none" strike="noStrike" dirty="0">
                          <a:solidFill>
                            <a:srgbClr val="000000"/>
                          </a:solidFill>
                          <a:effectLst/>
                          <a:latin typeface="Arial" panose="020B0604020202020204" pitchFamily="34" charset="0"/>
                        </a:rPr>
                        <a:t>$43,700 </a:t>
                      </a:r>
                    </a:p>
                  </a:txBody>
                  <a:tcPr marL="9525" marR="9525" marT="9525" marB="0" anchor="b">
                    <a:lnL>
                      <a:noFill/>
                    </a:lnL>
                    <a:lnR>
                      <a:noFill/>
                    </a:lnR>
                    <a:lnT>
                      <a:noFill/>
                    </a:lnT>
                    <a:lnB>
                      <a:noFill/>
                    </a:lnB>
                    <a:solidFill>
                      <a:srgbClr val="FFFFFF"/>
                    </a:solidFill>
                  </a:tcPr>
                </a:tc>
                <a:tc>
                  <a:txBody>
                    <a:bodyPr/>
                    <a:lstStyle/>
                    <a:p>
                      <a:pPr algn="ctr" rtl="0" fontAlgn="b"/>
                      <a:r>
                        <a:rPr lang="en-US" sz="1200" b="0" i="0" u="none" strike="noStrike" dirty="0">
                          <a:solidFill>
                            <a:srgbClr val="000000"/>
                          </a:solidFill>
                          <a:effectLst/>
                          <a:latin typeface="Arial" panose="020B0604020202020204" pitchFamily="34" charset="0"/>
                        </a:rPr>
                        <a:t>$43,700 </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1913258753"/>
                  </a:ext>
                </a:extLst>
              </a:tr>
            </a:tbl>
          </a:graphicData>
        </a:graphic>
      </p:graphicFrame>
    </p:spTree>
    <p:extLst>
      <p:ext uri="{BB962C8B-B14F-4D97-AF65-F5344CB8AC3E}">
        <p14:creationId xmlns:p14="http://schemas.microsoft.com/office/powerpoint/2010/main" val="18954455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sldNum" sz="quarter" idx="7"/>
          </p:nvPr>
        </p:nvSpPr>
        <p:spPr>
          <a:xfrm>
            <a:off x="3556508" y="9262390"/>
            <a:ext cx="706373" cy="181780"/>
          </a:xfrm>
          <a:prstGeom prst="rect">
            <a:avLst/>
          </a:prstGeom>
        </p:spPr>
        <p:txBody>
          <a:bodyPr vert="horz" wrap="square" lIns="0" tIns="0" rIns="0" bIns="0" rtlCol="0">
            <a:spAutoFit/>
          </a:bodyPr>
          <a:lstStyle>
            <a:defPPr>
              <a:defRPr kern="0"/>
            </a:defPPr>
            <a:lvl1pPr>
              <a:defRPr sz="1100" b="0" i="0">
                <a:solidFill>
                  <a:schemeClr val="tx1"/>
                </a:solidFill>
                <a:latin typeface="Times New Roman"/>
                <a:cs typeface="Times New Roman"/>
              </a:defRPr>
            </a:lvl1pPr>
          </a:lstStyle>
          <a:p>
            <a:pPr marL="67310">
              <a:lnSpc>
                <a:spcPts val="1300"/>
              </a:lnSpc>
            </a:pPr>
            <a:r>
              <a:rPr lang="en-US"/>
              <a:t>Page</a:t>
            </a:r>
            <a:r>
              <a:rPr lang="en-US" spc="-45"/>
              <a:t> </a:t>
            </a:r>
            <a:fld id="{81D60167-4931-47E6-BA6A-407CBD079E47}" type="slidenum">
              <a:rPr b="1" smtClean="0"/>
              <a:pPr marL="67310">
                <a:lnSpc>
                  <a:spcPts val="1300"/>
                </a:lnSpc>
              </a:pPr>
              <a:t>53</a:t>
            </a:fld>
            <a:r>
              <a:rPr b="1" spc="-35"/>
              <a:t> </a:t>
            </a:r>
            <a:r>
              <a:t>of</a:t>
            </a:r>
            <a:r>
              <a:rPr spc="-10"/>
              <a:t> </a:t>
            </a:r>
            <a:r>
              <a:rPr b="1" spc="-50"/>
              <a:t>3</a:t>
            </a:r>
            <a:endParaRPr b="1" spc="-34" dirty="0">
              <a:latin typeface="Times New Roman"/>
              <a:cs typeface="Times New Roman"/>
            </a:endParaRPr>
          </a:p>
        </p:txBody>
      </p:sp>
      <p:sp>
        <p:nvSpPr>
          <p:cNvPr id="2" name="object 2"/>
          <p:cNvSpPr txBox="1"/>
          <p:nvPr/>
        </p:nvSpPr>
        <p:spPr>
          <a:xfrm>
            <a:off x="266898" y="163492"/>
            <a:ext cx="4643430" cy="5213373"/>
          </a:xfrm>
          <a:prstGeom prst="rect">
            <a:avLst/>
          </a:prstGeom>
        </p:spPr>
        <p:txBody>
          <a:bodyPr vert="horz" wrap="square" lIns="0" tIns="8659" rIns="0" bIns="0" rtlCol="0">
            <a:spAutoFit/>
          </a:bodyPr>
          <a:lstStyle/>
          <a:p>
            <a:pPr marR="153262" algn="ctr">
              <a:spcBef>
                <a:spcPts val="68"/>
              </a:spcBef>
            </a:pPr>
            <a:r>
              <a:rPr sz="750" b="1" spc="48" dirty="0">
                <a:latin typeface="Calibri"/>
                <a:cs typeface="Calibri"/>
              </a:rPr>
              <a:t>Small</a:t>
            </a:r>
            <a:r>
              <a:rPr sz="750" b="1" spc="-17" dirty="0">
                <a:latin typeface="Calibri"/>
                <a:cs typeface="Calibri"/>
              </a:rPr>
              <a:t> </a:t>
            </a:r>
            <a:r>
              <a:rPr sz="750" b="1" spc="48" dirty="0">
                <a:latin typeface="Calibri"/>
                <a:cs typeface="Calibri"/>
              </a:rPr>
              <a:t>Business</a:t>
            </a:r>
            <a:r>
              <a:rPr sz="750" b="1" spc="-10" dirty="0">
                <a:latin typeface="Calibri"/>
                <a:cs typeface="Calibri"/>
              </a:rPr>
              <a:t> </a:t>
            </a:r>
            <a:r>
              <a:rPr sz="750" b="1" spc="41" dirty="0">
                <a:latin typeface="Calibri"/>
                <a:cs typeface="Calibri"/>
              </a:rPr>
              <a:t>Impact</a:t>
            </a:r>
            <a:r>
              <a:rPr sz="750" b="1" spc="-20" dirty="0">
                <a:latin typeface="Calibri"/>
                <a:cs typeface="Calibri"/>
              </a:rPr>
              <a:t> </a:t>
            </a:r>
            <a:r>
              <a:rPr sz="750" b="1" spc="24" dirty="0">
                <a:latin typeface="Calibri"/>
                <a:cs typeface="Calibri"/>
              </a:rPr>
              <a:t>Statement</a:t>
            </a:r>
            <a:endParaRPr sz="750" dirty="0">
              <a:latin typeface="Calibri"/>
              <a:cs typeface="Calibri"/>
            </a:endParaRPr>
          </a:p>
          <a:p>
            <a:pPr marL="664135" marR="815232" algn="ctr">
              <a:lnSpc>
                <a:spcPts val="1541"/>
              </a:lnSpc>
              <a:spcBef>
                <a:spcPts val="150"/>
              </a:spcBef>
            </a:pPr>
            <a:r>
              <a:rPr sz="750" b="1" spc="20" dirty="0">
                <a:latin typeface="Calibri"/>
                <a:cs typeface="Calibri"/>
              </a:rPr>
              <a:t>Department</a:t>
            </a:r>
            <a:r>
              <a:rPr sz="750" b="1" spc="3" dirty="0">
                <a:latin typeface="Calibri"/>
                <a:cs typeface="Calibri"/>
              </a:rPr>
              <a:t> </a:t>
            </a:r>
            <a:r>
              <a:rPr sz="750" b="1" spc="20" dirty="0">
                <a:latin typeface="Calibri"/>
                <a:cs typeface="Calibri"/>
              </a:rPr>
              <a:t>of</a:t>
            </a:r>
            <a:r>
              <a:rPr sz="750" b="1" dirty="0">
                <a:latin typeface="Calibri"/>
                <a:cs typeface="Calibri"/>
              </a:rPr>
              <a:t> </a:t>
            </a:r>
            <a:r>
              <a:rPr sz="750" b="1" spc="31" dirty="0">
                <a:latin typeface="Calibri"/>
                <a:cs typeface="Calibri"/>
              </a:rPr>
              <a:t>Employment,</a:t>
            </a:r>
            <a:r>
              <a:rPr sz="750" b="1" spc="10" dirty="0">
                <a:latin typeface="Calibri"/>
                <a:cs typeface="Calibri"/>
              </a:rPr>
              <a:t> </a:t>
            </a:r>
            <a:r>
              <a:rPr sz="750" b="1" spc="14" dirty="0">
                <a:latin typeface="Calibri"/>
                <a:cs typeface="Calibri"/>
              </a:rPr>
              <a:t>Training,</a:t>
            </a:r>
            <a:r>
              <a:rPr sz="750" b="1" spc="3" dirty="0">
                <a:latin typeface="Calibri"/>
                <a:cs typeface="Calibri"/>
              </a:rPr>
              <a:t> </a:t>
            </a:r>
            <a:r>
              <a:rPr sz="750" b="1" spc="37" dirty="0">
                <a:latin typeface="Calibri"/>
                <a:cs typeface="Calibri"/>
              </a:rPr>
              <a:t>and</a:t>
            </a:r>
            <a:r>
              <a:rPr sz="750" b="1" spc="14" dirty="0">
                <a:latin typeface="Calibri"/>
                <a:cs typeface="Calibri"/>
              </a:rPr>
              <a:t> </a:t>
            </a:r>
            <a:r>
              <a:rPr sz="750" b="1" spc="-7" dirty="0">
                <a:latin typeface="Calibri"/>
                <a:cs typeface="Calibri"/>
              </a:rPr>
              <a:t>Rehabilitation </a:t>
            </a:r>
            <a:r>
              <a:rPr sz="750" b="1" spc="55" dirty="0">
                <a:latin typeface="Calibri"/>
                <a:cs typeface="Calibri"/>
              </a:rPr>
              <a:t>NAC</a:t>
            </a:r>
            <a:r>
              <a:rPr sz="750" b="1" spc="20" dirty="0">
                <a:latin typeface="Calibri"/>
                <a:cs typeface="Calibri"/>
              </a:rPr>
              <a:t> </a:t>
            </a:r>
            <a:r>
              <a:rPr sz="750" b="1" dirty="0">
                <a:latin typeface="Calibri"/>
                <a:cs typeface="Calibri"/>
              </a:rPr>
              <a:t>612.550</a:t>
            </a:r>
            <a:r>
              <a:rPr sz="750" b="1" spc="14" dirty="0">
                <a:latin typeface="Calibri"/>
                <a:cs typeface="Calibri"/>
              </a:rPr>
              <a:t> </a:t>
            </a:r>
            <a:r>
              <a:rPr sz="750" b="1" spc="41" dirty="0">
                <a:latin typeface="Calibri"/>
                <a:cs typeface="Calibri"/>
              </a:rPr>
              <a:t>Rates</a:t>
            </a:r>
            <a:r>
              <a:rPr sz="750" b="1" spc="17" dirty="0">
                <a:latin typeface="Calibri"/>
                <a:cs typeface="Calibri"/>
              </a:rPr>
              <a:t> </a:t>
            </a:r>
            <a:r>
              <a:rPr sz="750" b="1" dirty="0">
                <a:latin typeface="Calibri"/>
                <a:cs typeface="Calibri"/>
              </a:rPr>
              <a:t>for</a:t>
            </a:r>
            <a:r>
              <a:rPr sz="750" b="1" spc="20" dirty="0">
                <a:latin typeface="Calibri"/>
                <a:cs typeface="Calibri"/>
              </a:rPr>
              <a:t> </a:t>
            </a:r>
            <a:r>
              <a:rPr sz="750" b="1" spc="24" dirty="0">
                <a:latin typeface="Calibri"/>
                <a:cs typeface="Calibri"/>
              </a:rPr>
              <a:t>employers</a:t>
            </a:r>
            <a:endParaRPr sz="750" dirty="0">
              <a:latin typeface="Calibri"/>
              <a:cs typeface="Calibri"/>
            </a:endParaRPr>
          </a:p>
          <a:p>
            <a:pPr marR="151530" algn="ctr">
              <a:spcBef>
                <a:spcPts val="467"/>
              </a:spcBef>
            </a:pPr>
            <a:r>
              <a:rPr sz="750" b="1" spc="31" dirty="0">
                <a:latin typeface="Calibri"/>
                <a:cs typeface="Calibri"/>
              </a:rPr>
              <a:t>Pursuant</a:t>
            </a:r>
            <a:r>
              <a:rPr sz="750" b="1" spc="7" dirty="0">
                <a:latin typeface="Calibri"/>
                <a:cs typeface="Calibri"/>
              </a:rPr>
              <a:t> </a:t>
            </a:r>
            <a:r>
              <a:rPr sz="750" b="1" dirty="0">
                <a:latin typeface="Calibri"/>
                <a:cs typeface="Calibri"/>
              </a:rPr>
              <a:t>to</a:t>
            </a:r>
            <a:r>
              <a:rPr sz="750" b="1" spc="3" dirty="0">
                <a:latin typeface="Calibri"/>
                <a:cs typeface="Calibri"/>
              </a:rPr>
              <a:t> </a:t>
            </a:r>
            <a:r>
              <a:rPr sz="750" b="1" spc="58" dirty="0">
                <a:latin typeface="Calibri"/>
                <a:cs typeface="Calibri"/>
              </a:rPr>
              <a:t>NRS</a:t>
            </a:r>
            <a:r>
              <a:rPr sz="750" b="1" spc="17" dirty="0">
                <a:latin typeface="Calibri"/>
                <a:cs typeface="Calibri"/>
              </a:rPr>
              <a:t> </a:t>
            </a:r>
            <a:r>
              <a:rPr sz="750" b="1" dirty="0">
                <a:latin typeface="Calibri"/>
                <a:cs typeface="Calibri"/>
              </a:rPr>
              <a:t>241.020</a:t>
            </a:r>
            <a:r>
              <a:rPr sz="750" b="1" spc="3" dirty="0">
                <a:latin typeface="Calibri"/>
                <a:cs typeface="Calibri"/>
              </a:rPr>
              <a:t> </a:t>
            </a:r>
            <a:r>
              <a:rPr sz="750" b="1" spc="37" dirty="0">
                <a:latin typeface="Calibri"/>
                <a:cs typeface="Calibri"/>
              </a:rPr>
              <a:t>and</a:t>
            </a:r>
            <a:r>
              <a:rPr sz="750" b="1" spc="17" dirty="0">
                <a:latin typeface="Calibri"/>
                <a:cs typeface="Calibri"/>
              </a:rPr>
              <a:t> </a:t>
            </a:r>
            <a:r>
              <a:rPr sz="750" b="1" spc="-7" dirty="0">
                <a:latin typeface="Calibri"/>
                <a:cs typeface="Calibri"/>
              </a:rPr>
              <a:t>233B.0608</a:t>
            </a:r>
            <a:endParaRPr sz="750" dirty="0">
              <a:latin typeface="Calibri"/>
              <a:cs typeface="Calibri"/>
            </a:endParaRPr>
          </a:p>
          <a:p>
            <a:pPr marL="164085" marR="3464" indent="-155859" algn="just">
              <a:lnSpc>
                <a:spcPct val="109500"/>
              </a:lnSpc>
              <a:spcBef>
                <a:spcPts val="552"/>
              </a:spcBef>
              <a:buAutoNum type="arabicPeriod"/>
              <a:tabLst>
                <a:tab pos="164085" algn="l"/>
              </a:tabLst>
            </a:pPr>
            <a:r>
              <a:rPr sz="750" b="1" spc="34" dirty="0">
                <a:latin typeface="Calibri"/>
                <a:cs typeface="Calibri"/>
              </a:rPr>
              <a:t>Description</a:t>
            </a:r>
            <a:r>
              <a:rPr sz="750" b="1" spc="201" dirty="0">
                <a:latin typeface="Calibri"/>
                <a:cs typeface="Calibri"/>
              </a:rPr>
              <a:t> </a:t>
            </a:r>
            <a:r>
              <a:rPr sz="750" b="1" dirty="0">
                <a:latin typeface="Calibri"/>
                <a:cs typeface="Calibri"/>
              </a:rPr>
              <a:t>of</a:t>
            </a:r>
            <a:r>
              <a:rPr sz="750" b="1" spc="211" dirty="0">
                <a:latin typeface="Calibri"/>
                <a:cs typeface="Calibri"/>
              </a:rPr>
              <a:t> </a:t>
            </a:r>
            <a:r>
              <a:rPr sz="750" b="1" dirty="0">
                <a:latin typeface="Calibri"/>
                <a:cs typeface="Calibri"/>
              </a:rPr>
              <a:t>the</a:t>
            </a:r>
            <a:r>
              <a:rPr sz="750" b="1" spc="208" dirty="0">
                <a:latin typeface="Calibri"/>
                <a:cs typeface="Calibri"/>
              </a:rPr>
              <a:t> </a:t>
            </a:r>
            <a:r>
              <a:rPr sz="750" b="1" spc="34" dirty="0">
                <a:latin typeface="Calibri"/>
                <a:cs typeface="Calibri"/>
              </a:rPr>
              <a:t>manner</a:t>
            </a:r>
            <a:r>
              <a:rPr sz="750" b="1" spc="222" dirty="0">
                <a:latin typeface="Calibri"/>
                <a:cs typeface="Calibri"/>
              </a:rPr>
              <a:t> </a:t>
            </a:r>
            <a:r>
              <a:rPr sz="750" b="1" dirty="0">
                <a:latin typeface="Calibri"/>
                <a:cs typeface="Calibri"/>
              </a:rPr>
              <a:t>in</a:t>
            </a:r>
            <a:r>
              <a:rPr sz="750" b="1" spc="205" dirty="0">
                <a:latin typeface="Calibri"/>
                <a:cs typeface="Calibri"/>
              </a:rPr>
              <a:t> </a:t>
            </a:r>
            <a:r>
              <a:rPr sz="750" b="1" dirty="0">
                <a:latin typeface="Calibri"/>
                <a:cs typeface="Calibri"/>
              </a:rPr>
              <a:t>which</a:t>
            </a:r>
            <a:r>
              <a:rPr sz="750" b="1" spc="215" dirty="0">
                <a:latin typeface="Calibri"/>
                <a:cs typeface="Calibri"/>
              </a:rPr>
              <a:t> </a:t>
            </a:r>
            <a:r>
              <a:rPr sz="750" b="1" spc="44" dirty="0">
                <a:latin typeface="Calibri"/>
                <a:cs typeface="Calibri"/>
              </a:rPr>
              <a:t>comments</a:t>
            </a:r>
            <a:r>
              <a:rPr sz="750" b="1" spc="211" dirty="0">
                <a:latin typeface="Calibri"/>
                <a:cs typeface="Calibri"/>
              </a:rPr>
              <a:t> </a:t>
            </a:r>
            <a:r>
              <a:rPr sz="750" b="1" dirty="0">
                <a:latin typeface="Calibri"/>
                <a:cs typeface="Calibri"/>
              </a:rPr>
              <a:t>were</a:t>
            </a:r>
            <a:r>
              <a:rPr sz="750" b="1" spc="208" dirty="0">
                <a:latin typeface="Calibri"/>
                <a:cs typeface="Calibri"/>
              </a:rPr>
              <a:t> </a:t>
            </a:r>
            <a:r>
              <a:rPr sz="750" b="1" spc="34" dirty="0">
                <a:latin typeface="Calibri"/>
                <a:cs typeface="Calibri"/>
              </a:rPr>
              <a:t>solicited</a:t>
            </a:r>
            <a:r>
              <a:rPr sz="750" b="1" spc="222" dirty="0">
                <a:latin typeface="Calibri"/>
                <a:cs typeface="Calibri"/>
              </a:rPr>
              <a:t> </a:t>
            </a:r>
            <a:r>
              <a:rPr sz="750" b="1" dirty="0">
                <a:latin typeface="Calibri"/>
                <a:cs typeface="Calibri"/>
              </a:rPr>
              <a:t>from</a:t>
            </a:r>
            <a:r>
              <a:rPr sz="750" b="1" spc="211" dirty="0">
                <a:latin typeface="Calibri"/>
                <a:cs typeface="Calibri"/>
              </a:rPr>
              <a:t> </a:t>
            </a:r>
            <a:r>
              <a:rPr sz="750" b="1" spc="31" dirty="0">
                <a:latin typeface="Calibri"/>
                <a:cs typeface="Calibri"/>
              </a:rPr>
              <a:t>affected</a:t>
            </a:r>
            <a:r>
              <a:rPr sz="750" b="1" spc="218" dirty="0">
                <a:latin typeface="Calibri"/>
                <a:cs typeface="Calibri"/>
              </a:rPr>
              <a:t> </a:t>
            </a:r>
            <a:r>
              <a:rPr sz="750" b="1" spc="34" dirty="0">
                <a:latin typeface="Calibri"/>
                <a:cs typeface="Calibri"/>
              </a:rPr>
              <a:t>small </a:t>
            </a:r>
            <a:r>
              <a:rPr sz="750" b="1" spc="44" dirty="0">
                <a:latin typeface="Calibri"/>
                <a:cs typeface="Calibri"/>
              </a:rPr>
              <a:t>businesses,</a:t>
            </a:r>
            <a:r>
              <a:rPr sz="750" b="1" spc="37" dirty="0">
                <a:latin typeface="Calibri"/>
                <a:cs typeface="Calibri"/>
              </a:rPr>
              <a:t> </a:t>
            </a:r>
            <a:r>
              <a:rPr sz="750" b="1" spc="44" dirty="0">
                <a:latin typeface="Calibri"/>
                <a:cs typeface="Calibri"/>
              </a:rPr>
              <a:t>a</a:t>
            </a:r>
            <a:r>
              <a:rPr sz="750" b="1" spc="37" dirty="0">
                <a:latin typeface="Calibri"/>
                <a:cs typeface="Calibri"/>
              </a:rPr>
              <a:t> </a:t>
            </a:r>
            <a:r>
              <a:rPr sz="750" b="1" spc="41" dirty="0">
                <a:latin typeface="Calibri"/>
                <a:cs typeface="Calibri"/>
              </a:rPr>
              <a:t>summary</a:t>
            </a:r>
            <a:r>
              <a:rPr sz="750" b="1" spc="31" dirty="0">
                <a:latin typeface="Calibri"/>
                <a:cs typeface="Calibri"/>
              </a:rPr>
              <a:t> </a:t>
            </a:r>
            <a:r>
              <a:rPr sz="750" b="1" spc="14" dirty="0">
                <a:latin typeface="Calibri"/>
                <a:cs typeface="Calibri"/>
              </a:rPr>
              <a:t>of</a:t>
            </a:r>
            <a:r>
              <a:rPr sz="750" b="1" spc="34" dirty="0">
                <a:latin typeface="Calibri"/>
                <a:cs typeface="Calibri"/>
              </a:rPr>
              <a:t> </a:t>
            </a:r>
            <a:r>
              <a:rPr sz="750" b="1" spc="14" dirty="0">
                <a:latin typeface="Calibri"/>
                <a:cs typeface="Calibri"/>
              </a:rPr>
              <a:t>their</a:t>
            </a:r>
            <a:r>
              <a:rPr sz="750" b="1" spc="37" dirty="0">
                <a:latin typeface="Calibri"/>
                <a:cs typeface="Calibri"/>
              </a:rPr>
              <a:t> </a:t>
            </a:r>
            <a:r>
              <a:rPr sz="750" b="1" spc="41" dirty="0">
                <a:latin typeface="Calibri"/>
                <a:cs typeface="Calibri"/>
              </a:rPr>
              <a:t>responses,</a:t>
            </a:r>
            <a:r>
              <a:rPr sz="750" b="1" spc="37" dirty="0">
                <a:latin typeface="Calibri"/>
                <a:cs typeface="Calibri"/>
              </a:rPr>
              <a:t> and an </a:t>
            </a:r>
            <a:r>
              <a:rPr sz="750" b="1" spc="14" dirty="0">
                <a:latin typeface="Calibri"/>
                <a:cs typeface="Calibri"/>
              </a:rPr>
              <a:t>explanation</a:t>
            </a:r>
            <a:r>
              <a:rPr sz="750" b="1" spc="41" dirty="0">
                <a:latin typeface="Calibri"/>
                <a:cs typeface="Calibri"/>
              </a:rPr>
              <a:t> </a:t>
            </a:r>
            <a:r>
              <a:rPr sz="750" b="1" spc="14" dirty="0">
                <a:latin typeface="Calibri"/>
                <a:cs typeface="Calibri"/>
              </a:rPr>
              <a:t>of</a:t>
            </a:r>
            <a:r>
              <a:rPr sz="750" b="1" spc="34" dirty="0">
                <a:latin typeface="Calibri"/>
                <a:cs typeface="Calibri"/>
              </a:rPr>
              <a:t> </a:t>
            </a:r>
            <a:r>
              <a:rPr sz="750" b="1" spc="14" dirty="0">
                <a:latin typeface="Calibri"/>
                <a:cs typeface="Calibri"/>
              </a:rPr>
              <a:t>the</a:t>
            </a:r>
            <a:r>
              <a:rPr sz="750" b="1" spc="34" dirty="0">
                <a:latin typeface="Calibri"/>
                <a:cs typeface="Calibri"/>
              </a:rPr>
              <a:t> manner</a:t>
            </a:r>
            <a:r>
              <a:rPr sz="750" b="1" spc="41" dirty="0">
                <a:latin typeface="Calibri"/>
                <a:cs typeface="Calibri"/>
              </a:rPr>
              <a:t> </a:t>
            </a:r>
            <a:r>
              <a:rPr sz="750" b="1" spc="14" dirty="0">
                <a:latin typeface="Calibri"/>
                <a:cs typeface="Calibri"/>
              </a:rPr>
              <a:t>in</a:t>
            </a:r>
            <a:r>
              <a:rPr sz="750" b="1" spc="34" dirty="0">
                <a:latin typeface="Calibri"/>
                <a:cs typeface="Calibri"/>
              </a:rPr>
              <a:t> </a:t>
            </a:r>
            <a:r>
              <a:rPr sz="750" b="1" spc="-7" dirty="0">
                <a:latin typeface="Calibri"/>
                <a:cs typeface="Calibri"/>
              </a:rPr>
              <a:t>which </a:t>
            </a:r>
            <a:r>
              <a:rPr sz="750" b="1" spc="14" dirty="0">
                <a:latin typeface="Calibri"/>
                <a:cs typeface="Calibri"/>
              </a:rPr>
              <a:t>other</a:t>
            </a:r>
            <a:r>
              <a:rPr sz="750" b="1" spc="3" dirty="0">
                <a:latin typeface="Calibri"/>
                <a:cs typeface="Calibri"/>
              </a:rPr>
              <a:t> </a:t>
            </a:r>
            <a:r>
              <a:rPr sz="750" b="1" spc="14" dirty="0">
                <a:latin typeface="Calibri"/>
                <a:cs typeface="Calibri"/>
              </a:rPr>
              <a:t>interested</a:t>
            </a:r>
            <a:r>
              <a:rPr sz="750" b="1" spc="20" dirty="0">
                <a:latin typeface="Calibri"/>
                <a:cs typeface="Calibri"/>
              </a:rPr>
              <a:t> </a:t>
            </a:r>
            <a:r>
              <a:rPr sz="750" b="1" spc="41" dirty="0">
                <a:latin typeface="Calibri"/>
                <a:cs typeface="Calibri"/>
              </a:rPr>
              <a:t>persons</a:t>
            </a:r>
            <a:r>
              <a:rPr sz="750" b="1" spc="10" dirty="0">
                <a:latin typeface="Calibri"/>
                <a:cs typeface="Calibri"/>
              </a:rPr>
              <a:t> </a:t>
            </a:r>
            <a:r>
              <a:rPr sz="750" b="1" spc="34" dirty="0">
                <a:latin typeface="Calibri"/>
                <a:cs typeface="Calibri"/>
              </a:rPr>
              <a:t>may</a:t>
            </a:r>
            <a:r>
              <a:rPr sz="750" b="1" spc="10" dirty="0">
                <a:latin typeface="Calibri"/>
                <a:cs typeface="Calibri"/>
              </a:rPr>
              <a:t> </a:t>
            </a:r>
            <a:r>
              <a:rPr sz="750" b="1" spc="14" dirty="0">
                <a:latin typeface="Calibri"/>
                <a:cs typeface="Calibri"/>
              </a:rPr>
              <a:t>obtain </a:t>
            </a:r>
            <a:r>
              <a:rPr sz="750" b="1" spc="44" dirty="0">
                <a:latin typeface="Calibri"/>
                <a:cs typeface="Calibri"/>
              </a:rPr>
              <a:t>a</a:t>
            </a:r>
            <a:r>
              <a:rPr sz="750" b="1" spc="7" dirty="0">
                <a:latin typeface="Calibri"/>
                <a:cs typeface="Calibri"/>
              </a:rPr>
              <a:t> </a:t>
            </a:r>
            <a:r>
              <a:rPr sz="750" b="1" spc="37" dirty="0">
                <a:latin typeface="Calibri"/>
                <a:cs typeface="Calibri"/>
              </a:rPr>
              <a:t>copy</a:t>
            </a:r>
            <a:r>
              <a:rPr sz="750" b="1" spc="10" dirty="0">
                <a:latin typeface="Calibri"/>
                <a:cs typeface="Calibri"/>
              </a:rPr>
              <a:t> </a:t>
            </a:r>
            <a:r>
              <a:rPr sz="750" b="1" spc="14" dirty="0">
                <a:latin typeface="Calibri"/>
                <a:cs typeface="Calibri"/>
              </a:rPr>
              <a:t>of</a:t>
            </a:r>
            <a:r>
              <a:rPr sz="750" b="1" spc="7" dirty="0">
                <a:latin typeface="Calibri"/>
                <a:cs typeface="Calibri"/>
              </a:rPr>
              <a:t> </a:t>
            </a:r>
            <a:r>
              <a:rPr sz="750" b="1" spc="14" dirty="0">
                <a:latin typeface="Calibri"/>
                <a:cs typeface="Calibri"/>
              </a:rPr>
              <a:t>the </a:t>
            </a:r>
            <a:r>
              <a:rPr sz="750" b="1" spc="24" dirty="0">
                <a:latin typeface="Calibri"/>
                <a:cs typeface="Calibri"/>
              </a:rPr>
              <a:t>summary.</a:t>
            </a:r>
            <a:endParaRPr sz="750" dirty="0">
              <a:latin typeface="Calibri"/>
              <a:cs typeface="Calibri"/>
            </a:endParaRPr>
          </a:p>
          <a:p>
            <a:pPr marL="164085" marR="3464" algn="just">
              <a:lnSpc>
                <a:spcPct val="103400"/>
              </a:lnSpc>
              <a:spcBef>
                <a:spcPts val="607"/>
              </a:spcBef>
            </a:pPr>
            <a:r>
              <a:rPr sz="750" dirty="0">
                <a:latin typeface="Times New Roman"/>
                <a:cs typeface="Times New Roman"/>
              </a:rPr>
              <a:t>On</a:t>
            </a:r>
            <a:r>
              <a:rPr sz="750" spc="37" dirty="0">
                <a:latin typeface="Times New Roman"/>
                <a:cs typeface="Times New Roman"/>
              </a:rPr>
              <a:t> </a:t>
            </a:r>
            <a:r>
              <a:rPr sz="750" dirty="0">
                <a:latin typeface="Times New Roman"/>
                <a:cs typeface="Times New Roman"/>
              </a:rPr>
              <a:t>September</a:t>
            </a:r>
            <a:r>
              <a:rPr sz="750" spc="44" dirty="0">
                <a:latin typeface="Times New Roman"/>
                <a:cs typeface="Times New Roman"/>
              </a:rPr>
              <a:t> </a:t>
            </a:r>
            <a:r>
              <a:rPr sz="750" dirty="0">
                <a:latin typeface="Times New Roman"/>
                <a:cs typeface="Times New Roman"/>
              </a:rPr>
              <a:t>8,</a:t>
            </a:r>
            <a:r>
              <a:rPr sz="750" spc="41" dirty="0">
                <a:latin typeface="Times New Roman"/>
                <a:cs typeface="Times New Roman"/>
              </a:rPr>
              <a:t> </a:t>
            </a:r>
            <a:r>
              <a:rPr sz="750" dirty="0">
                <a:latin typeface="Times New Roman"/>
                <a:cs typeface="Times New Roman"/>
              </a:rPr>
              <a:t>2025,</a:t>
            </a:r>
            <a:r>
              <a:rPr sz="750" spc="27" dirty="0">
                <a:latin typeface="Times New Roman"/>
                <a:cs typeface="Times New Roman"/>
              </a:rPr>
              <a:t> </a:t>
            </a:r>
            <a:r>
              <a:rPr sz="750" dirty="0">
                <a:latin typeface="Times New Roman"/>
                <a:cs typeface="Times New Roman"/>
              </a:rPr>
              <a:t>the</a:t>
            </a:r>
            <a:r>
              <a:rPr sz="750" spc="34" dirty="0">
                <a:latin typeface="Times New Roman"/>
                <a:cs typeface="Times New Roman"/>
              </a:rPr>
              <a:t> </a:t>
            </a:r>
            <a:r>
              <a:rPr sz="750" dirty="0">
                <a:latin typeface="Times New Roman"/>
                <a:cs typeface="Times New Roman"/>
              </a:rPr>
              <a:t>Division</a:t>
            </a:r>
            <a:r>
              <a:rPr sz="750" spc="41" dirty="0">
                <a:latin typeface="Times New Roman"/>
                <a:cs typeface="Times New Roman"/>
              </a:rPr>
              <a:t> </a:t>
            </a:r>
            <a:r>
              <a:rPr sz="750" dirty="0">
                <a:latin typeface="Times New Roman"/>
                <a:cs typeface="Times New Roman"/>
              </a:rPr>
              <a:t>publicly</a:t>
            </a:r>
            <a:r>
              <a:rPr sz="750" spc="37" dirty="0">
                <a:latin typeface="Times New Roman"/>
                <a:cs typeface="Times New Roman"/>
              </a:rPr>
              <a:t> </a:t>
            </a:r>
            <a:r>
              <a:rPr sz="750" dirty="0">
                <a:latin typeface="Times New Roman"/>
                <a:cs typeface="Times New Roman"/>
              </a:rPr>
              <a:t>posted</a:t>
            </a:r>
            <a:r>
              <a:rPr sz="750" spc="41" dirty="0">
                <a:latin typeface="Times New Roman"/>
                <a:cs typeface="Times New Roman"/>
              </a:rPr>
              <a:t> </a:t>
            </a:r>
            <a:r>
              <a:rPr sz="750" dirty="0">
                <a:latin typeface="Times New Roman"/>
                <a:cs typeface="Times New Roman"/>
              </a:rPr>
              <a:t>notice</a:t>
            </a:r>
            <a:r>
              <a:rPr sz="750" spc="41" dirty="0">
                <a:latin typeface="Times New Roman"/>
                <a:cs typeface="Times New Roman"/>
              </a:rPr>
              <a:t> </a:t>
            </a:r>
            <a:r>
              <a:rPr sz="750" dirty="0">
                <a:latin typeface="Times New Roman"/>
                <a:cs typeface="Times New Roman"/>
              </a:rPr>
              <a:t>of</a:t>
            </a:r>
            <a:r>
              <a:rPr sz="750" spc="31" dirty="0">
                <a:latin typeface="Times New Roman"/>
                <a:cs typeface="Times New Roman"/>
              </a:rPr>
              <a:t> </a:t>
            </a:r>
            <a:r>
              <a:rPr sz="750" dirty="0">
                <a:latin typeface="Times New Roman"/>
                <a:cs typeface="Times New Roman"/>
              </a:rPr>
              <a:t>the</a:t>
            </a:r>
            <a:r>
              <a:rPr sz="750" spc="34" dirty="0">
                <a:latin typeface="Times New Roman"/>
                <a:cs typeface="Times New Roman"/>
              </a:rPr>
              <a:t> </a:t>
            </a:r>
            <a:r>
              <a:rPr sz="750" dirty="0">
                <a:latin typeface="Times New Roman"/>
                <a:cs typeface="Times New Roman"/>
              </a:rPr>
              <a:t>meeting</a:t>
            </a:r>
            <a:r>
              <a:rPr sz="750" spc="41" dirty="0">
                <a:latin typeface="Times New Roman"/>
                <a:cs typeface="Times New Roman"/>
              </a:rPr>
              <a:t> </a:t>
            </a:r>
            <a:r>
              <a:rPr sz="750" dirty="0">
                <a:latin typeface="Times New Roman"/>
                <a:cs typeface="Times New Roman"/>
              </a:rPr>
              <a:t>notice</a:t>
            </a:r>
            <a:r>
              <a:rPr sz="750" spc="31" dirty="0">
                <a:latin typeface="Times New Roman"/>
                <a:cs typeface="Times New Roman"/>
              </a:rPr>
              <a:t> </a:t>
            </a:r>
            <a:r>
              <a:rPr sz="750" dirty="0">
                <a:latin typeface="Times New Roman"/>
                <a:cs typeface="Times New Roman"/>
              </a:rPr>
              <a:t>and</a:t>
            </a:r>
            <a:r>
              <a:rPr sz="750" spc="41" dirty="0">
                <a:latin typeface="Times New Roman"/>
                <a:cs typeface="Times New Roman"/>
              </a:rPr>
              <a:t> </a:t>
            </a:r>
            <a:r>
              <a:rPr sz="750" dirty="0">
                <a:latin typeface="Times New Roman"/>
                <a:cs typeface="Times New Roman"/>
              </a:rPr>
              <a:t>agenda</a:t>
            </a:r>
            <a:r>
              <a:rPr sz="750" spc="41" dirty="0">
                <a:latin typeface="Times New Roman"/>
                <a:cs typeface="Times New Roman"/>
              </a:rPr>
              <a:t> </a:t>
            </a:r>
            <a:r>
              <a:rPr sz="750" spc="-17" dirty="0">
                <a:latin typeface="Times New Roman"/>
                <a:cs typeface="Times New Roman"/>
              </a:rPr>
              <a:t>for </a:t>
            </a:r>
            <a:r>
              <a:rPr sz="750" dirty="0">
                <a:latin typeface="Times New Roman"/>
                <a:cs typeface="Times New Roman"/>
              </a:rPr>
              <a:t>the</a:t>
            </a:r>
            <a:r>
              <a:rPr sz="750" spc="-14" dirty="0">
                <a:latin typeface="Times New Roman"/>
                <a:cs typeface="Times New Roman"/>
              </a:rPr>
              <a:t> </a:t>
            </a:r>
            <a:r>
              <a:rPr sz="750" spc="-7" dirty="0">
                <a:latin typeface="Times New Roman"/>
                <a:cs typeface="Times New Roman"/>
              </a:rPr>
              <a:t>Workshop</a:t>
            </a:r>
            <a:r>
              <a:rPr sz="750" spc="-3" dirty="0">
                <a:latin typeface="Times New Roman"/>
                <a:cs typeface="Times New Roman"/>
              </a:rPr>
              <a:t> </a:t>
            </a:r>
            <a:r>
              <a:rPr sz="750" dirty="0">
                <a:latin typeface="Times New Roman"/>
                <a:cs typeface="Times New Roman"/>
              </a:rPr>
              <a:t>to</a:t>
            </a:r>
            <a:r>
              <a:rPr sz="750" spc="-37" dirty="0">
                <a:latin typeface="Times New Roman"/>
                <a:cs typeface="Times New Roman"/>
              </a:rPr>
              <a:t> </a:t>
            </a:r>
            <a:r>
              <a:rPr sz="750" dirty="0">
                <a:latin typeface="Times New Roman"/>
                <a:cs typeface="Times New Roman"/>
              </a:rPr>
              <a:t>Address</a:t>
            </a:r>
            <a:r>
              <a:rPr sz="750" spc="-3" dirty="0">
                <a:latin typeface="Times New Roman"/>
                <a:cs typeface="Times New Roman"/>
              </a:rPr>
              <a:t> </a:t>
            </a:r>
            <a:r>
              <a:rPr sz="750" dirty="0">
                <a:latin typeface="Times New Roman"/>
                <a:cs typeface="Times New Roman"/>
              </a:rPr>
              <a:t>the</a:t>
            </a:r>
            <a:r>
              <a:rPr sz="750" spc="3" dirty="0">
                <a:latin typeface="Times New Roman"/>
                <a:cs typeface="Times New Roman"/>
              </a:rPr>
              <a:t> </a:t>
            </a:r>
            <a:r>
              <a:rPr sz="750" dirty="0">
                <a:latin typeface="Times New Roman"/>
                <a:cs typeface="Times New Roman"/>
              </a:rPr>
              <a:t>Impact of Proposed</a:t>
            </a:r>
            <a:r>
              <a:rPr sz="750" spc="-3" dirty="0">
                <a:latin typeface="Times New Roman"/>
                <a:cs typeface="Times New Roman"/>
              </a:rPr>
              <a:t> </a:t>
            </a:r>
            <a:r>
              <a:rPr sz="750" dirty="0">
                <a:latin typeface="Times New Roman"/>
                <a:cs typeface="Times New Roman"/>
              </a:rPr>
              <a:t>Regulation</a:t>
            </a:r>
            <a:r>
              <a:rPr sz="750" spc="-7" dirty="0">
                <a:latin typeface="Times New Roman"/>
                <a:cs typeface="Times New Roman"/>
              </a:rPr>
              <a:t> </a:t>
            </a:r>
            <a:r>
              <a:rPr sz="750" dirty="0">
                <a:latin typeface="Times New Roman"/>
                <a:cs typeface="Times New Roman"/>
              </a:rPr>
              <a:t>on</a:t>
            </a:r>
            <a:r>
              <a:rPr sz="750" spc="3" dirty="0">
                <a:latin typeface="Times New Roman"/>
                <a:cs typeface="Times New Roman"/>
              </a:rPr>
              <a:t> </a:t>
            </a:r>
            <a:r>
              <a:rPr sz="750" dirty="0">
                <a:latin typeface="Times New Roman"/>
                <a:cs typeface="Times New Roman"/>
              </a:rPr>
              <a:t>Small Businesses</a:t>
            </a:r>
            <a:r>
              <a:rPr sz="750" spc="-7" dirty="0">
                <a:latin typeface="Times New Roman"/>
                <a:cs typeface="Times New Roman"/>
              </a:rPr>
              <a:t> </a:t>
            </a:r>
            <a:r>
              <a:rPr sz="750" dirty="0">
                <a:latin typeface="Times New Roman"/>
                <a:cs typeface="Times New Roman"/>
              </a:rPr>
              <a:t>to</a:t>
            </a:r>
            <a:r>
              <a:rPr sz="750" spc="3" dirty="0">
                <a:latin typeface="Times New Roman"/>
                <a:cs typeface="Times New Roman"/>
              </a:rPr>
              <a:t> </a:t>
            </a:r>
            <a:r>
              <a:rPr sz="750" dirty="0">
                <a:latin typeface="Times New Roman"/>
                <a:cs typeface="Times New Roman"/>
              </a:rPr>
              <a:t>solicit </a:t>
            </a:r>
            <a:r>
              <a:rPr sz="750" spc="-7" dirty="0">
                <a:latin typeface="Times New Roman"/>
                <a:cs typeface="Times New Roman"/>
              </a:rPr>
              <a:t>public </a:t>
            </a:r>
            <a:r>
              <a:rPr sz="750" dirty="0">
                <a:latin typeface="Times New Roman"/>
                <a:cs typeface="Times New Roman"/>
              </a:rPr>
              <a:t>comments</a:t>
            </a:r>
            <a:r>
              <a:rPr sz="750" spc="3" dirty="0">
                <a:latin typeface="Times New Roman"/>
                <a:cs typeface="Times New Roman"/>
              </a:rPr>
              <a:t> </a:t>
            </a:r>
            <a:r>
              <a:rPr sz="750" dirty="0">
                <a:latin typeface="Times New Roman"/>
                <a:cs typeface="Times New Roman"/>
              </a:rPr>
              <a:t>pursuant</a:t>
            </a:r>
            <a:r>
              <a:rPr sz="750" spc="14" dirty="0">
                <a:latin typeface="Times New Roman"/>
                <a:cs typeface="Times New Roman"/>
              </a:rPr>
              <a:t> </a:t>
            </a:r>
            <a:r>
              <a:rPr sz="750" dirty="0">
                <a:latin typeface="Times New Roman"/>
                <a:cs typeface="Times New Roman"/>
              </a:rPr>
              <a:t>to</a:t>
            </a:r>
            <a:r>
              <a:rPr sz="750" spc="10" dirty="0">
                <a:latin typeface="Times New Roman"/>
                <a:cs typeface="Times New Roman"/>
              </a:rPr>
              <a:t> </a:t>
            </a:r>
            <a:r>
              <a:rPr sz="750" dirty="0">
                <a:latin typeface="Times New Roman"/>
                <a:cs typeface="Times New Roman"/>
              </a:rPr>
              <a:t>NRS</a:t>
            </a:r>
            <a:r>
              <a:rPr sz="750" spc="7" dirty="0">
                <a:latin typeface="Times New Roman"/>
                <a:cs typeface="Times New Roman"/>
              </a:rPr>
              <a:t> </a:t>
            </a:r>
            <a:r>
              <a:rPr sz="750" dirty="0">
                <a:latin typeface="Times New Roman"/>
                <a:cs typeface="Times New Roman"/>
              </a:rPr>
              <a:t>241.020 and</a:t>
            </a:r>
            <a:r>
              <a:rPr sz="750" spc="14" dirty="0">
                <a:latin typeface="Times New Roman"/>
                <a:cs typeface="Times New Roman"/>
              </a:rPr>
              <a:t> </a:t>
            </a:r>
            <a:r>
              <a:rPr sz="750" dirty="0">
                <a:latin typeface="Times New Roman"/>
                <a:cs typeface="Times New Roman"/>
              </a:rPr>
              <a:t>233B.061.</a:t>
            </a:r>
            <a:r>
              <a:rPr sz="750" spc="198" dirty="0">
                <a:latin typeface="Times New Roman"/>
                <a:cs typeface="Times New Roman"/>
              </a:rPr>
              <a:t> </a:t>
            </a:r>
            <a:r>
              <a:rPr sz="750" dirty="0">
                <a:latin typeface="Times New Roman"/>
                <a:cs typeface="Times New Roman"/>
              </a:rPr>
              <a:t>Said</a:t>
            </a:r>
            <a:r>
              <a:rPr sz="750" spc="10" dirty="0">
                <a:latin typeface="Times New Roman"/>
                <a:cs typeface="Times New Roman"/>
              </a:rPr>
              <a:t> </a:t>
            </a:r>
            <a:r>
              <a:rPr sz="750" dirty="0">
                <a:latin typeface="Times New Roman"/>
                <a:cs typeface="Times New Roman"/>
              </a:rPr>
              <a:t>Small</a:t>
            </a:r>
            <a:r>
              <a:rPr sz="750" spc="14" dirty="0">
                <a:latin typeface="Times New Roman"/>
                <a:cs typeface="Times New Roman"/>
              </a:rPr>
              <a:t> </a:t>
            </a:r>
            <a:r>
              <a:rPr sz="750" dirty="0">
                <a:latin typeface="Times New Roman"/>
                <a:cs typeface="Times New Roman"/>
              </a:rPr>
              <a:t>Business</a:t>
            </a:r>
            <a:r>
              <a:rPr sz="750" spc="-7" dirty="0">
                <a:latin typeface="Times New Roman"/>
                <a:cs typeface="Times New Roman"/>
              </a:rPr>
              <a:t> Workshop</a:t>
            </a:r>
            <a:r>
              <a:rPr sz="750" spc="14" dirty="0">
                <a:latin typeface="Times New Roman"/>
                <a:cs typeface="Times New Roman"/>
              </a:rPr>
              <a:t> </a:t>
            </a:r>
            <a:r>
              <a:rPr sz="750" dirty="0">
                <a:latin typeface="Times New Roman"/>
                <a:cs typeface="Times New Roman"/>
              </a:rPr>
              <a:t>is</a:t>
            </a:r>
            <a:r>
              <a:rPr sz="750" spc="3" dirty="0">
                <a:latin typeface="Times New Roman"/>
                <a:cs typeface="Times New Roman"/>
              </a:rPr>
              <a:t> </a:t>
            </a:r>
            <a:r>
              <a:rPr sz="750" dirty="0">
                <a:latin typeface="Times New Roman"/>
                <a:cs typeface="Times New Roman"/>
              </a:rPr>
              <a:t>being</a:t>
            </a:r>
            <a:r>
              <a:rPr sz="750" spc="10" dirty="0">
                <a:latin typeface="Times New Roman"/>
                <a:cs typeface="Times New Roman"/>
              </a:rPr>
              <a:t> </a:t>
            </a:r>
            <a:r>
              <a:rPr sz="750" spc="-14" dirty="0">
                <a:latin typeface="Times New Roman"/>
                <a:cs typeface="Times New Roman"/>
              </a:rPr>
              <a:t>held </a:t>
            </a:r>
            <a:r>
              <a:rPr sz="750" dirty="0">
                <a:latin typeface="Times New Roman"/>
                <a:cs typeface="Times New Roman"/>
              </a:rPr>
              <a:t>on</a:t>
            </a:r>
            <a:r>
              <a:rPr sz="750" spc="-17" dirty="0">
                <a:latin typeface="Times New Roman"/>
                <a:cs typeface="Times New Roman"/>
              </a:rPr>
              <a:t> </a:t>
            </a:r>
            <a:r>
              <a:rPr sz="750" spc="-7" dirty="0">
                <a:latin typeface="Times New Roman"/>
                <a:cs typeface="Times New Roman"/>
              </a:rPr>
              <a:t>October</a:t>
            </a:r>
            <a:r>
              <a:rPr sz="750" spc="-24" dirty="0">
                <a:latin typeface="Times New Roman"/>
                <a:cs typeface="Times New Roman"/>
              </a:rPr>
              <a:t> </a:t>
            </a:r>
            <a:r>
              <a:rPr sz="750" spc="-7" dirty="0">
                <a:latin typeface="Times New Roman"/>
                <a:cs typeface="Times New Roman"/>
              </a:rPr>
              <a:t>6,</a:t>
            </a:r>
            <a:r>
              <a:rPr sz="750" spc="-24" dirty="0">
                <a:latin typeface="Times New Roman"/>
                <a:cs typeface="Times New Roman"/>
              </a:rPr>
              <a:t> </a:t>
            </a:r>
            <a:r>
              <a:rPr sz="750" spc="-7" dirty="0">
                <a:latin typeface="Times New Roman"/>
                <a:cs typeface="Times New Roman"/>
              </a:rPr>
              <a:t>2025</a:t>
            </a:r>
            <a:r>
              <a:rPr sz="750" spc="-27" dirty="0">
                <a:latin typeface="Times New Roman"/>
                <a:cs typeface="Times New Roman"/>
              </a:rPr>
              <a:t> </a:t>
            </a:r>
            <a:r>
              <a:rPr sz="750" dirty="0">
                <a:latin typeface="Times New Roman"/>
                <a:cs typeface="Times New Roman"/>
              </a:rPr>
              <a:t>immediately</a:t>
            </a:r>
            <a:r>
              <a:rPr sz="750" spc="-27" dirty="0">
                <a:latin typeface="Times New Roman"/>
                <a:cs typeface="Times New Roman"/>
              </a:rPr>
              <a:t> </a:t>
            </a:r>
            <a:r>
              <a:rPr sz="750" spc="-7" dirty="0">
                <a:latin typeface="Times New Roman"/>
                <a:cs typeface="Times New Roman"/>
              </a:rPr>
              <a:t>following</a:t>
            </a:r>
            <a:r>
              <a:rPr sz="750" spc="-27" dirty="0">
                <a:latin typeface="Times New Roman"/>
                <a:cs typeface="Times New Roman"/>
              </a:rPr>
              <a:t> </a:t>
            </a:r>
            <a:r>
              <a:rPr sz="750" dirty="0">
                <a:latin typeface="Times New Roman"/>
                <a:cs typeface="Times New Roman"/>
              </a:rPr>
              <a:t>the</a:t>
            </a:r>
            <a:r>
              <a:rPr sz="750" spc="-14" dirty="0">
                <a:latin typeface="Times New Roman"/>
                <a:cs typeface="Times New Roman"/>
              </a:rPr>
              <a:t> </a:t>
            </a:r>
            <a:r>
              <a:rPr sz="750" spc="-7" dirty="0">
                <a:latin typeface="Times New Roman"/>
                <a:cs typeface="Times New Roman"/>
              </a:rPr>
              <a:t>Employment</a:t>
            </a:r>
            <a:r>
              <a:rPr sz="750" spc="-14" dirty="0">
                <a:latin typeface="Times New Roman"/>
                <a:cs typeface="Times New Roman"/>
              </a:rPr>
              <a:t> </a:t>
            </a:r>
            <a:r>
              <a:rPr sz="750" spc="-7" dirty="0">
                <a:latin typeface="Times New Roman"/>
                <a:cs typeface="Times New Roman"/>
              </a:rPr>
              <a:t>Security</a:t>
            </a:r>
            <a:r>
              <a:rPr sz="750" spc="-14" dirty="0">
                <a:latin typeface="Times New Roman"/>
                <a:cs typeface="Times New Roman"/>
              </a:rPr>
              <a:t> </a:t>
            </a:r>
            <a:r>
              <a:rPr sz="750" spc="-7" dirty="0">
                <a:latin typeface="Times New Roman"/>
                <a:cs typeface="Times New Roman"/>
              </a:rPr>
              <a:t>Council</a:t>
            </a:r>
            <a:r>
              <a:rPr sz="750" spc="-10" dirty="0">
                <a:latin typeface="Times New Roman"/>
                <a:cs typeface="Times New Roman"/>
              </a:rPr>
              <a:t> </a:t>
            </a:r>
            <a:r>
              <a:rPr sz="750" spc="-7" dirty="0">
                <a:latin typeface="Times New Roman"/>
                <a:cs typeface="Times New Roman"/>
              </a:rPr>
              <a:t>(ESC)</a:t>
            </a:r>
            <a:r>
              <a:rPr sz="750" spc="-10" dirty="0">
                <a:latin typeface="Times New Roman"/>
                <a:cs typeface="Times New Roman"/>
              </a:rPr>
              <a:t> </a:t>
            </a:r>
            <a:r>
              <a:rPr sz="750" spc="-7" dirty="0">
                <a:latin typeface="Times New Roman"/>
                <a:cs typeface="Times New Roman"/>
              </a:rPr>
              <a:t>public</a:t>
            </a:r>
            <a:r>
              <a:rPr sz="750" spc="-24" dirty="0">
                <a:latin typeface="Times New Roman"/>
                <a:cs typeface="Times New Roman"/>
              </a:rPr>
              <a:t> </a:t>
            </a:r>
            <a:r>
              <a:rPr sz="750" spc="-7" dirty="0">
                <a:latin typeface="Times New Roman"/>
                <a:cs typeface="Times New Roman"/>
              </a:rPr>
              <a:t>meeting </a:t>
            </a:r>
            <a:r>
              <a:rPr sz="750" dirty="0">
                <a:latin typeface="Times New Roman"/>
                <a:cs typeface="Times New Roman"/>
              </a:rPr>
              <a:t>that</a:t>
            </a:r>
            <a:r>
              <a:rPr sz="750" spc="3" dirty="0">
                <a:latin typeface="Times New Roman"/>
                <a:cs typeface="Times New Roman"/>
              </a:rPr>
              <a:t> </a:t>
            </a:r>
            <a:r>
              <a:rPr sz="750" dirty="0">
                <a:latin typeface="Times New Roman"/>
                <a:cs typeface="Times New Roman"/>
              </a:rPr>
              <a:t>begins</a:t>
            </a:r>
            <a:r>
              <a:rPr sz="750" spc="-7" dirty="0">
                <a:latin typeface="Times New Roman"/>
                <a:cs typeface="Times New Roman"/>
              </a:rPr>
              <a:t> </a:t>
            </a:r>
            <a:r>
              <a:rPr sz="750" dirty="0">
                <a:latin typeface="Times New Roman"/>
                <a:cs typeface="Times New Roman"/>
              </a:rPr>
              <a:t>at</a:t>
            </a:r>
            <a:r>
              <a:rPr sz="750" spc="3" dirty="0">
                <a:latin typeface="Times New Roman"/>
                <a:cs typeface="Times New Roman"/>
              </a:rPr>
              <a:t> </a:t>
            </a:r>
            <a:r>
              <a:rPr sz="750" dirty="0">
                <a:latin typeface="Times New Roman"/>
                <a:cs typeface="Times New Roman"/>
              </a:rPr>
              <a:t>1:00 </a:t>
            </a:r>
            <a:r>
              <a:rPr sz="750" spc="-17" dirty="0">
                <a:latin typeface="Times New Roman"/>
                <a:cs typeface="Times New Roman"/>
              </a:rPr>
              <a:t>PM.</a:t>
            </a:r>
            <a:endParaRPr sz="750" dirty="0">
              <a:latin typeface="Times New Roman"/>
              <a:cs typeface="Times New Roman"/>
            </a:endParaRPr>
          </a:p>
          <a:p>
            <a:pPr marL="164518" indent="-155859">
              <a:spcBef>
                <a:spcPts val="576"/>
              </a:spcBef>
              <a:buAutoNum type="arabicPeriod" startAt="2"/>
              <a:tabLst>
                <a:tab pos="164518" algn="l"/>
              </a:tabLst>
            </a:pPr>
            <a:r>
              <a:rPr sz="750" b="1" dirty="0">
                <a:latin typeface="Calibri"/>
                <a:cs typeface="Calibri"/>
              </a:rPr>
              <a:t>Manner</a:t>
            </a:r>
            <a:r>
              <a:rPr sz="750" b="1" spc="37" dirty="0">
                <a:latin typeface="Calibri"/>
                <a:cs typeface="Calibri"/>
              </a:rPr>
              <a:t> and</a:t>
            </a:r>
            <a:r>
              <a:rPr sz="750" b="1" spc="41" dirty="0">
                <a:latin typeface="Calibri"/>
                <a:cs typeface="Calibri"/>
              </a:rPr>
              <a:t> </a:t>
            </a:r>
            <a:r>
              <a:rPr sz="750" b="1" dirty="0">
                <a:latin typeface="Calibri"/>
                <a:cs typeface="Calibri"/>
              </a:rPr>
              <a:t>Method</a:t>
            </a:r>
            <a:r>
              <a:rPr sz="750" b="1" spc="37" dirty="0">
                <a:latin typeface="Calibri"/>
                <a:cs typeface="Calibri"/>
              </a:rPr>
              <a:t> </a:t>
            </a:r>
            <a:r>
              <a:rPr sz="750" b="1" dirty="0">
                <a:latin typeface="Calibri"/>
                <a:cs typeface="Calibri"/>
              </a:rPr>
              <a:t>of</a:t>
            </a:r>
            <a:r>
              <a:rPr sz="750" b="1" spc="41" dirty="0">
                <a:latin typeface="Calibri"/>
                <a:cs typeface="Calibri"/>
              </a:rPr>
              <a:t> </a:t>
            </a:r>
            <a:r>
              <a:rPr sz="750" b="1" spc="31" dirty="0">
                <a:latin typeface="Calibri"/>
                <a:cs typeface="Calibri"/>
              </a:rPr>
              <a:t>Analysis</a:t>
            </a:r>
            <a:endParaRPr sz="750" dirty="0">
              <a:latin typeface="Calibri"/>
              <a:cs typeface="Calibri"/>
            </a:endParaRPr>
          </a:p>
          <a:p>
            <a:pPr marL="164518" marR="3464" algn="just">
              <a:lnSpc>
                <a:spcPct val="103400"/>
              </a:lnSpc>
              <a:spcBef>
                <a:spcPts val="58"/>
              </a:spcBef>
            </a:pPr>
            <a:r>
              <a:rPr sz="750" dirty="0">
                <a:latin typeface="Times New Roman"/>
                <a:cs typeface="Times New Roman"/>
              </a:rPr>
              <a:t>This</a:t>
            </a:r>
            <a:r>
              <a:rPr sz="750" spc="123" dirty="0">
                <a:latin typeface="Times New Roman"/>
                <a:cs typeface="Times New Roman"/>
              </a:rPr>
              <a:t> </a:t>
            </a:r>
            <a:r>
              <a:rPr sz="750" dirty="0">
                <a:latin typeface="Times New Roman"/>
                <a:cs typeface="Times New Roman"/>
              </a:rPr>
              <a:t>analysis</a:t>
            </a:r>
            <a:r>
              <a:rPr sz="750" spc="123" dirty="0">
                <a:latin typeface="Times New Roman"/>
                <a:cs typeface="Times New Roman"/>
              </a:rPr>
              <a:t> </a:t>
            </a:r>
            <a:r>
              <a:rPr sz="750" spc="-7" dirty="0">
                <a:latin typeface="Times New Roman"/>
                <a:cs typeface="Times New Roman"/>
              </a:rPr>
              <a:t>was</a:t>
            </a:r>
            <a:r>
              <a:rPr sz="750" spc="123" dirty="0">
                <a:latin typeface="Times New Roman"/>
                <a:cs typeface="Times New Roman"/>
              </a:rPr>
              <a:t> </a:t>
            </a:r>
            <a:r>
              <a:rPr sz="750" spc="-3" dirty="0">
                <a:latin typeface="Times New Roman"/>
                <a:cs typeface="Times New Roman"/>
              </a:rPr>
              <a:t>conducted</a:t>
            </a:r>
            <a:r>
              <a:rPr sz="750" spc="123" dirty="0">
                <a:latin typeface="Times New Roman"/>
                <a:cs typeface="Times New Roman"/>
              </a:rPr>
              <a:t> </a:t>
            </a:r>
            <a:r>
              <a:rPr sz="750" dirty="0">
                <a:latin typeface="Times New Roman"/>
                <a:cs typeface="Times New Roman"/>
              </a:rPr>
              <a:t>by</a:t>
            </a:r>
            <a:r>
              <a:rPr sz="750" spc="123" dirty="0">
                <a:latin typeface="Times New Roman"/>
                <a:cs typeface="Times New Roman"/>
              </a:rPr>
              <a:t> </a:t>
            </a:r>
            <a:r>
              <a:rPr sz="750" dirty="0">
                <a:latin typeface="Times New Roman"/>
                <a:cs typeface="Times New Roman"/>
              </a:rPr>
              <a:t>the</a:t>
            </a:r>
            <a:r>
              <a:rPr sz="750" spc="123" dirty="0">
                <a:latin typeface="Times New Roman"/>
                <a:cs typeface="Times New Roman"/>
              </a:rPr>
              <a:t> </a:t>
            </a:r>
            <a:r>
              <a:rPr sz="750" spc="-3" dirty="0">
                <a:latin typeface="Times New Roman"/>
                <a:cs typeface="Times New Roman"/>
              </a:rPr>
              <a:t>state</a:t>
            </a:r>
            <a:r>
              <a:rPr sz="750" spc="123" dirty="0">
                <a:latin typeface="Times New Roman"/>
                <a:cs typeface="Times New Roman"/>
              </a:rPr>
              <a:t> </a:t>
            </a:r>
            <a:r>
              <a:rPr sz="750" spc="-3" dirty="0">
                <a:latin typeface="Times New Roman"/>
                <a:cs typeface="Times New Roman"/>
              </a:rPr>
              <a:t>employee,</a:t>
            </a:r>
            <a:r>
              <a:rPr sz="750" spc="112" dirty="0">
                <a:latin typeface="Times New Roman"/>
                <a:cs typeface="Times New Roman"/>
              </a:rPr>
              <a:t> </a:t>
            </a:r>
            <a:r>
              <a:rPr sz="750" spc="-14" dirty="0">
                <a:latin typeface="Times New Roman"/>
                <a:cs typeface="Times New Roman"/>
              </a:rPr>
              <a:t>DETR’s</a:t>
            </a:r>
            <a:r>
              <a:rPr sz="750" spc="123" dirty="0">
                <a:latin typeface="Times New Roman"/>
                <a:cs typeface="Times New Roman"/>
              </a:rPr>
              <a:t> </a:t>
            </a:r>
            <a:r>
              <a:rPr sz="750" dirty="0">
                <a:latin typeface="Times New Roman"/>
                <a:cs typeface="Times New Roman"/>
              </a:rPr>
              <a:t>Chief</a:t>
            </a:r>
            <a:r>
              <a:rPr sz="750" spc="126" dirty="0">
                <a:latin typeface="Times New Roman"/>
                <a:cs typeface="Times New Roman"/>
              </a:rPr>
              <a:t> </a:t>
            </a:r>
            <a:r>
              <a:rPr sz="750" spc="-3" dirty="0">
                <a:latin typeface="Times New Roman"/>
                <a:cs typeface="Times New Roman"/>
              </a:rPr>
              <a:t>Economist,</a:t>
            </a:r>
            <a:r>
              <a:rPr sz="750" spc="119" dirty="0">
                <a:latin typeface="Times New Roman"/>
                <a:cs typeface="Times New Roman"/>
              </a:rPr>
              <a:t> </a:t>
            </a:r>
            <a:r>
              <a:rPr sz="750" dirty="0">
                <a:latin typeface="Times New Roman"/>
                <a:cs typeface="Times New Roman"/>
              </a:rPr>
              <a:t>with</a:t>
            </a:r>
            <a:r>
              <a:rPr sz="750" spc="123" dirty="0">
                <a:latin typeface="Times New Roman"/>
                <a:cs typeface="Times New Roman"/>
              </a:rPr>
              <a:t> </a:t>
            </a:r>
            <a:r>
              <a:rPr sz="750" dirty="0">
                <a:latin typeface="Times New Roman"/>
                <a:cs typeface="Times New Roman"/>
              </a:rPr>
              <a:t>the</a:t>
            </a:r>
            <a:r>
              <a:rPr sz="750" spc="116" dirty="0">
                <a:latin typeface="Times New Roman"/>
                <a:cs typeface="Times New Roman"/>
              </a:rPr>
              <a:t> </a:t>
            </a:r>
            <a:r>
              <a:rPr sz="750" dirty="0">
                <a:latin typeface="Times New Roman"/>
                <a:cs typeface="Times New Roman"/>
              </a:rPr>
              <a:t>most</a:t>
            </a:r>
            <a:r>
              <a:rPr sz="750" spc="3" dirty="0">
                <a:latin typeface="Times New Roman"/>
                <a:cs typeface="Times New Roman"/>
              </a:rPr>
              <a:t> </a:t>
            </a:r>
            <a:r>
              <a:rPr sz="750" spc="-3" dirty="0">
                <a:latin typeface="Times New Roman"/>
                <a:cs typeface="Times New Roman"/>
              </a:rPr>
              <a:t>understanding</a:t>
            </a:r>
            <a:r>
              <a:rPr sz="750" spc="7" dirty="0">
                <a:latin typeface="Times New Roman"/>
                <a:cs typeface="Times New Roman"/>
              </a:rPr>
              <a:t> </a:t>
            </a:r>
            <a:r>
              <a:rPr sz="750" dirty="0">
                <a:latin typeface="Times New Roman"/>
                <a:cs typeface="Times New Roman"/>
              </a:rPr>
              <a:t>of</a:t>
            </a:r>
            <a:r>
              <a:rPr sz="750" spc="3" dirty="0">
                <a:latin typeface="Times New Roman"/>
                <a:cs typeface="Times New Roman"/>
              </a:rPr>
              <a:t> </a:t>
            </a:r>
            <a:r>
              <a:rPr sz="750" dirty="0">
                <a:latin typeface="Times New Roman"/>
                <a:cs typeface="Times New Roman"/>
              </a:rPr>
              <a:t>the</a:t>
            </a:r>
            <a:r>
              <a:rPr sz="750" spc="10" dirty="0">
                <a:latin typeface="Times New Roman"/>
                <a:cs typeface="Times New Roman"/>
              </a:rPr>
              <a:t> </a:t>
            </a:r>
            <a:r>
              <a:rPr sz="750" spc="-3" dirty="0">
                <a:latin typeface="Times New Roman"/>
                <a:cs typeface="Times New Roman"/>
              </a:rPr>
              <a:t>subject</a:t>
            </a:r>
            <a:r>
              <a:rPr sz="750" spc="10" dirty="0">
                <a:latin typeface="Times New Roman"/>
                <a:cs typeface="Times New Roman"/>
              </a:rPr>
              <a:t> </a:t>
            </a:r>
            <a:r>
              <a:rPr sz="750" dirty="0">
                <a:latin typeface="Times New Roman"/>
                <a:cs typeface="Times New Roman"/>
              </a:rPr>
              <a:t>of</a:t>
            </a:r>
            <a:r>
              <a:rPr sz="750" spc="10" dirty="0">
                <a:latin typeface="Times New Roman"/>
                <a:cs typeface="Times New Roman"/>
              </a:rPr>
              <a:t> </a:t>
            </a:r>
            <a:r>
              <a:rPr sz="750" spc="-3" dirty="0">
                <a:latin typeface="Times New Roman"/>
                <a:cs typeface="Times New Roman"/>
              </a:rPr>
              <a:t>unemployment</a:t>
            </a:r>
            <a:r>
              <a:rPr sz="750" spc="10" dirty="0">
                <a:latin typeface="Times New Roman"/>
                <a:cs typeface="Times New Roman"/>
              </a:rPr>
              <a:t> </a:t>
            </a:r>
            <a:r>
              <a:rPr sz="750" spc="-3" dirty="0">
                <a:latin typeface="Times New Roman"/>
                <a:cs typeface="Times New Roman"/>
              </a:rPr>
              <a:t>insurance,</a:t>
            </a:r>
            <a:r>
              <a:rPr sz="750" spc="7" dirty="0">
                <a:latin typeface="Times New Roman"/>
                <a:cs typeface="Times New Roman"/>
              </a:rPr>
              <a:t> </a:t>
            </a:r>
            <a:r>
              <a:rPr sz="750" spc="-3" dirty="0">
                <a:latin typeface="Times New Roman"/>
                <a:cs typeface="Times New Roman"/>
              </a:rPr>
              <a:t>projected</a:t>
            </a:r>
            <a:r>
              <a:rPr sz="750" spc="7" dirty="0">
                <a:latin typeface="Times New Roman"/>
                <a:cs typeface="Times New Roman"/>
              </a:rPr>
              <a:t> </a:t>
            </a:r>
            <a:r>
              <a:rPr sz="750" spc="-3" dirty="0">
                <a:latin typeface="Times New Roman"/>
                <a:cs typeface="Times New Roman"/>
              </a:rPr>
              <a:t>benefit</a:t>
            </a:r>
            <a:r>
              <a:rPr sz="750" spc="10" dirty="0">
                <a:latin typeface="Times New Roman"/>
                <a:cs typeface="Times New Roman"/>
              </a:rPr>
              <a:t> </a:t>
            </a:r>
            <a:r>
              <a:rPr sz="750" dirty="0">
                <a:latin typeface="Times New Roman"/>
                <a:cs typeface="Times New Roman"/>
              </a:rPr>
              <a:t>and contributions,</a:t>
            </a:r>
            <a:r>
              <a:rPr sz="750" spc="7" dirty="0">
                <a:latin typeface="Times New Roman"/>
                <a:cs typeface="Times New Roman"/>
              </a:rPr>
              <a:t> </a:t>
            </a:r>
            <a:r>
              <a:rPr sz="750" dirty="0">
                <a:latin typeface="Times New Roman"/>
                <a:cs typeface="Times New Roman"/>
              </a:rPr>
              <a:t>and ability</a:t>
            </a:r>
            <a:r>
              <a:rPr sz="750" spc="72" dirty="0">
                <a:latin typeface="Times New Roman"/>
                <a:cs typeface="Times New Roman"/>
              </a:rPr>
              <a:t> </a:t>
            </a:r>
            <a:r>
              <a:rPr sz="750" spc="3" dirty="0">
                <a:latin typeface="Times New Roman"/>
                <a:cs typeface="Times New Roman"/>
              </a:rPr>
              <a:t>to</a:t>
            </a:r>
            <a:r>
              <a:rPr sz="750" spc="65" dirty="0">
                <a:latin typeface="Times New Roman"/>
                <a:cs typeface="Times New Roman"/>
              </a:rPr>
              <a:t> </a:t>
            </a:r>
            <a:r>
              <a:rPr sz="750" spc="-3" dirty="0">
                <a:latin typeface="Times New Roman"/>
                <a:cs typeface="Times New Roman"/>
              </a:rPr>
              <a:t>make</a:t>
            </a:r>
            <a:r>
              <a:rPr sz="750" spc="75" dirty="0">
                <a:latin typeface="Times New Roman"/>
                <a:cs typeface="Times New Roman"/>
              </a:rPr>
              <a:t> </a:t>
            </a:r>
            <a:r>
              <a:rPr sz="750" dirty="0">
                <a:latin typeface="Times New Roman"/>
                <a:cs typeface="Times New Roman"/>
              </a:rPr>
              <a:t>a</a:t>
            </a:r>
            <a:r>
              <a:rPr sz="750" spc="65" dirty="0">
                <a:latin typeface="Times New Roman"/>
                <a:cs typeface="Times New Roman"/>
              </a:rPr>
              <a:t> </a:t>
            </a:r>
            <a:r>
              <a:rPr sz="750" dirty="0">
                <a:latin typeface="Times New Roman"/>
                <a:cs typeface="Times New Roman"/>
              </a:rPr>
              <a:t>valid</a:t>
            </a:r>
            <a:r>
              <a:rPr sz="750" spc="72" dirty="0">
                <a:latin typeface="Times New Roman"/>
                <a:cs typeface="Times New Roman"/>
              </a:rPr>
              <a:t> </a:t>
            </a:r>
            <a:r>
              <a:rPr sz="750" spc="-7" dirty="0">
                <a:latin typeface="Times New Roman"/>
                <a:cs typeface="Times New Roman"/>
              </a:rPr>
              <a:t>a</a:t>
            </a:r>
            <a:r>
              <a:rPr sz="750" dirty="0">
                <a:latin typeface="Times New Roman"/>
                <a:cs typeface="Times New Roman"/>
              </a:rPr>
              <a:t>nd</a:t>
            </a:r>
            <a:r>
              <a:rPr sz="750" spc="65" dirty="0">
                <a:latin typeface="Times New Roman"/>
                <a:cs typeface="Times New Roman"/>
              </a:rPr>
              <a:t> </a:t>
            </a:r>
            <a:r>
              <a:rPr sz="750" spc="-3" dirty="0">
                <a:latin typeface="Times New Roman"/>
                <a:cs typeface="Times New Roman"/>
              </a:rPr>
              <a:t>educated</a:t>
            </a:r>
            <a:r>
              <a:rPr sz="750" spc="65" dirty="0">
                <a:latin typeface="Times New Roman"/>
                <a:cs typeface="Times New Roman"/>
              </a:rPr>
              <a:t> </a:t>
            </a:r>
            <a:r>
              <a:rPr sz="750" dirty="0">
                <a:latin typeface="Times New Roman"/>
                <a:cs typeface="Times New Roman"/>
              </a:rPr>
              <a:t>determination</a:t>
            </a:r>
            <a:r>
              <a:rPr sz="750" spc="65" dirty="0">
                <a:latin typeface="Times New Roman"/>
                <a:cs typeface="Times New Roman"/>
              </a:rPr>
              <a:t> </a:t>
            </a:r>
            <a:r>
              <a:rPr sz="750" dirty="0">
                <a:latin typeface="Times New Roman"/>
                <a:cs typeface="Times New Roman"/>
              </a:rPr>
              <a:t>as</a:t>
            </a:r>
            <a:r>
              <a:rPr sz="750" spc="65" dirty="0">
                <a:latin typeface="Times New Roman"/>
                <a:cs typeface="Times New Roman"/>
              </a:rPr>
              <a:t> </a:t>
            </a:r>
            <a:r>
              <a:rPr sz="750" spc="3" dirty="0">
                <a:latin typeface="Times New Roman"/>
                <a:cs typeface="Times New Roman"/>
              </a:rPr>
              <a:t>to</a:t>
            </a:r>
            <a:r>
              <a:rPr sz="750" spc="72" dirty="0">
                <a:latin typeface="Times New Roman"/>
                <a:cs typeface="Times New Roman"/>
              </a:rPr>
              <a:t> </a:t>
            </a:r>
            <a:r>
              <a:rPr sz="750" spc="-3" dirty="0">
                <a:latin typeface="Times New Roman"/>
                <a:cs typeface="Times New Roman"/>
              </a:rPr>
              <a:t>the</a:t>
            </a:r>
            <a:r>
              <a:rPr sz="750" spc="75" dirty="0">
                <a:latin typeface="Times New Roman"/>
                <a:cs typeface="Times New Roman"/>
              </a:rPr>
              <a:t> </a:t>
            </a:r>
            <a:r>
              <a:rPr sz="750" spc="-3" dirty="0">
                <a:latin typeface="Times New Roman"/>
                <a:cs typeface="Times New Roman"/>
              </a:rPr>
              <a:t>potential</a:t>
            </a:r>
            <a:r>
              <a:rPr sz="750" spc="68" dirty="0">
                <a:latin typeface="Times New Roman"/>
                <a:cs typeface="Times New Roman"/>
              </a:rPr>
              <a:t> </a:t>
            </a:r>
            <a:r>
              <a:rPr sz="750" dirty="0">
                <a:latin typeface="Times New Roman"/>
                <a:cs typeface="Times New Roman"/>
              </a:rPr>
              <a:t>impact</a:t>
            </a:r>
            <a:r>
              <a:rPr sz="750" spc="75" dirty="0">
                <a:latin typeface="Times New Roman"/>
                <a:cs typeface="Times New Roman"/>
              </a:rPr>
              <a:t> </a:t>
            </a:r>
            <a:r>
              <a:rPr sz="750" dirty="0">
                <a:latin typeface="Times New Roman"/>
                <a:cs typeface="Times New Roman"/>
              </a:rPr>
              <a:t>of</a:t>
            </a:r>
            <a:r>
              <a:rPr sz="750" spc="68" dirty="0">
                <a:latin typeface="Times New Roman"/>
                <a:cs typeface="Times New Roman"/>
              </a:rPr>
              <a:t> </a:t>
            </a:r>
            <a:r>
              <a:rPr sz="750" dirty="0">
                <a:latin typeface="Times New Roman"/>
                <a:cs typeface="Times New Roman"/>
              </a:rPr>
              <a:t>said</a:t>
            </a:r>
            <a:r>
              <a:rPr sz="750" spc="65" dirty="0">
                <a:latin typeface="Times New Roman"/>
                <a:cs typeface="Times New Roman"/>
              </a:rPr>
              <a:t> </a:t>
            </a:r>
            <a:r>
              <a:rPr sz="750" spc="-3" dirty="0">
                <a:latin typeface="Times New Roman"/>
                <a:cs typeface="Times New Roman"/>
              </a:rPr>
              <a:t>regulation</a:t>
            </a:r>
            <a:r>
              <a:rPr sz="750" dirty="0">
                <a:latin typeface="Times New Roman"/>
                <a:cs typeface="Times New Roman"/>
              </a:rPr>
              <a:t> </a:t>
            </a:r>
            <a:r>
              <a:rPr sz="750" spc="-3" dirty="0">
                <a:latin typeface="Times New Roman"/>
                <a:cs typeface="Times New Roman"/>
              </a:rPr>
              <a:t>amendments</a:t>
            </a:r>
            <a:r>
              <a:rPr sz="750" spc="123" dirty="0">
                <a:latin typeface="Times New Roman"/>
                <a:cs typeface="Times New Roman"/>
              </a:rPr>
              <a:t> </a:t>
            </a:r>
            <a:r>
              <a:rPr sz="750" spc="-7" dirty="0">
                <a:latin typeface="Times New Roman"/>
                <a:cs typeface="Times New Roman"/>
              </a:rPr>
              <a:t>a</a:t>
            </a:r>
            <a:r>
              <a:rPr sz="750" dirty="0">
                <a:latin typeface="Times New Roman"/>
                <a:cs typeface="Times New Roman"/>
              </a:rPr>
              <a:t>nd</a:t>
            </a:r>
            <a:r>
              <a:rPr sz="750" spc="112" dirty="0">
                <a:latin typeface="Times New Roman"/>
                <a:cs typeface="Times New Roman"/>
              </a:rPr>
              <a:t> </a:t>
            </a:r>
            <a:r>
              <a:rPr sz="750" spc="-3" dirty="0">
                <a:latin typeface="Times New Roman"/>
                <a:cs typeface="Times New Roman"/>
              </a:rPr>
              <a:t>repeals</a:t>
            </a:r>
            <a:r>
              <a:rPr sz="750" spc="123" dirty="0">
                <a:latin typeface="Times New Roman"/>
                <a:cs typeface="Times New Roman"/>
              </a:rPr>
              <a:t> </a:t>
            </a:r>
            <a:r>
              <a:rPr sz="750" spc="-10" dirty="0">
                <a:latin typeface="Times New Roman"/>
                <a:cs typeface="Times New Roman"/>
              </a:rPr>
              <a:t>b</a:t>
            </a:r>
            <a:r>
              <a:rPr sz="750" dirty="0">
                <a:latin typeface="Times New Roman"/>
                <a:cs typeface="Times New Roman"/>
              </a:rPr>
              <a:t>ased</a:t>
            </a:r>
            <a:r>
              <a:rPr sz="750" spc="112" dirty="0">
                <a:latin typeface="Times New Roman"/>
                <a:cs typeface="Times New Roman"/>
              </a:rPr>
              <a:t> </a:t>
            </a:r>
            <a:r>
              <a:rPr sz="750" dirty="0">
                <a:latin typeface="Times New Roman"/>
                <a:cs typeface="Times New Roman"/>
              </a:rPr>
              <a:t>on</a:t>
            </a:r>
            <a:r>
              <a:rPr sz="750" spc="112" dirty="0">
                <a:latin typeface="Times New Roman"/>
                <a:cs typeface="Times New Roman"/>
              </a:rPr>
              <a:t> </a:t>
            </a:r>
            <a:r>
              <a:rPr sz="750" dirty="0">
                <a:latin typeface="Times New Roman"/>
                <a:cs typeface="Times New Roman"/>
              </a:rPr>
              <a:t>said</a:t>
            </a:r>
            <a:r>
              <a:rPr sz="750" spc="123" dirty="0">
                <a:latin typeface="Times New Roman"/>
                <a:cs typeface="Times New Roman"/>
              </a:rPr>
              <a:t> </a:t>
            </a:r>
            <a:r>
              <a:rPr sz="750" spc="-3" dirty="0">
                <a:latin typeface="Times New Roman"/>
                <a:cs typeface="Times New Roman"/>
              </a:rPr>
              <a:t>economic</a:t>
            </a:r>
            <a:r>
              <a:rPr sz="750" spc="123" dirty="0">
                <a:latin typeface="Times New Roman"/>
                <a:cs typeface="Times New Roman"/>
              </a:rPr>
              <a:t> </a:t>
            </a:r>
            <a:r>
              <a:rPr sz="750" spc="-3" dirty="0">
                <a:latin typeface="Times New Roman"/>
                <a:cs typeface="Times New Roman"/>
              </a:rPr>
              <a:t>analyses</a:t>
            </a:r>
            <a:r>
              <a:rPr sz="750" spc="116" dirty="0">
                <a:latin typeface="Times New Roman"/>
                <a:cs typeface="Times New Roman"/>
              </a:rPr>
              <a:t> </a:t>
            </a:r>
            <a:r>
              <a:rPr sz="750" spc="-3" dirty="0">
                <a:latin typeface="Times New Roman"/>
                <a:cs typeface="Times New Roman"/>
              </a:rPr>
              <a:t>conducted</a:t>
            </a:r>
            <a:r>
              <a:rPr sz="750" spc="123" dirty="0">
                <a:latin typeface="Times New Roman"/>
                <a:cs typeface="Times New Roman"/>
              </a:rPr>
              <a:t> </a:t>
            </a:r>
            <a:r>
              <a:rPr sz="750" spc="-10" dirty="0">
                <a:latin typeface="Times New Roman"/>
                <a:cs typeface="Times New Roman"/>
              </a:rPr>
              <a:t>a</a:t>
            </a:r>
            <a:r>
              <a:rPr sz="750" dirty="0">
                <a:latin typeface="Times New Roman"/>
                <a:cs typeface="Times New Roman"/>
              </a:rPr>
              <a:t>nd</a:t>
            </a:r>
            <a:r>
              <a:rPr sz="750" spc="112" dirty="0">
                <a:latin typeface="Times New Roman"/>
                <a:cs typeface="Times New Roman"/>
              </a:rPr>
              <a:t> </a:t>
            </a:r>
            <a:r>
              <a:rPr sz="750" dirty="0">
                <a:latin typeface="Times New Roman"/>
                <a:cs typeface="Times New Roman"/>
              </a:rPr>
              <a:t>considerations</a:t>
            </a:r>
            <a:r>
              <a:rPr sz="750" spc="116" dirty="0">
                <a:latin typeface="Times New Roman"/>
                <a:cs typeface="Times New Roman"/>
              </a:rPr>
              <a:t> </a:t>
            </a:r>
            <a:r>
              <a:rPr sz="750" spc="-3" dirty="0">
                <a:latin typeface="Times New Roman"/>
                <a:cs typeface="Times New Roman"/>
              </a:rPr>
              <a:t>from</a:t>
            </a:r>
            <a:r>
              <a:rPr sz="750" dirty="0">
                <a:latin typeface="Times New Roman"/>
                <a:cs typeface="Times New Roman"/>
              </a:rPr>
              <a:t> </a:t>
            </a:r>
            <a:r>
              <a:rPr sz="750" spc="-3" dirty="0">
                <a:latin typeface="Times New Roman"/>
                <a:cs typeface="Times New Roman"/>
              </a:rPr>
              <a:t>any/all</a:t>
            </a:r>
            <a:r>
              <a:rPr sz="750" spc="20" dirty="0">
                <a:latin typeface="Times New Roman"/>
                <a:cs typeface="Times New Roman"/>
              </a:rPr>
              <a:t> </a:t>
            </a:r>
            <a:r>
              <a:rPr sz="750" spc="-3" dirty="0">
                <a:latin typeface="Times New Roman"/>
                <a:cs typeface="Times New Roman"/>
              </a:rPr>
              <a:t>public</a:t>
            </a:r>
            <a:r>
              <a:rPr sz="750" spc="10" dirty="0">
                <a:latin typeface="Times New Roman"/>
                <a:cs typeface="Times New Roman"/>
              </a:rPr>
              <a:t> </a:t>
            </a:r>
            <a:r>
              <a:rPr sz="750" dirty="0">
                <a:latin typeface="Times New Roman"/>
                <a:cs typeface="Times New Roman"/>
              </a:rPr>
              <a:t>comments</a:t>
            </a:r>
            <a:r>
              <a:rPr sz="750" spc="10" dirty="0">
                <a:latin typeface="Times New Roman"/>
                <a:cs typeface="Times New Roman"/>
              </a:rPr>
              <a:t> </a:t>
            </a:r>
            <a:r>
              <a:rPr sz="750" spc="-3" dirty="0">
                <a:latin typeface="Times New Roman"/>
                <a:cs typeface="Times New Roman"/>
              </a:rPr>
              <a:t>received</a:t>
            </a:r>
            <a:r>
              <a:rPr sz="750" spc="17" dirty="0">
                <a:latin typeface="Times New Roman"/>
                <a:cs typeface="Times New Roman"/>
              </a:rPr>
              <a:t> </a:t>
            </a:r>
            <a:r>
              <a:rPr sz="750" spc="-10" dirty="0">
                <a:latin typeface="Times New Roman"/>
                <a:cs typeface="Times New Roman"/>
              </a:rPr>
              <a:t>b</a:t>
            </a:r>
            <a:r>
              <a:rPr sz="750" dirty="0">
                <a:latin typeface="Times New Roman"/>
                <a:cs typeface="Times New Roman"/>
              </a:rPr>
              <a:t>y</a:t>
            </a:r>
            <a:r>
              <a:rPr sz="750" spc="7" dirty="0">
                <a:latin typeface="Times New Roman"/>
                <a:cs typeface="Times New Roman"/>
              </a:rPr>
              <a:t> </a:t>
            </a:r>
            <a:r>
              <a:rPr sz="750" dirty="0">
                <a:latin typeface="Times New Roman"/>
                <a:cs typeface="Times New Roman"/>
              </a:rPr>
              <a:t>the</a:t>
            </a:r>
            <a:r>
              <a:rPr sz="750" spc="17" dirty="0">
                <a:latin typeface="Times New Roman"/>
                <a:cs typeface="Times New Roman"/>
              </a:rPr>
              <a:t> </a:t>
            </a:r>
            <a:r>
              <a:rPr sz="750" spc="-3" dirty="0">
                <a:latin typeface="Times New Roman"/>
                <a:cs typeface="Times New Roman"/>
              </a:rPr>
              <a:t>Department</a:t>
            </a:r>
            <a:r>
              <a:rPr sz="750" spc="20" dirty="0">
                <a:latin typeface="Times New Roman"/>
                <a:cs typeface="Times New Roman"/>
              </a:rPr>
              <a:t> </a:t>
            </a:r>
            <a:r>
              <a:rPr sz="750" spc="-3" dirty="0">
                <a:latin typeface="Times New Roman"/>
                <a:cs typeface="Times New Roman"/>
              </a:rPr>
              <a:t>during</a:t>
            </a:r>
            <a:r>
              <a:rPr sz="750" spc="7" dirty="0">
                <a:latin typeface="Times New Roman"/>
                <a:cs typeface="Times New Roman"/>
              </a:rPr>
              <a:t> </a:t>
            </a:r>
            <a:r>
              <a:rPr sz="750" dirty="0">
                <a:latin typeface="Times New Roman"/>
                <a:cs typeface="Times New Roman"/>
              </a:rPr>
              <a:t>this</a:t>
            </a:r>
            <a:r>
              <a:rPr sz="750" spc="10" dirty="0">
                <a:latin typeface="Times New Roman"/>
                <a:cs typeface="Times New Roman"/>
              </a:rPr>
              <a:t> </a:t>
            </a:r>
            <a:r>
              <a:rPr sz="750" dirty="0">
                <a:latin typeface="Times New Roman"/>
                <a:cs typeface="Times New Roman"/>
              </a:rPr>
              <a:t>rulemaking</a:t>
            </a:r>
            <a:r>
              <a:rPr sz="750" spc="7" dirty="0">
                <a:latin typeface="Times New Roman"/>
                <a:cs typeface="Times New Roman"/>
              </a:rPr>
              <a:t> </a:t>
            </a:r>
            <a:r>
              <a:rPr sz="750" spc="-3" dirty="0">
                <a:latin typeface="Times New Roman"/>
                <a:cs typeface="Times New Roman"/>
              </a:rPr>
              <a:t>process.</a:t>
            </a:r>
            <a:r>
              <a:rPr sz="750" spc="170" dirty="0">
                <a:latin typeface="Times New Roman"/>
                <a:cs typeface="Times New Roman"/>
              </a:rPr>
              <a:t> </a:t>
            </a:r>
            <a:r>
              <a:rPr sz="750" spc="-3" dirty="0">
                <a:latin typeface="Times New Roman"/>
                <a:cs typeface="Times New Roman"/>
              </a:rPr>
              <a:t>Analysis</a:t>
            </a:r>
            <a:r>
              <a:rPr sz="750" spc="10" dirty="0">
                <a:latin typeface="Times New Roman"/>
                <a:cs typeface="Times New Roman"/>
              </a:rPr>
              <a:t> </a:t>
            </a:r>
            <a:r>
              <a:rPr sz="750" spc="-7" dirty="0">
                <a:latin typeface="Times New Roman"/>
                <a:cs typeface="Times New Roman"/>
              </a:rPr>
              <a:t>of</a:t>
            </a:r>
            <a:r>
              <a:rPr sz="750" dirty="0">
                <a:latin typeface="Times New Roman"/>
                <a:cs typeface="Times New Roman"/>
              </a:rPr>
              <a:t> expected</a:t>
            </a:r>
            <a:r>
              <a:rPr sz="750" spc="-41" dirty="0">
                <a:latin typeface="Times New Roman"/>
                <a:cs typeface="Times New Roman"/>
              </a:rPr>
              <a:t> </a:t>
            </a:r>
            <a:r>
              <a:rPr sz="750" spc="-3" dirty="0">
                <a:latin typeface="Times New Roman"/>
                <a:cs typeface="Times New Roman"/>
              </a:rPr>
              <a:t>benefit</a:t>
            </a:r>
            <a:r>
              <a:rPr sz="750" spc="-37" dirty="0">
                <a:latin typeface="Times New Roman"/>
                <a:cs typeface="Times New Roman"/>
              </a:rPr>
              <a:t> </a:t>
            </a:r>
            <a:r>
              <a:rPr sz="750" dirty="0">
                <a:latin typeface="Times New Roman"/>
                <a:cs typeface="Times New Roman"/>
              </a:rPr>
              <a:t>costs</a:t>
            </a:r>
            <a:r>
              <a:rPr sz="750" spc="-41" dirty="0">
                <a:latin typeface="Times New Roman"/>
                <a:cs typeface="Times New Roman"/>
              </a:rPr>
              <a:t> </a:t>
            </a:r>
            <a:r>
              <a:rPr sz="750" spc="-3" dirty="0">
                <a:latin typeface="Times New Roman"/>
                <a:cs typeface="Times New Roman"/>
              </a:rPr>
              <a:t>comes</a:t>
            </a:r>
            <a:r>
              <a:rPr sz="750" spc="-31" dirty="0">
                <a:latin typeface="Times New Roman"/>
                <a:cs typeface="Times New Roman"/>
              </a:rPr>
              <a:t> </a:t>
            </a:r>
            <a:r>
              <a:rPr sz="750" spc="-3" dirty="0">
                <a:latin typeface="Times New Roman"/>
                <a:cs typeface="Times New Roman"/>
              </a:rPr>
              <a:t>from</a:t>
            </a:r>
            <a:r>
              <a:rPr sz="750" spc="-31" dirty="0">
                <a:latin typeface="Times New Roman"/>
                <a:cs typeface="Times New Roman"/>
              </a:rPr>
              <a:t> </a:t>
            </a:r>
            <a:r>
              <a:rPr sz="750" dirty="0">
                <a:latin typeface="Times New Roman"/>
                <a:cs typeface="Times New Roman"/>
              </a:rPr>
              <a:t>a</a:t>
            </a:r>
            <a:r>
              <a:rPr sz="750" spc="-48" dirty="0">
                <a:latin typeface="Times New Roman"/>
                <a:cs typeface="Times New Roman"/>
              </a:rPr>
              <a:t> </a:t>
            </a:r>
            <a:r>
              <a:rPr sz="750" dirty="0">
                <a:latin typeface="Times New Roman"/>
                <a:cs typeface="Times New Roman"/>
              </a:rPr>
              <a:t>model</a:t>
            </a:r>
            <a:r>
              <a:rPr sz="750" spc="-37" dirty="0">
                <a:latin typeface="Times New Roman"/>
                <a:cs typeface="Times New Roman"/>
              </a:rPr>
              <a:t> </a:t>
            </a:r>
            <a:r>
              <a:rPr sz="750" dirty="0">
                <a:latin typeface="Times New Roman"/>
                <a:cs typeface="Times New Roman"/>
              </a:rPr>
              <a:t>of</a:t>
            </a:r>
            <a:r>
              <a:rPr sz="750" spc="-37" dirty="0">
                <a:latin typeface="Times New Roman"/>
                <a:cs typeface="Times New Roman"/>
              </a:rPr>
              <a:t> </a:t>
            </a:r>
            <a:r>
              <a:rPr sz="750" dirty="0">
                <a:latin typeface="Times New Roman"/>
                <a:cs typeface="Times New Roman"/>
              </a:rPr>
              <a:t>estimated</a:t>
            </a:r>
            <a:r>
              <a:rPr sz="750" spc="-51" dirty="0">
                <a:latin typeface="Times New Roman"/>
                <a:cs typeface="Times New Roman"/>
              </a:rPr>
              <a:t> </a:t>
            </a:r>
            <a:r>
              <a:rPr sz="750" spc="-3" dirty="0">
                <a:latin typeface="Times New Roman"/>
                <a:cs typeface="Times New Roman"/>
              </a:rPr>
              <a:t>employment</a:t>
            </a:r>
            <a:r>
              <a:rPr sz="750" spc="-31" dirty="0">
                <a:latin typeface="Times New Roman"/>
                <a:cs typeface="Times New Roman"/>
              </a:rPr>
              <a:t> </a:t>
            </a:r>
            <a:r>
              <a:rPr sz="750" spc="-7" dirty="0">
                <a:latin typeface="Times New Roman"/>
                <a:cs typeface="Times New Roman"/>
              </a:rPr>
              <a:t>growth</a:t>
            </a:r>
            <a:r>
              <a:rPr sz="750" spc="-34" dirty="0">
                <a:latin typeface="Times New Roman"/>
                <a:cs typeface="Times New Roman"/>
              </a:rPr>
              <a:t> </a:t>
            </a:r>
            <a:r>
              <a:rPr sz="750" spc="-10" dirty="0">
                <a:latin typeface="Times New Roman"/>
                <a:cs typeface="Times New Roman"/>
              </a:rPr>
              <a:t>a</a:t>
            </a:r>
            <a:r>
              <a:rPr sz="750" dirty="0">
                <a:latin typeface="Times New Roman"/>
                <a:cs typeface="Times New Roman"/>
              </a:rPr>
              <a:t>nd</a:t>
            </a:r>
            <a:r>
              <a:rPr sz="750" spc="-41" dirty="0">
                <a:latin typeface="Times New Roman"/>
                <a:cs typeface="Times New Roman"/>
              </a:rPr>
              <a:t> </a:t>
            </a:r>
            <a:r>
              <a:rPr sz="750" dirty="0">
                <a:latin typeface="Times New Roman"/>
                <a:cs typeface="Times New Roman"/>
              </a:rPr>
              <a:t>estimated</a:t>
            </a:r>
            <a:r>
              <a:rPr sz="750" spc="-34" dirty="0">
                <a:latin typeface="Times New Roman"/>
                <a:cs typeface="Times New Roman"/>
              </a:rPr>
              <a:t> </a:t>
            </a:r>
            <a:r>
              <a:rPr sz="750" spc="-7" dirty="0">
                <a:latin typeface="Times New Roman"/>
                <a:cs typeface="Times New Roman"/>
              </a:rPr>
              <a:t>a</a:t>
            </a:r>
            <a:r>
              <a:rPr sz="750" dirty="0">
                <a:latin typeface="Times New Roman"/>
                <a:cs typeface="Times New Roman"/>
              </a:rPr>
              <a:t>ve</a:t>
            </a:r>
            <a:r>
              <a:rPr sz="750" spc="-7" dirty="0">
                <a:latin typeface="Times New Roman"/>
                <a:cs typeface="Times New Roman"/>
              </a:rPr>
              <a:t>r</a:t>
            </a:r>
            <a:r>
              <a:rPr sz="750" dirty="0">
                <a:latin typeface="Times New Roman"/>
                <a:cs typeface="Times New Roman"/>
              </a:rPr>
              <a:t>a</a:t>
            </a:r>
            <a:r>
              <a:rPr sz="750" spc="-10" dirty="0">
                <a:latin typeface="Times New Roman"/>
                <a:cs typeface="Times New Roman"/>
              </a:rPr>
              <a:t>g</a:t>
            </a:r>
            <a:r>
              <a:rPr sz="750" dirty="0">
                <a:latin typeface="Times New Roman"/>
                <a:cs typeface="Times New Roman"/>
              </a:rPr>
              <a:t>e </a:t>
            </a:r>
            <a:r>
              <a:rPr sz="750" spc="-3" dirty="0">
                <a:latin typeface="Times New Roman"/>
                <a:cs typeface="Times New Roman"/>
              </a:rPr>
              <a:t>wage</a:t>
            </a:r>
            <a:r>
              <a:rPr sz="750" spc="-48" dirty="0">
                <a:latin typeface="Times New Roman"/>
                <a:cs typeface="Times New Roman"/>
              </a:rPr>
              <a:t> </a:t>
            </a:r>
            <a:r>
              <a:rPr sz="750" spc="-7" dirty="0">
                <a:latin typeface="Times New Roman"/>
                <a:cs typeface="Times New Roman"/>
              </a:rPr>
              <a:t>growth</a:t>
            </a:r>
            <a:r>
              <a:rPr sz="750" spc="-51" dirty="0">
                <a:latin typeface="Times New Roman"/>
                <a:cs typeface="Times New Roman"/>
              </a:rPr>
              <a:t> </a:t>
            </a:r>
            <a:r>
              <a:rPr sz="750" dirty="0">
                <a:latin typeface="Times New Roman"/>
                <a:cs typeface="Times New Roman"/>
              </a:rPr>
              <a:t>on</a:t>
            </a:r>
            <a:r>
              <a:rPr sz="750" spc="-51" dirty="0">
                <a:latin typeface="Times New Roman"/>
                <a:cs typeface="Times New Roman"/>
              </a:rPr>
              <a:t> </a:t>
            </a:r>
            <a:r>
              <a:rPr sz="750" dirty="0">
                <a:latin typeface="Times New Roman"/>
                <a:cs typeface="Times New Roman"/>
              </a:rPr>
              <a:t>a</a:t>
            </a:r>
            <a:r>
              <a:rPr sz="750" spc="-48" dirty="0">
                <a:latin typeface="Times New Roman"/>
                <a:cs typeface="Times New Roman"/>
              </a:rPr>
              <a:t> </a:t>
            </a:r>
            <a:r>
              <a:rPr sz="750" spc="-3" dirty="0">
                <a:latin typeface="Times New Roman"/>
                <a:cs typeface="Times New Roman"/>
              </a:rPr>
              <a:t>quarter-by-quarter</a:t>
            </a:r>
            <a:r>
              <a:rPr sz="750" spc="-48" dirty="0">
                <a:latin typeface="Times New Roman"/>
                <a:cs typeface="Times New Roman"/>
              </a:rPr>
              <a:t> </a:t>
            </a:r>
            <a:r>
              <a:rPr sz="750" dirty="0">
                <a:latin typeface="Times New Roman"/>
                <a:cs typeface="Times New Roman"/>
              </a:rPr>
              <a:t>basis</a:t>
            </a:r>
            <a:r>
              <a:rPr sz="750" spc="-58" dirty="0">
                <a:latin typeface="Times New Roman"/>
                <a:cs typeface="Times New Roman"/>
              </a:rPr>
              <a:t> </a:t>
            </a:r>
            <a:r>
              <a:rPr sz="750" spc="-3" dirty="0">
                <a:latin typeface="Times New Roman"/>
                <a:cs typeface="Times New Roman"/>
              </a:rPr>
              <a:t>throughout</a:t>
            </a:r>
            <a:r>
              <a:rPr sz="750" spc="-48" dirty="0">
                <a:latin typeface="Times New Roman"/>
                <a:cs typeface="Times New Roman"/>
              </a:rPr>
              <a:t> </a:t>
            </a:r>
            <a:r>
              <a:rPr sz="750" spc="-3" dirty="0">
                <a:latin typeface="Times New Roman"/>
                <a:cs typeface="Times New Roman"/>
              </a:rPr>
              <a:t>the</a:t>
            </a:r>
            <a:r>
              <a:rPr sz="750" spc="-48" dirty="0">
                <a:latin typeface="Times New Roman"/>
                <a:cs typeface="Times New Roman"/>
              </a:rPr>
              <a:t> </a:t>
            </a:r>
            <a:r>
              <a:rPr sz="750" spc="3" dirty="0">
                <a:latin typeface="Times New Roman"/>
                <a:cs typeface="Times New Roman"/>
              </a:rPr>
              <a:t>time</a:t>
            </a:r>
            <a:r>
              <a:rPr sz="750" spc="-48" dirty="0">
                <a:latin typeface="Times New Roman"/>
                <a:cs typeface="Times New Roman"/>
              </a:rPr>
              <a:t> </a:t>
            </a:r>
            <a:r>
              <a:rPr sz="750" spc="-3" dirty="0">
                <a:latin typeface="Times New Roman"/>
                <a:cs typeface="Times New Roman"/>
              </a:rPr>
              <a:t>period</a:t>
            </a:r>
            <a:r>
              <a:rPr sz="750" spc="-51" dirty="0">
                <a:latin typeface="Times New Roman"/>
                <a:cs typeface="Times New Roman"/>
              </a:rPr>
              <a:t> </a:t>
            </a:r>
            <a:r>
              <a:rPr sz="750" spc="3" dirty="0">
                <a:latin typeface="Times New Roman"/>
                <a:cs typeface="Times New Roman"/>
              </a:rPr>
              <a:t>to</a:t>
            </a:r>
            <a:r>
              <a:rPr sz="750" spc="-51" dirty="0">
                <a:latin typeface="Times New Roman"/>
                <a:cs typeface="Times New Roman"/>
              </a:rPr>
              <a:t> </a:t>
            </a:r>
            <a:r>
              <a:rPr sz="750" spc="-3" dirty="0">
                <a:latin typeface="Times New Roman"/>
                <a:cs typeface="Times New Roman"/>
              </a:rPr>
              <a:t>which</a:t>
            </a:r>
            <a:r>
              <a:rPr sz="750" spc="-51" dirty="0">
                <a:latin typeface="Times New Roman"/>
                <a:cs typeface="Times New Roman"/>
              </a:rPr>
              <a:t> </a:t>
            </a:r>
            <a:r>
              <a:rPr sz="750" spc="-3" dirty="0">
                <a:latin typeface="Times New Roman"/>
                <a:cs typeface="Times New Roman"/>
              </a:rPr>
              <a:t>the</a:t>
            </a:r>
            <a:r>
              <a:rPr sz="750" spc="-48" dirty="0">
                <a:latin typeface="Times New Roman"/>
                <a:cs typeface="Times New Roman"/>
              </a:rPr>
              <a:t> </a:t>
            </a:r>
            <a:r>
              <a:rPr sz="750" dirty="0">
                <a:latin typeface="Times New Roman"/>
                <a:cs typeface="Times New Roman"/>
              </a:rPr>
              <a:t>regulation</a:t>
            </a:r>
            <a:r>
              <a:rPr sz="750" spc="-51" dirty="0">
                <a:latin typeface="Times New Roman"/>
                <a:cs typeface="Times New Roman"/>
              </a:rPr>
              <a:t> </a:t>
            </a:r>
            <a:r>
              <a:rPr sz="750" spc="-7" dirty="0">
                <a:latin typeface="Times New Roman"/>
                <a:cs typeface="Times New Roman"/>
              </a:rPr>
              <a:t>would</a:t>
            </a:r>
            <a:r>
              <a:rPr sz="750" dirty="0">
                <a:latin typeface="Times New Roman"/>
                <a:cs typeface="Times New Roman"/>
              </a:rPr>
              <a:t> app</a:t>
            </a:r>
            <a:r>
              <a:rPr sz="750" spc="3" dirty="0">
                <a:latin typeface="Times New Roman"/>
                <a:cs typeface="Times New Roman"/>
              </a:rPr>
              <a:t>l</a:t>
            </a:r>
            <a:r>
              <a:rPr sz="750" spc="-51" dirty="0">
                <a:latin typeface="Times New Roman"/>
                <a:cs typeface="Times New Roman"/>
              </a:rPr>
              <a:t>y</a:t>
            </a:r>
            <a:r>
              <a:rPr sz="750" dirty="0">
                <a:latin typeface="Times New Roman"/>
                <a:cs typeface="Times New Roman"/>
              </a:rPr>
              <a:t>.</a:t>
            </a:r>
            <a:r>
              <a:rPr sz="750" spc="245" dirty="0">
                <a:latin typeface="Times New Roman"/>
                <a:cs typeface="Times New Roman"/>
              </a:rPr>
              <a:t> </a:t>
            </a:r>
            <a:r>
              <a:rPr sz="750" spc="-7" dirty="0">
                <a:latin typeface="Times New Roman"/>
                <a:cs typeface="Times New Roman"/>
              </a:rPr>
              <a:t>Data</a:t>
            </a:r>
            <a:r>
              <a:rPr sz="750" spc="34" dirty="0">
                <a:latin typeface="Times New Roman"/>
                <a:cs typeface="Times New Roman"/>
              </a:rPr>
              <a:t> </a:t>
            </a:r>
            <a:r>
              <a:rPr sz="750" spc="-3" dirty="0">
                <a:latin typeface="Times New Roman"/>
                <a:cs typeface="Times New Roman"/>
              </a:rPr>
              <a:t>about</a:t>
            </a:r>
            <a:r>
              <a:rPr sz="750" spc="27" dirty="0">
                <a:latin typeface="Times New Roman"/>
                <a:cs typeface="Times New Roman"/>
              </a:rPr>
              <a:t> </a:t>
            </a:r>
            <a:r>
              <a:rPr sz="750" dirty="0">
                <a:latin typeface="Times New Roman"/>
                <a:cs typeface="Times New Roman"/>
              </a:rPr>
              <a:t>the</a:t>
            </a:r>
            <a:r>
              <a:rPr sz="750" spc="34" dirty="0">
                <a:latin typeface="Times New Roman"/>
                <a:cs typeface="Times New Roman"/>
              </a:rPr>
              <a:t> </a:t>
            </a:r>
            <a:r>
              <a:rPr sz="750" spc="-7" dirty="0">
                <a:latin typeface="Times New Roman"/>
                <a:cs typeface="Times New Roman"/>
              </a:rPr>
              <a:t>number,</a:t>
            </a:r>
            <a:r>
              <a:rPr sz="750" spc="31" dirty="0">
                <a:latin typeface="Times New Roman"/>
                <a:cs typeface="Times New Roman"/>
              </a:rPr>
              <a:t> </a:t>
            </a:r>
            <a:r>
              <a:rPr sz="750" dirty="0">
                <a:latin typeface="Times New Roman"/>
                <a:cs typeface="Times New Roman"/>
              </a:rPr>
              <a:t>size,</a:t>
            </a:r>
            <a:r>
              <a:rPr sz="750" spc="24" dirty="0">
                <a:latin typeface="Times New Roman"/>
                <a:cs typeface="Times New Roman"/>
              </a:rPr>
              <a:t> </a:t>
            </a:r>
            <a:r>
              <a:rPr sz="750" dirty="0">
                <a:latin typeface="Times New Roman"/>
                <a:cs typeface="Times New Roman"/>
              </a:rPr>
              <a:t>and</a:t>
            </a:r>
            <a:r>
              <a:rPr sz="750" spc="31" dirty="0">
                <a:latin typeface="Times New Roman"/>
                <a:cs typeface="Times New Roman"/>
              </a:rPr>
              <a:t> </a:t>
            </a:r>
            <a:r>
              <a:rPr sz="750" dirty="0">
                <a:latin typeface="Times New Roman"/>
                <a:cs typeface="Times New Roman"/>
              </a:rPr>
              <a:t>distribution</a:t>
            </a:r>
            <a:r>
              <a:rPr sz="750" spc="24" dirty="0">
                <a:latin typeface="Times New Roman"/>
                <a:cs typeface="Times New Roman"/>
              </a:rPr>
              <a:t> </a:t>
            </a:r>
            <a:r>
              <a:rPr sz="750" spc="-7" dirty="0">
                <a:latin typeface="Times New Roman"/>
                <a:cs typeface="Times New Roman"/>
              </a:rPr>
              <a:t>of</a:t>
            </a:r>
            <a:r>
              <a:rPr sz="750" spc="34" dirty="0">
                <a:latin typeface="Times New Roman"/>
                <a:cs typeface="Times New Roman"/>
              </a:rPr>
              <a:t> </a:t>
            </a:r>
            <a:r>
              <a:rPr sz="750" spc="-3" dirty="0">
                <a:latin typeface="Times New Roman"/>
                <a:cs typeface="Times New Roman"/>
              </a:rPr>
              <a:t>employers</a:t>
            </a:r>
            <a:r>
              <a:rPr sz="750" spc="34" dirty="0">
                <a:latin typeface="Times New Roman"/>
                <a:cs typeface="Times New Roman"/>
              </a:rPr>
              <a:t> </a:t>
            </a:r>
            <a:r>
              <a:rPr sz="750" spc="-3" dirty="0">
                <a:latin typeface="Times New Roman"/>
                <a:cs typeface="Times New Roman"/>
              </a:rPr>
              <a:t>comes</a:t>
            </a:r>
            <a:r>
              <a:rPr sz="750" spc="34" dirty="0">
                <a:latin typeface="Times New Roman"/>
                <a:cs typeface="Times New Roman"/>
              </a:rPr>
              <a:t> </a:t>
            </a:r>
            <a:r>
              <a:rPr sz="750" spc="-3" dirty="0">
                <a:latin typeface="Times New Roman"/>
                <a:cs typeface="Times New Roman"/>
              </a:rPr>
              <a:t>from</a:t>
            </a:r>
            <a:r>
              <a:rPr sz="750" spc="34" dirty="0">
                <a:latin typeface="Times New Roman"/>
                <a:cs typeface="Times New Roman"/>
              </a:rPr>
              <a:t> </a:t>
            </a:r>
            <a:r>
              <a:rPr sz="750" spc="-3" dirty="0">
                <a:latin typeface="Times New Roman"/>
                <a:cs typeface="Times New Roman"/>
              </a:rPr>
              <a:t>the</a:t>
            </a:r>
            <a:r>
              <a:rPr sz="750" spc="34" dirty="0">
                <a:latin typeface="Times New Roman"/>
                <a:cs typeface="Times New Roman"/>
              </a:rPr>
              <a:t> </a:t>
            </a:r>
            <a:r>
              <a:rPr sz="750" spc="-3" dirty="0">
                <a:latin typeface="Times New Roman"/>
                <a:cs typeface="Times New Roman"/>
              </a:rPr>
              <a:t>records</a:t>
            </a:r>
            <a:r>
              <a:rPr sz="750" spc="34" dirty="0">
                <a:latin typeface="Times New Roman"/>
                <a:cs typeface="Times New Roman"/>
              </a:rPr>
              <a:t> </a:t>
            </a:r>
            <a:r>
              <a:rPr sz="750" dirty="0">
                <a:latin typeface="Times New Roman"/>
                <a:cs typeface="Times New Roman"/>
              </a:rPr>
              <a:t>of</a:t>
            </a:r>
            <a:r>
              <a:rPr sz="750" spc="27" dirty="0">
                <a:latin typeface="Times New Roman"/>
                <a:cs typeface="Times New Roman"/>
              </a:rPr>
              <a:t> </a:t>
            </a:r>
            <a:r>
              <a:rPr sz="750" dirty="0">
                <a:latin typeface="Times New Roman"/>
                <a:cs typeface="Times New Roman"/>
              </a:rPr>
              <a:t>the Division</a:t>
            </a:r>
            <a:r>
              <a:rPr sz="750" spc="-10" dirty="0">
                <a:latin typeface="Times New Roman"/>
                <a:cs typeface="Times New Roman"/>
              </a:rPr>
              <a:t> </a:t>
            </a:r>
            <a:r>
              <a:rPr sz="750" dirty="0">
                <a:latin typeface="Times New Roman"/>
                <a:cs typeface="Times New Roman"/>
              </a:rPr>
              <a:t>from</a:t>
            </a:r>
            <a:r>
              <a:rPr sz="750" spc="-7" dirty="0">
                <a:latin typeface="Times New Roman"/>
                <a:cs typeface="Times New Roman"/>
              </a:rPr>
              <a:t> </a:t>
            </a:r>
            <a:r>
              <a:rPr sz="750" dirty="0">
                <a:latin typeface="Times New Roman"/>
                <a:cs typeface="Times New Roman"/>
              </a:rPr>
              <a:t>the</a:t>
            </a:r>
            <a:r>
              <a:rPr sz="750" spc="-7" dirty="0">
                <a:latin typeface="Times New Roman"/>
                <a:cs typeface="Times New Roman"/>
              </a:rPr>
              <a:t> </a:t>
            </a:r>
            <a:r>
              <a:rPr sz="750" spc="-3" dirty="0">
                <a:latin typeface="Times New Roman"/>
                <a:cs typeface="Times New Roman"/>
              </a:rPr>
              <a:t>required</a:t>
            </a:r>
            <a:r>
              <a:rPr sz="750" spc="-10" dirty="0">
                <a:latin typeface="Times New Roman"/>
                <a:cs typeface="Times New Roman"/>
              </a:rPr>
              <a:t> </a:t>
            </a:r>
            <a:r>
              <a:rPr sz="750" dirty="0">
                <a:latin typeface="Times New Roman"/>
                <a:cs typeface="Times New Roman"/>
              </a:rPr>
              <a:t>reports</a:t>
            </a:r>
            <a:r>
              <a:rPr sz="750" spc="-7" dirty="0">
                <a:latin typeface="Times New Roman"/>
                <a:cs typeface="Times New Roman"/>
              </a:rPr>
              <a:t> </a:t>
            </a:r>
            <a:r>
              <a:rPr sz="750" dirty="0">
                <a:latin typeface="Times New Roman"/>
                <a:cs typeface="Times New Roman"/>
              </a:rPr>
              <a:t>filed by</a:t>
            </a:r>
            <a:r>
              <a:rPr sz="750" spc="-10" dirty="0">
                <a:latin typeface="Times New Roman"/>
                <a:cs typeface="Times New Roman"/>
              </a:rPr>
              <a:t> </a:t>
            </a:r>
            <a:r>
              <a:rPr sz="750" spc="-3" dirty="0">
                <a:latin typeface="Times New Roman"/>
                <a:cs typeface="Times New Roman"/>
              </a:rPr>
              <a:t>those</a:t>
            </a:r>
            <a:r>
              <a:rPr sz="750" dirty="0">
                <a:latin typeface="Times New Roman"/>
                <a:cs typeface="Times New Roman"/>
              </a:rPr>
              <a:t> employers,</a:t>
            </a:r>
          </a:p>
          <a:p>
            <a:pPr marL="164518" indent="-155859">
              <a:spcBef>
                <a:spcPts val="573"/>
              </a:spcBef>
              <a:buAutoNum type="arabicPeriod" startAt="3"/>
              <a:tabLst>
                <a:tab pos="164518" algn="l"/>
              </a:tabLst>
            </a:pPr>
            <a:r>
              <a:rPr sz="750" b="1" spc="34" dirty="0">
                <a:latin typeface="Calibri"/>
                <a:cs typeface="Calibri"/>
              </a:rPr>
              <a:t>Estimated</a:t>
            </a:r>
            <a:r>
              <a:rPr sz="750" b="1" spc="-14" dirty="0">
                <a:latin typeface="Calibri"/>
                <a:cs typeface="Calibri"/>
              </a:rPr>
              <a:t> </a:t>
            </a:r>
            <a:r>
              <a:rPr sz="750" b="1" spc="48" dirty="0">
                <a:latin typeface="Calibri"/>
                <a:cs typeface="Calibri"/>
              </a:rPr>
              <a:t>Economic</a:t>
            </a:r>
            <a:r>
              <a:rPr sz="750" b="1" spc="-10" dirty="0">
                <a:latin typeface="Calibri"/>
                <a:cs typeface="Calibri"/>
              </a:rPr>
              <a:t> </a:t>
            </a:r>
            <a:r>
              <a:rPr sz="750" b="1" spc="34" dirty="0">
                <a:latin typeface="Calibri"/>
                <a:cs typeface="Calibri"/>
              </a:rPr>
              <a:t>Impact</a:t>
            </a:r>
            <a:endParaRPr sz="750" dirty="0">
              <a:latin typeface="Calibri"/>
              <a:cs typeface="Calibri"/>
            </a:endParaRPr>
          </a:p>
          <a:p>
            <a:pPr marL="164518" marR="4329" algn="just">
              <a:lnSpc>
                <a:spcPct val="110000"/>
              </a:lnSpc>
            </a:pPr>
            <a:r>
              <a:rPr sz="750" dirty="0">
                <a:latin typeface="Times New Roman"/>
                <a:cs typeface="Times New Roman"/>
              </a:rPr>
              <a:t>All</a:t>
            </a:r>
            <a:r>
              <a:rPr sz="750" spc="106" dirty="0">
                <a:latin typeface="Times New Roman"/>
                <a:cs typeface="Times New Roman"/>
              </a:rPr>
              <a:t> </a:t>
            </a:r>
            <a:r>
              <a:rPr sz="750" dirty="0">
                <a:latin typeface="Times New Roman"/>
                <a:cs typeface="Times New Roman"/>
              </a:rPr>
              <a:t>Nevada</a:t>
            </a:r>
            <a:r>
              <a:rPr sz="750" spc="109" dirty="0">
                <a:latin typeface="Times New Roman"/>
                <a:cs typeface="Times New Roman"/>
              </a:rPr>
              <a:t> </a:t>
            </a:r>
            <a:r>
              <a:rPr sz="750" dirty="0">
                <a:latin typeface="Times New Roman"/>
                <a:cs typeface="Times New Roman"/>
              </a:rPr>
              <a:t>employers</a:t>
            </a:r>
            <a:r>
              <a:rPr sz="750" spc="109" dirty="0">
                <a:latin typeface="Times New Roman"/>
                <a:cs typeface="Times New Roman"/>
              </a:rPr>
              <a:t> </a:t>
            </a:r>
            <a:r>
              <a:rPr sz="750" dirty="0">
                <a:latin typeface="Times New Roman"/>
                <a:cs typeface="Times New Roman"/>
              </a:rPr>
              <a:t>subject</a:t>
            </a:r>
            <a:r>
              <a:rPr sz="750" spc="109" dirty="0">
                <a:latin typeface="Times New Roman"/>
                <a:cs typeface="Times New Roman"/>
              </a:rPr>
              <a:t> </a:t>
            </a:r>
            <a:r>
              <a:rPr sz="750" dirty="0">
                <a:latin typeface="Times New Roman"/>
                <a:cs typeface="Times New Roman"/>
              </a:rPr>
              <a:t>to</a:t>
            </a:r>
            <a:r>
              <a:rPr sz="750" spc="106" dirty="0">
                <a:latin typeface="Times New Roman"/>
                <a:cs typeface="Times New Roman"/>
              </a:rPr>
              <a:t> </a:t>
            </a:r>
            <a:r>
              <a:rPr sz="750" dirty="0">
                <a:latin typeface="Times New Roman"/>
                <a:cs typeface="Times New Roman"/>
              </a:rPr>
              <a:t>Unemployment</a:t>
            </a:r>
            <a:r>
              <a:rPr sz="750" spc="109" dirty="0">
                <a:latin typeface="Times New Roman"/>
                <a:cs typeface="Times New Roman"/>
              </a:rPr>
              <a:t> </a:t>
            </a:r>
            <a:r>
              <a:rPr sz="750" dirty="0">
                <a:latin typeface="Times New Roman"/>
                <a:cs typeface="Times New Roman"/>
              </a:rPr>
              <a:t>Insurance</a:t>
            </a:r>
            <a:r>
              <a:rPr sz="750" spc="109" dirty="0">
                <a:latin typeface="Times New Roman"/>
                <a:cs typeface="Times New Roman"/>
              </a:rPr>
              <a:t> </a:t>
            </a:r>
            <a:r>
              <a:rPr sz="750" dirty="0">
                <a:latin typeface="Times New Roman"/>
                <a:cs typeface="Times New Roman"/>
              </a:rPr>
              <a:t>(UI)</a:t>
            </a:r>
            <a:r>
              <a:rPr sz="750" spc="109" dirty="0">
                <a:latin typeface="Times New Roman"/>
                <a:cs typeface="Times New Roman"/>
              </a:rPr>
              <a:t> </a:t>
            </a:r>
            <a:r>
              <a:rPr sz="750" dirty="0">
                <a:latin typeface="Times New Roman"/>
                <a:cs typeface="Times New Roman"/>
              </a:rPr>
              <a:t>contributions</a:t>
            </a:r>
            <a:r>
              <a:rPr sz="750" spc="99" dirty="0">
                <a:latin typeface="Times New Roman"/>
                <a:cs typeface="Times New Roman"/>
              </a:rPr>
              <a:t> </a:t>
            </a:r>
            <a:r>
              <a:rPr sz="750" dirty="0">
                <a:latin typeface="Times New Roman"/>
                <a:cs typeface="Times New Roman"/>
              </a:rPr>
              <a:t>and</a:t>
            </a:r>
            <a:r>
              <a:rPr sz="750" spc="102" dirty="0">
                <a:latin typeface="Times New Roman"/>
                <a:cs typeface="Times New Roman"/>
              </a:rPr>
              <a:t> </a:t>
            </a:r>
            <a:r>
              <a:rPr sz="750" dirty="0">
                <a:latin typeface="Times New Roman"/>
                <a:cs typeface="Times New Roman"/>
              </a:rPr>
              <a:t>eligible</a:t>
            </a:r>
            <a:r>
              <a:rPr sz="750" spc="109" dirty="0">
                <a:latin typeface="Times New Roman"/>
                <a:cs typeface="Times New Roman"/>
              </a:rPr>
              <a:t> </a:t>
            </a:r>
            <a:r>
              <a:rPr sz="750" spc="-17" dirty="0">
                <a:latin typeface="Times New Roman"/>
                <a:cs typeface="Times New Roman"/>
              </a:rPr>
              <a:t>for </a:t>
            </a:r>
            <a:r>
              <a:rPr sz="750" dirty="0">
                <a:latin typeface="Times New Roman"/>
                <a:cs typeface="Times New Roman"/>
              </a:rPr>
              <a:t>experience</a:t>
            </a:r>
            <a:r>
              <a:rPr sz="750" spc="27" dirty="0">
                <a:latin typeface="Times New Roman"/>
                <a:cs typeface="Times New Roman"/>
              </a:rPr>
              <a:t> </a:t>
            </a:r>
            <a:r>
              <a:rPr sz="750" dirty="0">
                <a:latin typeface="Times New Roman"/>
                <a:cs typeface="Times New Roman"/>
              </a:rPr>
              <a:t>rating</a:t>
            </a:r>
            <a:r>
              <a:rPr sz="750" spc="24" dirty="0">
                <a:latin typeface="Times New Roman"/>
                <a:cs typeface="Times New Roman"/>
              </a:rPr>
              <a:t> </a:t>
            </a:r>
            <a:r>
              <a:rPr sz="750" dirty="0">
                <a:latin typeface="Times New Roman"/>
                <a:cs typeface="Times New Roman"/>
              </a:rPr>
              <a:t>will</a:t>
            </a:r>
            <a:r>
              <a:rPr sz="750" spc="41" dirty="0">
                <a:latin typeface="Times New Roman"/>
                <a:cs typeface="Times New Roman"/>
              </a:rPr>
              <a:t> </a:t>
            </a:r>
            <a:r>
              <a:rPr sz="750" dirty="0">
                <a:latin typeface="Times New Roman"/>
                <a:cs typeface="Times New Roman"/>
              </a:rPr>
              <a:t>be</a:t>
            </a:r>
            <a:r>
              <a:rPr sz="750" spc="34" dirty="0">
                <a:latin typeface="Times New Roman"/>
                <a:cs typeface="Times New Roman"/>
              </a:rPr>
              <a:t> </a:t>
            </a:r>
            <a:r>
              <a:rPr sz="750" dirty="0">
                <a:latin typeface="Times New Roman"/>
                <a:cs typeface="Times New Roman"/>
              </a:rPr>
              <a:t>affected</a:t>
            </a:r>
            <a:r>
              <a:rPr sz="750" spc="24" dirty="0">
                <a:latin typeface="Times New Roman"/>
                <a:cs typeface="Times New Roman"/>
              </a:rPr>
              <a:t> </a:t>
            </a:r>
            <a:r>
              <a:rPr sz="750" dirty="0">
                <a:latin typeface="Times New Roman"/>
                <a:cs typeface="Times New Roman"/>
              </a:rPr>
              <a:t>by</a:t>
            </a:r>
            <a:r>
              <a:rPr sz="750" spc="37" dirty="0">
                <a:latin typeface="Times New Roman"/>
                <a:cs typeface="Times New Roman"/>
              </a:rPr>
              <a:t> </a:t>
            </a:r>
            <a:r>
              <a:rPr sz="750" dirty="0">
                <a:latin typeface="Times New Roman"/>
                <a:cs typeface="Times New Roman"/>
              </a:rPr>
              <a:t>the</a:t>
            </a:r>
            <a:r>
              <a:rPr sz="750" spc="34" dirty="0">
                <a:latin typeface="Times New Roman"/>
                <a:cs typeface="Times New Roman"/>
              </a:rPr>
              <a:t> </a:t>
            </a:r>
            <a:r>
              <a:rPr sz="750" dirty="0">
                <a:latin typeface="Times New Roman"/>
                <a:cs typeface="Times New Roman"/>
              </a:rPr>
              <a:t>proposed</a:t>
            </a:r>
            <a:r>
              <a:rPr sz="750" spc="24" dirty="0">
                <a:latin typeface="Times New Roman"/>
                <a:cs typeface="Times New Roman"/>
              </a:rPr>
              <a:t> </a:t>
            </a:r>
            <a:r>
              <a:rPr sz="750" dirty="0">
                <a:latin typeface="Times New Roman"/>
                <a:cs typeface="Times New Roman"/>
              </a:rPr>
              <a:t>regulations</a:t>
            </a:r>
            <a:r>
              <a:rPr sz="750" spc="37" dirty="0">
                <a:latin typeface="Times New Roman"/>
                <a:cs typeface="Times New Roman"/>
              </a:rPr>
              <a:t> </a:t>
            </a:r>
            <a:r>
              <a:rPr sz="750" dirty="0">
                <a:latin typeface="Times New Roman"/>
                <a:cs typeface="Times New Roman"/>
              </a:rPr>
              <a:t>constituting</a:t>
            </a:r>
            <a:r>
              <a:rPr sz="750" spc="24" dirty="0">
                <a:latin typeface="Times New Roman"/>
                <a:cs typeface="Times New Roman"/>
              </a:rPr>
              <a:t> </a:t>
            </a:r>
            <a:r>
              <a:rPr sz="750" dirty="0">
                <a:latin typeface="Times New Roman"/>
                <a:cs typeface="Times New Roman"/>
              </a:rPr>
              <a:t>approximately</a:t>
            </a:r>
            <a:r>
              <a:rPr sz="750" spc="27" dirty="0">
                <a:latin typeface="Times New Roman"/>
                <a:cs typeface="Times New Roman"/>
              </a:rPr>
              <a:t> </a:t>
            </a:r>
            <a:r>
              <a:rPr sz="750" u="sng" spc="-7" dirty="0">
                <a:uFill>
                  <a:solidFill>
                    <a:srgbClr val="000000"/>
                  </a:solidFill>
                </a:uFill>
                <a:latin typeface="Times New Roman"/>
                <a:cs typeface="Times New Roman"/>
              </a:rPr>
              <a:t>76,770</a:t>
            </a:r>
            <a:endParaRPr sz="750" dirty="0">
              <a:latin typeface="Times New Roman"/>
              <a:cs typeface="Times New Roman"/>
            </a:endParaRPr>
          </a:p>
          <a:p>
            <a:pPr marL="164085" algn="just">
              <a:spcBef>
                <a:spcPts val="92"/>
              </a:spcBef>
            </a:pPr>
            <a:r>
              <a:rPr sz="750" dirty="0">
                <a:latin typeface="Times New Roman"/>
                <a:cs typeface="Times New Roman"/>
              </a:rPr>
              <a:t>employers</a:t>
            </a:r>
            <a:r>
              <a:rPr sz="750" spc="116" dirty="0">
                <a:latin typeface="Times New Roman"/>
                <a:cs typeface="Times New Roman"/>
              </a:rPr>
              <a:t> </a:t>
            </a:r>
            <a:r>
              <a:rPr sz="750" dirty="0">
                <a:latin typeface="Times New Roman"/>
                <a:cs typeface="Times New Roman"/>
              </a:rPr>
              <a:t>or</a:t>
            </a:r>
            <a:r>
              <a:rPr sz="750" spc="119" dirty="0">
                <a:latin typeface="Times New Roman"/>
                <a:cs typeface="Times New Roman"/>
              </a:rPr>
              <a:t> </a:t>
            </a:r>
            <a:r>
              <a:rPr sz="750" dirty="0">
                <a:latin typeface="Times New Roman"/>
                <a:cs typeface="Times New Roman"/>
              </a:rPr>
              <a:t>75.2%</a:t>
            </a:r>
            <a:r>
              <a:rPr sz="750" spc="119" dirty="0">
                <a:latin typeface="Times New Roman"/>
                <a:cs typeface="Times New Roman"/>
              </a:rPr>
              <a:t> </a:t>
            </a:r>
            <a:r>
              <a:rPr sz="750" dirty="0">
                <a:latin typeface="Times New Roman"/>
                <a:cs typeface="Times New Roman"/>
              </a:rPr>
              <a:t>of</a:t>
            </a:r>
            <a:r>
              <a:rPr sz="750" spc="119" dirty="0">
                <a:latin typeface="Times New Roman"/>
                <a:cs typeface="Times New Roman"/>
              </a:rPr>
              <a:t> </a:t>
            </a:r>
            <a:r>
              <a:rPr sz="750" dirty="0">
                <a:latin typeface="Times New Roman"/>
                <a:cs typeface="Times New Roman"/>
              </a:rPr>
              <a:t>all</a:t>
            </a:r>
            <a:r>
              <a:rPr sz="750" spc="123" dirty="0">
                <a:latin typeface="Times New Roman"/>
                <a:cs typeface="Times New Roman"/>
              </a:rPr>
              <a:t> </a:t>
            </a:r>
            <a:r>
              <a:rPr sz="750" dirty="0">
                <a:latin typeface="Times New Roman"/>
                <a:cs typeface="Times New Roman"/>
              </a:rPr>
              <a:t>employers</a:t>
            </a:r>
            <a:r>
              <a:rPr sz="750" spc="116" dirty="0">
                <a:latin typeface="Times New Roman"/>
                <a:cs typeface="Times New Roman"/>
              </a:rPr>
              <a:t> </a:t>
            </a:r>
            <a:r>
              <a:rPr sz="750" dirty="0">
                <a:latin typeface="Times New Roman"/>
                <a:cs typeface="Times New Roman"/>
              </a:rPr>
              <a:t>registered</a:t>
            </a:r>
            <a:r>
              <a:rPr sz="750" spc="123" dirty="0">
                <a:latin typeface="Times New Roman"/>
                <a:cs typeface="Times New Roman"/>
              </a:rPr>
              <a:t> </a:t>
            </a:r>
            <a:r>
              <a:rPr sz="750" dirty="0">
                <a:latin typeface="Times New Roman"/>
                <a:cs typeface="Times New Roman"/>
              </a:rPr>
              <a:t>with</a:t>
            </a:r>
            <a:r>
              <a:rPr sz="750" spc="116" dirty="0">
                <a:latin typeface="Times New Roman"/>
                <a:cs typeface="Times New Roman"/>
              </a:rPr>
              <a:t> </a:t>
            </a:r>
            <a:r>
              <a:rPr sz="750" dirty="0">
                <a:latin typeface="Times New Roman"/>
                <a:cs typeface="Times New Roman"/>
              </a:rPr>
              <a:t>the</a:t>
            </a:r>
            <a:r>
              <a:rPr sz="750" spc="126" dirty="0">
                <a:latin typeface="Times New Roman"/>
                <a:cs typeface="Times New Roman"/>
              </a:rPr>
              <a:t> </a:t>
            </a:r>
            <a:r>
              <a:rPr sz="750" dirty="0">
                <a:latin typeface="Times New Roman"/>
                <a:cs typeface="Times New Roman"/>
              </a:rPr>
              <a:t>Employment</a:t>
            </a:r>
            <a:r>
              <a:rPr sz="750" spc="130" dirty="0">
                <a:latin typeface="Times New Roman"/>
                <a:cs typeface="Times New Roman"/>
              </a:rPr>
              <a:t> </a:t>
            </a:r>
            <a:r>
              <a:rPr sz="750" dirty="0">
                <a:latin typeface="Times New Roman"/>
                <a:cs typeface="Times New Roman"/>
              </a:rPr>
              <a:t>Security</a:t>
            </a:r>
            <a:r>
              <a:rPr sz="750" spc="116" dirty="0">
                <a:latin typeface="Times New Roman"/>
                <a:cs typeface="Times New Roman"/>
              </a:rPr>
              <a:t> </a:t>
            </a:r>
            <a:r>
              <a:rPr sz="750" dirty="0">
                <a:latin typeface="Times New Roman"/>
                <a:cs typeface="Times New Roman"/>
              </a:rPr>
              <a:t>Division.</a:t>
            </a:r>
            <a:r>
              <a:rPr sz="750" spc="99" dirty="0">
                <a:latin typeface="Times New Roman"/>
                <a:cs typeface="Times New Roman"/>
              </a:rPr>
              <a:t> </a:t>
            </a:r>
            <a:r>
              <a:rPr sz="750" spc="-17" dirty="0">
                <a:latin typeface="Times New Roman"/>
                <a:cs typeface="Times New Roman"/>
              </a:rPr>
              <a:t>The</a:t>
            </a:r>
            <a:endParaRPr sz="750" dirty="0">
              <a:latin typeface="Times New Roman"/>
              <a:cs typeface="Times New Roman"/>
            </a:endParaRPr>
          </a:p>
          <a:p>
            <a:pPr marL="164085" marR="4329" algn="just">
              <a:lnSpc>
                <a:spcPct val="110000"/>
              </a:lnSpc>
              <a:spcBef>
                <a:spcPts val="7"/>
              </a:spcBef>
            </a:pPr>
            <a:r>
              <a:rPr sz="750" dirty="0">
                <a:latin typeface="Times New Roman"/>
                <a:cs typeface="Times New Roman"/>
              </a:rPr>
              <a:t>proposed</a:t>
            </a:r>
            <a:r>
              <a:rPr sz="750" spc="123" dirty="0">
                <a:latin typeface="Times New Roman"/>
                <a:cs typeface="Times New Roman"/>
              </a:rPr>
              <a:t> </a:t>
            </a:r>
            <a:r>
              <a:rPr sz="750" dirty="0">
                <a:latin typeface="Times New Roman"/>
                <a:cs typeface="Times New Roman"/>
              </a:rPr>
              <a:t>regulations</a:t>
            </a:r>
            <a:r>
              <a:rPr sz="750" spc="126" dirty="0">
                <a:latin typeface="Times New Roman"/>
                <a:cs typeface="Times New Roman"/>
              </a:rPr>
              <a:t> </a:t>
            </a:r>
            <a:r>
              <a:rPr sz="750" dirty="0">
                <a:latin typeface="Times New Roman"/>
                <a:cs typeface="Times New Roman"/>
              </a:rPr>
              <a:t>represent</a:t>
            </a:r>
            <a:r>
              <a:rPr sz="750" spc="130" dirty="0">
                <a:latin typeface="Times New Roman"/>
                <a:cs typeface="Times New Roman"/>
              </a:rPr>
              <a:t> </a:t>
            </a:r>
            <a:r>
              <a:rPr sz="750" dirty="0">
                <a:latin typeface="Times New Roman"/>
                <a:cs typeface="Times New Roman"/>
              </a:rPr>
              <a:t>a</a:t>
            </a:r>
            <a:r>
              <a:rPr sz="750" spc="126" dirty="0">
                <a:latin typeface="Times New Roman"/>
                <a:cs typeface="Times New Roman"/>
              </a:rPr>
              <a:t> </a:t>
            </a:r>
            <a:r>
              <a:rPr sz="750" dirty="0">
                <a:latin typeface="Times New Roman"/>
                <a:cs typeface="Times New Roman"/>
              </a:rPr>
              <a:t>range</a:t>
            </a:r>
            <a:r>
              <a:rPr sz="750" spc="130" dirty="0">
                <a:latin typeface="Times New Roman"/>
                <a:cs typeface="Times New Roman"/>
              </a:rPr>
              <a:t> </a:t>
            </a:r>
            <a:r>
              <a:rPr sz="750" dirty="0">
                <a:latin typeface="Times New Roman"/>
                <a:cs typeface="Times New Roman"/>
              </a:rPr>
              <a:t>of</a:t>
            </a:r>
            <a:r>
              <a:rPr sz="750" spc="126" dirty="0">
                <a:latin typeface="Times New Roman"/>
                <a:cs typeface="Times New Roman"/>
              </a:rPr>
              <a:t> </a:t>
            </a:r>
            <a:r>
              <a:rPr sz="750" dirty="0">
                <a:latin typeface="Times New Roman"/>
                <a:cs typeface="Times New Roman"/>
              </a:rPr>
              <a:t>options</a:t>
            </a:r>
            <a:r>
              <a:rPr sz="750" spc="126" dirty="0">
                <a:latin typeface="Times New Roman"/>
                <a:cs typeface="Times New Roman"/>
              </a:rPr>
              <a:t> </a:t>
            </a:r>
            <a:r>
              <a:rPr sz="750" dirty="0">
                <a:latin typeface="Times New Roman"/>
                <a:cs typeface="Times New Roman"/>
              </a:rPr>
              <a:t>ranging</a:t>
            </a:r>
            <a:r>
              <a:rPr sz="750" spc="126" dirty="0">
                <a:latin typeface="Times New Roman"/>
                <a:cs typeface="Times New Roman"/>
              </a:rPr>
              <a:t> </a:t>
            </a:r>
            <a:r>
              <a:rPr sz="750" dirty="0">
                <a:latin typeface="Times New Roman"/>
                <a:cs typeface="Times New Roman"/>
              </a:rPr>
              <a:t>from</a:t>
            </a:r>
            <a:r>
              <a:rPr sz="750" spc="126" dirty="0">
                <a:latin typeface="Times New Roman"/>
                <a:cs typeface="Times New Roman"/>
              </a:rPr>
              <a:t> </a:t>
            </a:r>
            <a:r>
              <a:rPr sz="750" dirty="0">
                <a:latin typeface="Times New Roman"/>
                <a:cs typeface="Times New Roman"/>
              </a:rPr>
              <a:t>a</a:t>
            </a:r>
            <a:r>
              <a:rPr sz="750" spc="130" dirty="0">
                <a:latin typeface="Times New Roman"/>
                <a:cs typeface="Times New Roman"/>
              </a:rPr>
              <a:t> </a:t>
            </a:r>
            <a:r>
              <a:rPr sz="750" dirty="0">
                <a:latin typeface="Times New Roman"/>
                <a:cs typeface="Times New Roman"/>
              </a:rPr>
              <a:t>decrease</a:t>
            </a:r>
            <a:r>
              <a:rPr sz="750" spc="126" dirty="0">
                <a:latin typeface="Times New Roman"/>
                <a:cs typeface="Times New Roman"/>
              </a:rPr>
              <a:t> </a:t>
            </a:r>
            <a:r>
              <a:rPr sz="750" dirty="0">
                <a:latin typeface="Times New Roman"/>
                <a:cs typeface="Times New Roman"/>
              </a:rPr>
              <a:t>in</a:t>
            </a:r>
            <a:r>
              <a:rPr sz="750" spc="119" dirty="0">
                <a:latin typeface="Times New Roman"/>
                <a:cs typeface="Times New Roman"/>
              </a:rPr>
              <a:t> </a:t>
            </a:r>
            <a:r>
              <a:rPr sz="750" dirty="0">
                <a:latin typeface="Times New Roman"/>
                <a:cs typeface="Times New Roman"/>
              </a:rPr>
              <a:t>the</a:t>
            </a:r>
            <a:r>
              <a:rPr sz="750" spc="126" dirty="0">
                <a:latin typeface="Times New Roman"/>
                <a:cs typeface="Times New Roman"/>
              </a:rPr>
              <a:t> </a:t>
            </a:r>
            <a:r>
              <a:rPr sz="750" dirty="0">
                <a:latin typeface="Times New Roman"/>
                <a:cs typeface="Times New Roman"/>
              </a:rPr>
              <a:t>average</a:t>
            </a:r>
            <a:r>
              <a:rPr sz="750" spc="126" dirty="0">
                <a:latin typeface="Times New Roman"/>
                <a:cs typeface="Times New Roman"/>
              </a:rPr>
              <a:t> </a:t>
            </a:r>
            <a:r>
              <a:rPr sz="750" spc="-17" dirty="0">
                <a:latin typeface="Times New Roman"/>
                <a:cs typeface="Times New Roman"/>
              </a:rPr>
              <a:t>UI </a:t>
            </a:r>
            <a:r>
              <a:rPr sz="750" dirty="0">
                <a:latin typeface="Times New Roman"/>
                <a:cs typeface="Times New Roman"/>
              </a:rPr>
              <a:t>Contribution</a:t>
            </a:r>
            <a:r>
              <a:rPr sz="750" spc="17" dirty="0">
                <a:latin typeface="Times New Roman"/>
                <a:cs typeface="Times New Roman"/>
              </a:rPr>
              <a:t> </a:t>
            </a:r>
            <a:r>
              <a:rPr sz="750" dirty="0">
                <a:latin typeface="Times New Roman"/>
                <a:cs typeface="Times New Roman"/>
              </a:rPr>
              <a:t>rate</a:t>
            </a:r>
            <a:r>
              <a:rPr sz="750" spc="31" dirty="0">
                <a:latin typeface="Times New Roman"/>
                <a:cs typeface="Times New Roman"/>
              </a:rPr>
              <a:t> </a:t>
            </a:r>
            <a:r>
              <a:rPr sz="750" dirty="0">
                <a:latin typeface="Times New Roman"/>
                <a:cs typeface="Times New Roman"/>
              </a:rPr>
              <a:t>to</a:t>
            </a:r>
            <a:r>
              <a:rPr sz="750" spc="27" dirty="0">
                <a:latin typeface="Times New Roman"/>
                <a:cs typeface="Times New Roman"/>
              </a:rPr>
              <a:t> </a:t>
            </a:r>
            <a:r>
              <a:rPr sz="750" dirty="0">
                <a:latin typeface="Times New Roman"/>
                <a:cs typeface="Times New Roman"/>
              </a:rPr>
              <a:t>1.35%</a:t>
            </a:r>
            <a:r>
              <a:rPr sz="750" spc="24" dirty="0">
                <a:latin typeface="Times New Roman"/>
                <a:cs typeface="Times New Roman"/>
              </a:rPr>
              <a:t> </a:t>
            </a:r>
            <a:r>
              <a:rPr sz="750" dirty="0">
                <a:latin typeface="Times New Roman"/>
                <a:cs typeface="Times New Roman"/>
              </a:rPr>
              <a:t>to</a:t>
            </a:r>
            <a:r>
              <a:rPr sz="750" spc="27" dirty="0">
                <a:latin typeface="Times New Roman"/>
                <a:cs typeface="Times New Roman"/>
              </a:rPr>
              <a:t> </a:t>
            </a:r>
            <a:r>
              <a:rPr sz="750" dirty="0">
                <a:latin typeface="Times New Roman"/>
                <a:cs typeface="Times New Roman"/>
              </a:rPr>
              <a:t>an</a:t>
            </a:r>
            <a:r>
              <a:rPr sz="750" spc="27" dirty="0">
                <a:latin typeface="Times New Roman"/>
                <a:cs typeface="Times New Roman"/>
              </a:rPr>
              <a:t> </a:t>
            </a:r>
            <a:r>
              <a:rPr sz="750" dirty="0">
                <a:latin typeface="Times New Roman"/>
                <a:cs typeface="Times New Roman"/>
              </a:rPr>
              <a:t>unchanged</a:t>
            </a:r>
            <a:r>
              <a:rPr sz="750" spc="27" dirty="0">
                <a:latin typeface="Times New Roman"/>
                <a:cs typeface="Times New Roman"/>
              </a:rPr>
              <a:t> </a:t>
            </a:r>
            <a:r>
              <a:rPr sz="750" dirty="0">
                <a:latin typeface="Times New Roman"/>
                <a:cs typeface="Times New Roman"/>
              </a:rPr>
              <a:t>average</a:t>
            </a:r>
            <a:r>
              <a:rPr sz="750" spc="31" dirty="0">
                <a:latin typeface="Times New Roman"/>
                <a:cs typeface="Times New Roman"/>
              </a:rPr>
              <a:t> </a:t>
            </a:r>
            <a:r>
              <a:rPr sz="750" dirty="0">
                <a:latin typeface="Times New Roman"/>
                <a:cs typeface="Times New Roman"/>
              </a:rPr>
              <a:t>UI</a:t>
            </a:r>
            <a:r>
              <a:rPr sz="750" spc="27" dirty="0">
                <a:latin typeface="Times New Roman"/>
                <a:cs typeface="Times New Roman"/>
              </a:rPr>
              <a:t> </a:t>
            </a:r>
            <a:r>
              <a:rPr sz="750" dirty="0">
                <a:latin typeface="Times New Roman"/>
                <a:cs typeface="Times New Roman"/>
              </a:rPr>
              <a:t>Contribution</a:t>
            </a:r>
            <a:r>
              <a:rPr sz="750" spc="27" dirty="0">
                <a:latin typeface="Times New Roman"/>
                <a:cs typeface="Times New Roman"/>
              </a:rPr>
              <a:t> </a:t>
            </a:r>
            <a:r>
              <a:rPr sz="750" dirty="0">
                <a:latin typeface="Times New Roman"/>
                <a:cs typeface="Times New Roman"/>
              </a:rPr>
              <a:t>rate</a:t>
            </a:r>
            <a:r>
              <a:rPr sz="750" spc="31" dirty="0">
                <a:latin typeface="Times New Roman"/>
                <a:cs typeface="Times New Roman"/>
              </a:rPr>
              <a:t> </a:t>
            </a:r>
            <a:r>
              <a:rPr sz="750" dirty="0">
                <a:latin typeface="Times New Roman"/>
                <a:cs typeface="Times New Roman"/>
              </a:rPr>
              <a:t>at</a:t>
            </a:r>
            <a:r>
              <a:rPr sz="750" spc="31" dirty="0">
                <a:latin typeface="Times New Roman"/>
                <a:cs typeface="Times New Roman"/>
              </a:rPr>
              <a:t> </a:t>
            </a:r>
            <a:r>
              <a:rPr sz="750" dirty="0">
                <a:latin typeface="Times New Roman"/>
                <a:cs typeface="Times New Roman"/>
              </a:rPr>
              <a:t>1.65%</a:t>
            </a:r>
            <a:r>
              <a:rPr sz="750" spc="31" dirty="0">
                <a:latin typeface="Times New Roman"/>
                <a:cs typeface="Times New Roman"/>
              </a:rPr>
              <a:t> </a:t>
            </a:r>
            <a:r>
              <a:rPr sz="750" dirty="0">
                <a:latin typeface="Times New Roman"/>
                <a:cs typeface="Times New Roman"/>
              </a:rPr>
              <a:t>from</a:t>
            </a:r>
            <a:r>
              <a:rPr sz="750" spc="31" dirty="0">
                <a:latin typeface="Times New Roman"/>
                <a:cs typeface="Times New Roman"/>
              </a:rPr>
              <a:t> </a:t>
            </a:r>
            <a:r>
              <a:rPr sz="750" dirty="0">
                <a:latin typeface="Times New Roman"/>
                <a:cs typeface="Times New Roman"/>
              </a:rPr>
              <a:t>2025</a:t>
            </a:r>
            <a:r>
              <a:rPr sz="750" spc="27" dirty="0">
                <a:latin typeface="Times New Roman"/>
                <a:cs typeface="Times New Roman"/>
              </a:rPr>
              <a:t> </a:t>
            </a:r>
            <a:r>
              <a:rPr sz="750" spc="-17" dirty="0">
                <a:latin typeface="Times New Roman"/>
                <a:cs typeface="Times New Roman"/>
              </a:rPr>
              <a:t>to </a:t>
            </a:r>
            <a:r>
              <a:rPr sz="750" spc="-7" dirty="0">
                <a:latin typeface="Times New Roman"/>
                <a:cs typeface="Times New Roman"/>
              </a:rPr>
              <a:t>2026.</a:t>
            </a:r>
            <a:endParaRPr sz="750" dirty="0">
              <a:latin typeface="Times New Roman"/>
              <a:cs typeface="Times New Roman"/>
            </a:endParaRPr>
          </a:p>
          <a:p>
            <a:pPr marL="164085" algn="just">
              <a:spcBef>
                <a:spcPts val="501"/>
              </a:spcBef>
            </a:pPr>
            <a:r>
              <a:rPr sz="750" b="1" spc="37" dirty="0">
                <a:latin typeface="Calibri"/>
                <a:cs typeface="Calibri"/>
              </a:rPr>
              <a:t>Beneﬁcial</a:t>
            </a:r>
            <a:r>
              <a:rPr sz="750" b="1" dirty="0">
                <a:latin typeface="Calibri"/>
                <a:cs typeface="Calibri"/>
              </a:rPr>
              <a:t> </a:t>
            </a:r>
            <a:r>
              <a:rPr sz="750" b="1" spc="41" dirty="0">
                <a:latin typeface="Calibri"/>
                <a:cs typeface="Calibri"/>
              </a:rPr>
              <a:t>Impacts</a:t>
            </a:r>
            <a:endParaRPr sz="750" dirty="0">
              <a:latin typeface="Calibri"/>
              <a:cs typeface="Calibri"/>
            </a:endParaRPr>
          </a:p>
          <a:p>
            <a:pPr marL="164085" marR="100010" algn="just">
              <a:lnSpc>
                <a:spcPct val="103299"/>
              </a:lnSpc>
              <a:spcBef>
                <a:spcPts val="61"/>
              </a:spcBef>
            </a:pPr>
            <a:r>
              <a:rPr sz="750" dirty="0">
                <a:latin typeface="Times New Roman"/>
                <a:cs typeface="Times New Roman"/>
              </a:rPr>
              <a:t>Under all</a:t>
            </a:r>
            <a:r>
              <a:rPr sz="750" spc="-10" dirty="0">
                <a:latin typeface="Times New Roman"/>
                <a:cs typeface="Times New Roman"/>
              </a:rPr>
              <a:t> </a:t>
            </a:r>
            <a:r>
              <a:rPr sz="750" dirty="0">
                <a:latin typeface="Times New Roman"/>
                <a:cs typeface="Times New Roman"/>
              </a:rPr>
              <a:t>proposed</a:t>
            </a:r>
            <a:r>
              <a:rPr sz="750" spc="-14" dirty="0">
                <a:latin typeface="Times New Roman"/>
                <a:cs typeface="Times New Roman"/>
              </a:rPr>
              <a:t> </a:t>
            </a:r>
            <a:r>
              <a:rPr sz="750" dirty="0">
                <a:latin typeface="Times New Roman"/>
                <a:cs typeface="Times New Roman"/>
              </a:rPr>
              <a:t>regulation</a:t>
            </a:r>
            <a:r>
              <a:rPr sz="750" spc="-3" dirty="0">
                <a:latin typeface="Times New Roman"/>
                <a:cs typeface="Times New Roman"/>
              </a:rPr>
              <a:t> </a:t>
            </a:r>
            <a:r>
              <a:rPr sz="750" dirty="0">
                <a:latin typeface="Times New Roman"/>
                <a:cs typeface="Times New Roman"/>
              </a:rPr>
              <a:t>alternatives,</a:t>
            </a:r>
            <a:r>
              <a:rPr sz="750" spc="-14" dirty="0">
                <a:latin typeface="Times New Roman"/>
                <a:cs typeface="Times New Roman"/>
              </a:rPr>
              <a:t> </a:t>
            </a:r>
            <a:r>
              <a:rPr sz="750" dirty="0">
                <a:latin typeface="Times New Roman"/>
                <a:cs typeface="Times New Roman"/>
              </a:rPr>
              <a:t>the</a:t>
            </a:r>
            <a:r>
              <a:rPr sz="750" spc="-3" dirty="0">
                <a:latin typeface="Times New Roman"/>
                <a:cs typeface="Times New Roman"/>
              </a:rPr>
              <a:t> </a:t>
            </a:r>
            <a:r>
              <a:rPr sz="750" dirty="0">
                <a:latin typeface="Times New Roman"/>
                <a:cs typeface="Times New Roman"/>
              </a:rPr>
              <a:t>average</a:t>
            </a:r>
            <a:r>
              <a:rPr sz="750" spc="-10" dirty="0">
                <a:latin typeface="Times New Roman"/>
                <a:cs typeface="Times New Roman"/>
              </a:rPr>
              <a:t> </a:t>
            </a:r>
            <a:r>
              <a:rPr sz="750" dirty="0">
                <a:latin typeface="Times New Roman"/>
                <a:cs typeface="Times New Roman"/>
              </a:rPr>
              <a:t>burden</a:t>
            </a:r>
            <a:r>
              <a:rPr sz="750" spc="-3" dirty="0">
                <a:latin typeface="Times New Roman"/>
                <a:cs typeface="Times New Roman"/>
              </a:rPr>
              <a:t> </a:t>
            </a:r>
            <a:r>
              <a:rPr sz="750" dirty="0">
                <a:latin typeface="Times New Roman"/>
                <a:cs typeface="Times New Roman"/>
              </a:rPr>
              <a:t>on</a:t>
            </a:r>
            <a:r>
              <a:rPr sz="750" spc="-3" dirty="0">
                <a:latin typeface="Times New Roman"/>
                <a:cs typeface="Times New Roman"/>
              </a:rPr>
              <a:t> </a:t>
            </a:r>
            <a:r>
              <a:rPr sz="750" dirty="0">
                <a:latin typeface="Times New Roman"/>
                <a:cs typeface="Times New Roman"/>
              </a:rPr>
              <a:t>employers will</a:t>
            </a:r>
            <a:r>
              <a:rPr sz="750" spc="-10" dirty="0">
                <a:latin typeface="Times New Roman"/>
                <a:cs typeface="Times New Roman"/>
              </a:rPr>
              <a:t> </a:t>
            </a:r>
            <a:r>
              <a:rPr sz="750" dirty="0">
                <a:latin typeface="Times New Roman"/>
                <a:cs typeface="Times New Roman"/>
              </a:rPr>
              <a:t>either</a:t>
            </a:r>
            <a:r>
              <a:rPr sz="750" spc="-10" dirty="0">
                <a:latin typeface="Times New Roman"/>
                <a:cs typeface="Times New Roman"/>
              </a:rPr>
              <a:t> </a:t>
            </a:r>
            <a:r>
              <a:rPr sz="750" spc="-7" dirty="0">
                <a:latin typeface="Times New Roman"/>
                <a:cs typeface="Times New Roman"/>
              </a:rPr>
              <a:t>remain </a:t>
            </a:r>
            <a:r>
              <a:rPr sz="750" dirty="0">
                <a:latin typeface="Times New Roman"/>
                <a:cs typeface="Times New Roman"/>
              </a:rPr>
              <a:t>steady</a:t>
            </a:r>
            <a:r>
              <a:rPr sz="750" spc="-7" dirty="0">
                <a:latin typeface="Times New Roman"/>
                <a:cs typeface="Times New Roman"/>
              </a:rPr>
              <a:t> </a:t>
            </a:r>
            <a:r>
              <a:rPr sz="750" dirty="0">
                <a:latin typeface="Times New Roman"/>
                <a:cs typeface="Times New Roman"/>
              </a:rPr>
              <a:t>or</a:t>
            </a:r>
            <a:r>
              <a:rPr sz="750" spc="-3" dirty="0">
                <a:latin typeface="Times New Roman"/>
                <a:cs typeface="Times New Roman"/>
              </a:rPr>
              <a:t> </a:t>
            </a:r>
            <a:r>
              <a:rPr sz="750" dirty="0">
                <a:latin typeface="Times New Roman"/>
                <a:cs typeface="Times New Roman"/>
              </a:rPr>
              <a:t>could</a:t>
            </a:r>
            <a:r>
              <a:rPr sz="750" spc="-3" dirty="0">
                <a:latin typeface="Times New Roman"/>
                <a:cs typeface="Times New Roman"/>
              </a:rPr>
              <a:t> </a:t>
            </a:r>
            <a:r>
              <a:rPr sz="750" dirty="0">
                <a:latin typeface="Times New Roman"/>
                <a:cs typeface="Times New Roman"/>
              </a:rPr>
              <a:t>decrease</a:t>
            </a:r>
            <a:r>
              <a:rPr sz="750" spc="-7" dirty="0">
                <a:latin typeface="Times New Roman"/>
                <a:cs typeface="Times New Roman"/>
              </a:rPr>
              <a:t> </a:t>
            </a:r>
            <a:r>
              <a:rPr sz="750" dirty="0">
                <a:latin typeface="Times New Roman"/>
                <a:cs typeface="Times New Roman"/>
              </a:rPr>
              <a:t>and</a:t>
            </a:r>
            <a:r>
              <a:rPr sz="750" spc="-3" dirty="0">
                <a:latin typeface="Times New Roman"/>
                <a:cs typeface="Times New Roman"/>
              </a:rPr>
              <a:t> </a:t>
            </a:r>
            <a:r>
              <a:rPr sz="750" dirty="0">
                <a:latin typeface="Times New Roman"/>
                <a:cs typeface="Times New Roman"/>
              </a:rPr>
              <a:t>will</a:t>
            </a:r>
            <a:r>
              <a:rPr sz="750" spc="-3" dirty="0">
                <a:latin typeface="Times New Roman"/>
                <a:cs typeface="Times New Roman"/>
              </a:rPr>
              <a:t> </a:t>
            </a:r>
            <a:r>
              <a:rPr sz="750" dirty="0">
                <a:latin typeface="Times New Roman"/>
                <a:cs typeface="Times New Roman"/>
              </a:rPr>
              <a:t>not revert</a:t>
            </a:r>
            <a:r>
              <a:rPr sz="750" spc="-14" dirty="0">
                <a:latin typeface="Times New Roman"/>
                <a:cs typeface="Times New Roman"/>
              </a:rPr>
              <a:t> </a:t>
            </a:r>
            <a:r>
              <a:rPr sz="750" dirty="0">
                <a:latin typeface="Times New Roman"/>
                <a:cs typeface="Times New Roman"/>
              </a:rPr>
              <a:t>to</a:t>
            </a:r>
            <a:r>
              <a:rPr sz="750" spc="-3" dirty="0">
                <a:latin typeface="Times New Roman"/>
                <a:cs typeface="Times New Roman"/>
              </a:rPr>
              <a:t> </a:t>
            </a:r>
            <a:r>
              <a:rPr sz="750" dirty="0">
                <a:latin typeface="Times New Roman"/>
                <a:cs typeface="Times New Roman"/>
              </a:rPr>
              <a:t>the</a:t>
            </a:r>
            <a:r>
              <a:rPr sz="750" spc="-7" dirty="0">
                <a:latin typeface="Times New Roman"/>
                <a:cs typeface="Times New Roman"/>
              </a:rPr>
              <a:t> </a:t>
            </a:r>
            <a:r>
              <a:rPr sz="750" dirty="0">
                <a:latin typeface="Times New Roman"/>
                <a:cs typeface="Times New Roman"/>
              </a:rPr>
              <a:t>standard</a:t>
            </a:r>
            <a:r>
              <a:rPr sz="750" spc="-14" dirty="0">
                <a:latin typeface="Times New Roman"/>
                <a:cs typeface="Times New Roman"/>
              </a:rPr>
              <a:t> </a:t>
            </a:r>
            <a:r>
              <a:rPr sz="750" dirty="0">
                <a:latin typeface="Times New Roman"/>
                <a:cs typeface="Times New Roman"/>
              </a:rPr>
              <a:t>contribution</a:t>
            </a:r>
            <a:r>
              <a:rPr sz="750" spc="-17" dirty="0">
                <a:latin typeface="Times New Roman"/>
                <a:cs typeface="Times New Roman"/>
              </a:rPr>
              <a:t> </a:t>
            </a:r>
            <a:r>
              <a:rPr sz="750" dirty="0">
                <a:latin typeface="Times New Roman"/>
                <a:cs typeface="Times New Roman"/>
              </a:rPr>
              <a:t>rate</a:t>
            </a:r>
            <a:r>
              <a:rPr sz="750" spc="-3" dirty="0">
                <a:latin typeface="Times New Roman"/>
                <a:cs typeface="Times New Roman"/>
              </a:rPr>
              <a:t> </a:t>
            </a:r>
            <a:r>
              <a:rPr sz="750" dirty="0">
                <a:latin typeface="Times New Roman"/>
                <a:cs typeface="Times New Roman"/>
              </a:rPr>
              <a:t>of</a:t>
            </a:r>
            <a:r>
              <a:rPr sz="750" spc="-14" dirty="0">
                <a:latin typeface="Times New Roman"/>
                <a:cs typeface="Times New Roman"/>
              </a:rPr>
              <a:t> </a:t>
            </a:r>
            <a:r>
              <a:rPr sz="750" dirty="0">
                <a:latin typeface="Times New Roman"/>
                <a:cs typeface="Times New Roman"/>
              </a:rPr>
              <a:t>2.95%.</a:t>
            </a:r>
            <a:r>
              <a:rPr sz="750" spc="-3" dirty="0">
                <a:latin typeface="Times New Roman"/>
                <a:cs typeface="Times New Roman"/>
              </a:rPr>
              <a:t> </a:t>
            </a:r>
            <a:r>
              <a:rPr sz="750" spc="-7" dirty="0">
                <a:latin typeface="Times New Roman"/>
                <a:cs typeface="Times New Roman"/>
              </a:rPr>
              <a:t>Further, </a:t>
            </a:r>
            <a:r>
              <a:rPr sz="750" dirty="0">
                <a:latin typeface="Times New Roman"/>
                <a:cs typeface="Times New Roman"/>
              </a:rPr>
              <a:t>these</a:t>
            </a:r>
            <a:r>
              <a:rPr sz="750" spc="-3" dirty="0">
                <a:latin typeface="Times New Roman"/>
                <a:cs typeface="Times New Roman"/>
              </a:rPr>
              <a:t> </a:t>
            </a:r>
            <a:r>
              <a:rPr sz="750" dirty="0">
                <a:latin typeface="Times New Roman"/>
                <a:cs typeface="Times New Roman"/>
              </a:rPr>
              <a:t>contributions</a:t>
            </a:r>
            <a:r>
              <a:rPr sz="750" spc="-3" dirty="0">
                <a:latin typeface="Times New Roman"/>
                <a:cs typeface="Times New Roman"/>
              </a:rPr>
              <a:t> </a:t>
            </a:r>
            <a:r>
              <a:rPr sz="750" dirty="0">
                <a:latin typeface="Times New Roman"/>
                <a:cs typeface="Times New Roman"/>
              </a:rPr>
              <a:t>are</a:t>
            </a:r>
            <a:r>
              <a:rPr sz="750" spc="-3" dirty="0">
                <a:latin typeface="Times New Roman"/>
                <a:cs typeface="Times New Roman"/>
              </a:rPr>
              <a:t> </a:t>
            </a:r>
            <a:r>
              <a:rPr sz="750" dirty="0">
                <a:latin typeface="Times New Roman"/>
                <a:cs typeface="Times New Roman"/>
              </a:rPr>
              <a:t>expected</a:t>
            </a:r>
            <a:r>
              <a:rPr sz="750" spc="-3" dirty="0">
                <a:latin typeface="Times New Roman"/>
                <a:cs typeface="Times New Roman"/>
              </a:rPr>
              <a:t> </a:t>
            </a:r>
            <a:r>
              <a:rPr sz="750" dirty="0">
                <a:latin typeface="Times New Roman"/>
                <a:cs typeface="Times New Roman"/>
              </a:rPr>
              <a:t>to</a:t>
            </a:r>
            <a:r>
              <a:rPr sz="750" spc="-14" dirty="0">
                <a:latin typeface="Times New Roman"/>
                <a:cs typeface="Times New Roman"/>
              </a:rPr>
              <a:t> </a:t>
            </a:r>
            <a:r>
              <a:rPr sz="750" dirty="0">
                <a:latin typeface="Times New Roman"/>
                <a:cs typeface="Times New Roman"/>
              </a:rPr>
              <a:t>exceed</a:t>
            </a:r>
            <a:r>
              <a:rPr sz="750" spc="-3" dirty="0">
                <a:latin typeface="Times New Roman"/>
                <a:cs typeface="Times New Roman"/>
              </a:rPr>
              <a:t> </a:t>
            </a:r>
            <a:r>
              <a:rPr sz="750" dirty="0">
                <a:latin typeface="Times New Roman"/>
                <a:cs typeface="Times New Roman"/>
              </a:rPr>
              <a:t>benefit payments</a:t>
            </a:r>
            <a:r>
              <a:rPr sz="750" spc="-3" dirty="0">
                <a:latin typeface="Times New Roman"/>
                <a:cs typeface="Times New Roman"/>
              </a:rPr>
              <a:t> </a:t>
            </a:r>
            <a:r>
              <a:rPr sz="750" dirty="0">
                <a:latin typeface="Times New Roman"/>
                <a:cs typeface="Times New Roman"/>
              </a:rPr>
              <a:t>and</a:t>
            </a:r>
            <a:r>
              <a:rPr sz="750" spc="-7" dirty="0">
                <a:latin typeface="Times New Roman"/>
                <a:cs typeface="Times New Roman"/>
              </a:rPr>
              <a:t> </a:t>
            </a:r>
            <a:r>
              <a:rPr sz="750" dirty="0">
                <a:latin typeface="Times New Roman"/>
                <a:cs typeface="Times New Roman"/>
              </a:rPr>
              <a:t>will</a:t>
            </a:r>
            <a:r>
              <a:rPr sz="750" spc="-10" dirty="0">
                <a:latin typeface="Times New Roman"/>
                <a:cs typeface="Times New Roman"/>
              </a:rPr>
              <a:t> </a:t>
            </a:r>
            <a:r>
              <a:rPr sz="750" dirty="0">
                <a:latin typeface="Times New Roman"/>
                <a:cs typeface="Times New Roman"/>
              </a:rPr>
              <a:t>continue</a:t>
            </a:r>
            <a:r>
              <a:rPr sz="750" spc="-3" dirty="0">
                <a:latin typeface="Times New Roman"/>
                <a:cs typeface="Times New Roman"/>
              </a:rPr>
              <a:t> </a:t>
            </a:r>
            <a:r>
              <a:rPr sz="750" dirty="0">
                <a:latin typeface="Times New Roman"/>
                <a:cs typeface="Times New Roman"/>
              </a:rPr>
              <a:t>to</a:t>
            </a:r>
            <a:r>
              <a:rPr sz="750" spc="-14" dirty="0">
                <a:latin typeface="Times New Roman"/>
                <a:cs typeface="Times New Roman"/>
              </a:rPr>
              <a:t> </a:t>
            </a:r>
            <a:r>
              <a:rPr sz="750" dirty="0">
                <a:latin typeface="Times New Roman"/>
                <a:cs typeface="Times New Roman"/>
              </a:rPr>
              <a:t>allow</a:t>
            </a:r>
            <a:r>
              <a:rPr sz="750" spc="-7" dirty="0">
                <a:latin typeface="Times New Roman"/>
                <a:cs typeface="Times New Roman"/>
              </a:rPr>
              <a:t> </a:t>
            </a:r>
            <a:r>
              <a:rPr sz="750" dirty="0">
                <a:latin typeface="Times New Roman"/>
                <a:cs typeface="Times New Roman"/>
              </a:rPr>
              <a:t>the</a:t>
            </a:r>
            <a:r>
              <a:rPr sz="750" spc="-10" dirty="0">
                <a:latin typeface="Times New Roman"/>
                <a:cs typeface="Times New Roman"/>
              </a:rPr>
              <a:t> </a:t>
            </a:r>
            <a:r>
              <a:rPr sz="750" spc="-7" dirty="0">
                <a:latin typeface="Times New Roman"/>
                <a:cs typeface="Times New Roman"/>
              </a:rPr>
              <a:t>state </a:t>
            </a:r>
            <a:r>
              <a:rPr sz="750" dirty="0">
                <a:latin typeface="Times New Roman"/>
                <a:cs typeface="Times New Roman"/>
              </a:rPr>
              <a:t>to</a:t>
            </a:r>
            <a:r>
              <a:rPr sz="750" spc="-7" dirty="0">
                <a:latin typeface="Times New Roman"/>
                <a:cs typeface="Times New Roman"/>
              </a:rPr>
              <a:t> </a:t>
            </a:r>
            <a:r>
              <a:rPr sz="750" dirty="0">
                <a:latin typeface="Times New Roman"/>
                <a:cs typeface="Times New Roman"/>
              </a:rPr>
              <a:t>build</a:t>
            </a:r>
            <a:r>
              <a:rPr sz="750" spc="-14" dirty="0">
                <a:latin typeface="Times New Roman"/>
                <a:cs typeface="Times New Roman"/>
              </a:rPr>
              <a:t> </a:t>
            </a:r>
            <a:r>
              <a:rPr sz="750" dirty="0">
                <a:latin typeface="Times New Roman"/>
                <a:cs typeface="Times New Roman"/>
              </a:rPr>
              <a:t>its</a:t>
            </a:r>
            <a:r>
              <a:rPr sz="750" spc="-20" dirty="0">
                <a:latin typeface="Times New Roman"/>
                <a:cs typeface="Times New Roman"/>
              </a:rPr>
              <a:t> </a:t>
            </a:r>
            <a:r>
              <a:rPr sz="750" dirty="0">
                <a:latin typeface="Times New Roman"/>
                <a:cs typeface="Times New Roman"/>
              </a:rPr>
              <a:t>Trust</a:t>
            </a:r>
            <a:r>
              <a:rPr sz="750" spc="-3" dirty="0">
                <a:latin typeface="Times New Roman"/>
                <a:cs typeface="Times New Roman"/>
              </a:rPr>
              <a:t> </a:t>
            </a:r>
            <a:r>
              <a:rPr sz="750" dirty="0">
                <a:latin typeface="Times New Roman"/>
                <a:cs typeface="Times New Roman"/>
              </a:rPr>
              <a:t>Fund</a:t>
            </a:r>
            <a:r>
              <a:rPr sz="750" spc="-3" dirty="0">
                <a:latin typeface="Times New Roman"/>
                <a:cs typeface="Times New Roman"/>
              </a:rPr>
              <a:t> </a:t>
            </a:r>
            <a:r>
              <a:rPr sz="750" spc="-7" dirty="0">
                <a:latin typeface="Times New Roman"/>
                <a:cs typeface="Times New Roman"/>
              </a:rPr>
              <a:t>reserves.</a:t>
            </a:r>
            <a:endParaRPr sz="750" dirty="0">
              <a:latin typeface="Times New Roman"/>
              <a:cs typeface="Times New Roman"/>
            </a:endParaRPr>
          </a:p>
          <a:p>
            <a:pPr marL="164085" algn="just">
              <a:spcBef>
                <a:spcPts val="580"/>
              </a:spcBef>
            </a:pPr>
            <a:r>
              <a:rPr sz="750" b="1" spc="14" dirty="0">
                <a:latin typeface="Calibri"/>
                <a:cs typeface="Calibri"/>
              </a:rPr>
              <a:t>Adverse</a:t>
            </a:r>
            <a:r>
              <a:rPr sz="750" b="1" spc="95" dirty="0">
                <a:latin typeface="Calibri"/>
                <a:cs typeface="Calibri"/>
              </a:rPr>
              <a:t> </a:t>
            </a:r>
            <a:r>
              <a:rPr sz="750" b="1" spc="37" dirty="0">
                <a:latin typeface="Calibri"/>
                <a:cs typeface="Calibri"/>
              </a:rPr>
              <a:t>Impacts</a:t>
            </a:r>
            <a:endParaRPr sz="750" dirty="0">
              <a:latin typeface="Calibri"/>
              <a:cs typeface="Calibri"/>
            </a:endParaRPr>
          </a:p>
          <a:p>
            <a:pPr marL="164085" marR="4329" algn="just">
              <a:lnSpc>
                <a:spcPct val="110000"/>
              </a:lnSpc>
            </a:pPr>
            <a:r>
              <a:rPr sz="750" dirty="0">
                <a:latin typeface="Times New Roman"/>
                <a:cs typeface="Times New Roman"/>
              </a:rPr>
              <a:t>The</a:t>
            </a:r>
            <a:r>
              <a:rPr sz="750" spc="-10" dirty="0">
                <a:latin typeface="Times New Roman"/>
                <a:cs typeface="Times New Roman"/>
              </a:rPr>
              <a:t> </a:t>
            </a:r>
            <a:r>
              <a:rPr sz="750" dirty="0">
                <a:latin typeface="Times New Roman"/>
                <a:cs typeface="Times New Roman"/>
              </a:rPr>
              <a:t>only</a:t>
            </a:r>
            <a:r>
              <a:rPr sz="750" spc="-7" dirty="0">
                <a:latin typeface="Times New Roman"/>
                <a:cs typeface="Times New Roman"/>
              </a:rPr>
              <a:t> </a:t>
            </a:r>
            <a:r>
              <a:rPr sz="750" dirty="0">
                <a:latin typeface="Times New Roman"/>
                <a:cs typeface="Times New Roman"/>
              </a:rPr>
              <a:t>employers</a:t>
            </a:r>
            <a:r>
              <a:rPr sz="750" spc="-7" dirty="0">
                <a:latin typeface="Times New Roman"/>
                <a:cs typeface="Times New Roman"/>
              </a:rPr>
              <a:t> </a:t>
            </a:r>
            <a:r>
              <a:rPr sz="750" dirty="0">
                <a:latin typeface="Times New Roman"/>
                <a:cs typeface="Times New Roman"/>
              </a:rPr>
              <a:t>who</a:t>
            </a:r>
            <a:r>
              <a:rPr sz="750" spc="-7" dirty="0">
                <a:latin typeface="Times New Roman"/>
                <a:cs typeface="Times New Roman"/>
              </a:rPr>
              <a:t> </a:t>
            </a:r>
            <a:r>
              <a:rPr sz="750" dirty="0">
                <a:latin typeface="Times New Roman"/>
                <a:cs typeface="Times New Roman"/>
              </a:rPr>
              <a:t>will</a:t>
            </a:r>
            <a:r>
              <a:rPr sz="750" spc="-3" dirty="0">
                <a:latin typeface="Times New Roman"/>
                <a:cs typeface="Times New Roman"/>
              </a:rPr>
              <a:t> </a:t>
            </a:r>
            <a:r>
              <a:rPr sz="750" dirty="0">
                <a:latin typeface="Times New Roman"/>
                <a:cs typeface="Times New Roman"/>
              </a:rPr>
              <a:t>experience</a:t>
            </a:r>
            <a:r>
              <a:rPr sz="750" spc="-7" dirty="0">
                <a:latin typeface="Times New Roman"/>
                <a:cs typeface="Times New Roman"/>
              </a:rPr>
              <a:t> </a:t>
            </a:r>
            <a:r>
              <a:rPr sz="750" dirty="0">
                <a:latin typeface="Times New Roman"/>
                <a:cs typeface="Times New Roman"/>
              </a:rPr>
              <a:t>a</a:t>
            </a:r>
            <a:r>
              <a:rPr sz="750" spc="-7" dirty="0">
                <a:latin typeface="Times New Roman"/>
                <a:cs typeface="Times New Roman"/>
              </a:rPr>
              <a:t> </a:t>
            </a:r>
            <a:r>
              <a:rPr sz="750" dirty="0">
                <a:latin typeface="Times New Roman"/>
                <a:cs typeface="Times New Roman"/>
              </a:rPr>
              <a:t>higher</a:t>
            </a:r>
            <a:r>
              <a:rPr sz="750" spc="-3" dirty="0">
                <a:latin typeface="Times New Roman"/>
                <a:cs typeface="Times New Roman"/>
              </a:rPr>
              <a:t> </a:t>
            </a:r>
            <a:r>
              <a:rPr sz="750" dirty="0">
                <a:latin typeface="Times New Roman"/>
                <a:cs typeface="Times New Roman"/>
              </a:rPr>
              <a:t>contribution</a:t>
            </a:r>
            <a:r>
              <a:rPr sz="750" spc="-7" dirty="0">
                <a:latin typeface="Times New Roman"/>
                <a:cs typeface="Times New Roman"/>
              </a:rPr>
              <a:t> </a:t>
            </a:r>
            <a:r>
              <a:rPr sz="750" dirty="0">
                <a:latin typeface="Times New Roman"/>
                <a:cs typeface="Times New Roman"/>
              </a:rPr>
              <a:t>rate</a:t>
            </a:r>
            <a:r>
              <a:rPr sz="750" spc="-14" dirty="0">
                <a:latin typeface="Times New Roman"/>
                <a:cs typeface="Times New Roman"/>
              </a:rPr>
              <a:t> </a:t>
            </a:r>
            <a:r>
              <a:rPr sz="750" dirty="0">
                <a:latin typeface="Times New Roman"/>
                <a:cs typeface="Times New Roman"/>
              </a:rPr>
              <a:t>are</a:t>
            </a:r>
            <a:r>
              <a:rPr sz="750" spc="-14" dirty="0">
                <a:latin typeface="Times New Roman"/>
                <a:cs typeface="Times New Roman"/>
              </a:rPr>
              <a:t> </a:t>
            </a:r>
            <a:r>
              <a:rPr sz="750" dirty="0">
                <a:latin typeface="Times New Roman"/>
                <a:cs typeface="Times New Roman"/>
              </a:rPr>
              <a:t>those</a:t>
            </a:r>
            <a:r>
              <a:rPr sz="750" spc="-7" dirty="0">
                <a:latin typeface="Times New Roman"/>
                <a:cs typeface="Times New Roman"/>
              </a:rPr>
              <a:t> </a:t>
            </a:r>
            <a:r>
              <a:rPr sz="750" dirty="0">
                <a:latin typeface="Times New Roman"/>
                <a:cs typeface="Times New Roman"/>
              </a:rPr>
              <a:t>whose</a:t>
            </a:r>
            <a:r>
              <a:rPr sz="750" spc="-7" dirty="0">
                <a:latin typeface="Times New Roman"/>
                <a:cs typeface="Times New Roman"/>
              </a:rPr>
              <a:t> </a:t>
            </a:r>
            <a:r>
              <a:rPr sz="750" dirty="0">
                <a:latin typeface="Times New Roman"/>
                <a:cs typeface="Times New Roman"/>
              </a:rPr>
              <a:t>UI</a:t>
            </a:r>
            <a:r>
              <a:rPr sz="750" spc="-3" dirty="0">
                <a:latin typeface="Times New Roman"/>
                <a:cs typeface="Times New Roman"/>
              </a:rPr>
              <a:t> </a:t>
            </a:r>
            <a:r>
              <a:rPr sz="750" spc="-7" dirty="0">
                <a:latin typeface="Times New Roman"/>
                <a:cs typeface="Times New Roman"/>
              </a:rPr>
              <a:t>experience </a:t>
            </a:r>
            <a:r>
              <a:rPr sz="750" dirty="0">
                <a:latin typeface="Times New Roman"/>
                <a:cs typeface="Times New Roman"/>
              </a:rPr>
              <a:t>causes</a:t>
            </a:r>
            <a:r>
              <a:rPr sz="750" spc="-24" dirty="0">
                <a:latin typeface="Times New Roman"/>
                <a:cs typeface="Times New Roman"/>
              </a:rPr>
              <a:t> </a:t>
            </a:r>
            <a:r>
              <a:rPr sz="750" dirty="0">
                <a:latin typeface="Times New Roman"/>
                <a:cs typeface="Times New Roman"/>
              </a:rPr>
              <a:t>them</a:t>
            </a:r>
            <a:r>
              <a:rPr sz="750" spc="-17" dirty="0">
                <a:latin typeface="Times New Roman"/>
                <a:cs typeface="Times New Roman"/>
              </a:rPr>
              <a:t> </a:t>
            </a:r>
            <a:r>
              <a:rPr sz="750" dirty="0">
                <a:latin typeface="Times New Roman"/>
                <a:cs typeface="Times New Roman"/>
              </a:rPr>
              <a:t>to</a:t>
            </a:r>
            <a:r>
              <a:rPr sz="750" spc="-34" dirty="0">
                <a:latin typeface="Times New Roman"/>
                <a:cs typeface="Times New Roman"/>
              </a:rPr>
              <a:t> </a:t>
            </a:r>
            <a:r>
              <a:rPr sz="750" dirty="0">
                <a:latin typeface="Times New Roman"/>
                <a:cs typeface="Times New Roman"/>
              </a:rPr>
              <a:t>receive</a:t>
            </a:r>
            <a:r>
              <a:rPr sz="750" spc="-20" dirty="0">
                <a:latin typeface="Times New Roman"/>
                <a:cs typeface="Times New Roman"/>
              </a:rPr>
              <a:t> </a:t>
            </a:r>
            <a:r>
              <a:rPr sz="750" dirty="0">
                <a:latin typeface="Times New Roman"/>
                <a:cs typeface="Times New Roman"/>
              </a:rPr>
              <a:t>a</a:t>
            </a:r>
            <a:r>
              <a:rPr sz="750" spc="-27" dirty="0">
                <a:latin typeface="Times New Roman"/>
                <a:cs typeface="Times New Roman"/>
              </a:rPr>
              <a:t> </a:t>
            </a:r>
            <a:r>
              <a:rPr sz="750" dirty="0">
                <a:latin typeface="Times New Roman"/>
                <a:cs typeface="Times New Roman"/>
              </a:rPr>
              <a:t>rate</a:t>
            </a:r>
            <a:r>
              <a:rPr sz="750" spc="-24" dirty="0">
                <a:latin typeface="Times New Roman"/>
                <a:cs typeface="Times New Roman"/>
              </a:rPr>
              <a:t> </a:t>
            </a:r>
            <a:r>
              <a:rPr sz="750" dirty="0">
                <a:latin typeface="Times New Roman"/>
                <a:cs typeface="Times New Roman"/>
              </a:rPr>
              <a:t>higher</a:t>
            </a:r>
            <a:r>
              <a:rPr sz="750" spc="-27" dirty="0">
                <a:latin typeface="Times New Roman"/>
                <a:cs typeface="Times New Roman"/>
              </a:rPr>
              <a:t> </a:t>
            </a:r>
            <a:r>
              <a:rPr sz="750" dirty="0">
                <a:latin typeface="Times New Roman"/>
                <a:cs typeface="Times New Roman"/>
              </a:rPr>
              <a:t>than</a:t>
            </a:r>
            <a:r>
              <a:rPr sz="750" spc="-20" dirty="0">
                <a:latin typeface="Times New Roman"/>
                <a:cs typeface="Times New Roman"/>
              </a:rPr>
              <a:t> </a:t>
            </a:r>
            <a:r>
              <a:rPr sz="750" dirty="0">
                <a:latin typeface="Times New Roman"/>
                <a:cs typeface="Times New Roman"/>
              </a:rPr>
              <a:t>the</a:t>
            </a:r>
            <a:r>
              <a:rPr sz="750" spc="-24" dirty="0">
                <a:latin typeface="Times New Roman"/>
                <a:cs typeface="Times New Roman"/>
              </a:rPr>
              <a:t> </a:t>
            </a:r>
            <a:r>
              <a:rPr sz="750" dirty="0">
                <a:latin typeface="Times New Roman"/>
                <a:cs typeface="Times New Roman"/>
              </a:rPr>
              <a:t>standard</a:t>
            </a:r>
            <a:r>
              <a:rPr sz="750" spc="-27" dirty="0">
                <a:latin typeface="Times New Roman"/>
                <a:cs typeface="Times New Roman"/>
              </a:rPr>
              <a:t> </a:t>
            </a:r>
            <a:r>
              <a:rPr sz="750" dirty="0">
                <a:latin typeface="Times New Roman"/>
                <a:cs typeface="Times New Roman"/>
              </a:rPr>
              <a:t>rate</a:t>
            </a:r>
            <a:r>
              <a:rPr sz="750" spc="-20" dirty="0">
                <a:latin typeface="Times New Roman"/>
                <a:cs typeface="Times New Roman"/>
              </a:rPr>
              <a:t> </a:t>
            </a:r>
            <a:r>
              <a:rPr sz="750" dirty="0">
                <a:latin typeface="Times New Roman"/>
                <a:cs typeface="Times New Roman"/>
              </a:rPr>
              <a:t>of</a:t>
            </a:r>
            <a:r>
              <a:rPr sz="750" spc="-20" dirty="0">
                <a:latin typeface="Times New Roman"/>
                <a:cs typeface="Times New Roman"/>
              </a:rPr>
              <a:t> </a:t>
            </a:r>
            <a:r>
              <a:rPr sz="750" dirty="0">
                <a:latin typeface="Times New Roman"/>
                <a:cs typeface="Times New Roman"/>
              </a:rPr>
              <a:t>2.95%.</a:t>
            </a:r>
            <a:r>
              <a:rPr sz="750" spc="136" dirty="0">
                <a:latin typeface="Times New Roman"/>
                <a:cs typeface="Times New Roman"/>
              </a:rPr>
              <a:t> </a:t>
            </a:r>
            <a:r>
              <a:rPr sz="750" dirty="0">
                <a:latin typeface="Times New Roman"/>
                <a:cs typeface="Times New Roman"/>
              </a:rPr>
              <a:t>Under</a:t>
            </a:r>
            <a:r>
              <a:rPr sz="750" spc="-17" dirty="0">
                <a:latin typeface="Times New Roman"/>
                <a:cs typeface="Times New Roman"/>
              </a:rPr>
              <a:t> </a:t>
            </a:r>
            <a:r>
              <a:rPr sz="750" dirty="0">
                <a:latin typeface="Times New Roman"/>
                <a:cs typeface="Times New Roman"/>
              </a:rPr>
              <a:t>the</a:t>
            </a:r>
            <a:r>
              <a:rPr sz="750" spc="-20" dirty="0">
                <a:latin typeface="Times New Roman"/>
                <a:cs typeface="Times New Roman"/>
              </a:rPr>
              <a:t> </a:t>
            </a:r>
            <a:r>
              <a:rPr sz="750" dirty="0">
                <a:latin typeface="Times New Roman"/>
                <a:cs typeface="Times New Roman"/>
              </a:rPr>
              <a:t>1.65%</a:t>
            </a:r>
            <a:r>
              <a:rPr sz="750" spc="-20" dirty="0">
                <a:latin typeface="Times New Roman"/>
                <a:cs typeface="Times New Roman"/>
              </a:rPr>
              <a:t> </a:t>
            </a:r>
            <a:r>
              <a:rPr sz="750" dirty="0">
                <a:latin typeface="Times New Roman"/>
                <a:cs typeface="Times New Roman"/>
              </a:rPr>
              <a:t>average</a:t>
            </a:r>
            <a:r>
              <a:rPr sz="750" spc="-27" dirty="0">
                <a:latin typeface="Times New Roman"/>
                <a:cs typeface="Times New Roman"/>
              </a:rPr>
              <a:t> </a:t>
            </a:r>
            <a:r>
              <a:rPr sz="750" spc="-14" dirty="0">
                <a:latin typeface="Times New Roman"/>
                <a:cs typeface="Times New Roman"/>
              </a:rPr>
              <a:t>rate </a:t>
            </a:r>
            <a:r>
              <a:rPr sz="750" dirty="0">
                <a:latin typeface="Times New Roman"/>
                <a:cs typeface="Times New Roman"/>
              </a:rPr>
              <a:t>schedule,</a:t>
            </a:r>
            <a:r>
              <a:rPr sz="750" spc="-37" dirty="0">
                <a:latin typeface="Times New Roman"/>
                <a:cs typeface="Times New Roman"/>
              </a:rPr>
              <a:t> </a:t>
            </a:r>
            <a:r>
              <a:rPr sz="750" spc="-7" dirty="0">
                <a:latin typeface="Times New Roman"/>
                <a:cs typeface="Times New Roman"/>
              </a:rPr>
              <a:t>approximately</a:t>
            </a:r>
            <a:r>
              <a:rPr sz="750" spc="-34" dirty="0">
                <a:latin typeface="Times New Roman"/>
                <a:cs typeface="Times New Roman"/>
              </a:rPr>
              <a:t> </a:t>
            </a:r>
            <a:r>
              <a:rPr sz="750" dirty="0">
                <a:latin typeface="Times New Roman"/>
                <a:cs typeface="Times New Roman"/>
              </a:rPr>
              <a:t>1,609</a:t>
            </a:r>
            <a:r>
              <a:rPr sz="750" spc="-24" dirty="0">
                <a:latin typeface="Times New Roman"/>
                <a:cs typeface="Times New Roman"/>
              </a:rPr>
              <a:t> </a:t>
            </a:r>
            <a:r>
              <a:rPr sz="750" spc="-7" dirty="0">
                <a:latin typeface="Times New Roman"/>
                <a:cs typeface="Times New Roman"/>
              </a:rPr>
              <a:t>have</a:t>
            </a:r>
            <a:r>
              <a:rPr sz="750" spc="-34" dirty="0">
                <a:latin typeface="Times New Roman"/>
                <a:cs typeface="Times New Roman"/>
              </a:rPr>
              <a:t> </a:t>
            </a:r>
            <a:r>
              <a:rPr sz="750" dirty="0">
                <a:latin typeface="Times New Roman"/>
                <a:cs typeface="Times New Roman"/>
              </a:rPr>
              <a:t>a</a:t>
            </a:r>
            <a:r>
              <a:rPr sz="750" spc="-24" dirty="0">
                <a:latin typeface="Times New Roman"/>
                <a:cs typeface="Times New Roman"/>
              </a:rPr>
              <a:t> </a:t>
            </a:r>
            <a:r>
              <a:rPr sz="750" dirty="0">
                <a:latin typeface="Times New Roman"/>
                <a:cs typeface="Times New Roman"/>
              </a:rPr>
              <a:t>positive</a:t>
            </a:r>
            <a:r>
              <a:rPr sz="750" spc="-34" dirty="0">
                <a:latin typeface="Times New Roman"/>
                <a:cs typeface="Times New Roman"/>
              </a:rPr>
              <a:t> </a:t>
            </a:r>
            <a:r>
              <a:rPr sz="750" dirty="0">
                <a:latin typeface="Times New Roman"/>
                <a:cs typeface="Times New Roman"/>
              </a:rPr>
              <a:t>reserve</a:t>
            </a:r>
            <a:r>
              <a:rPr sz="750" spc="-41" dirty="0">
                <a:latin typeface="Times New Roman"/>
                <a:cs typeface="Times New Roman"/>
              </a:rPr>
              <a:t> </a:t>
            </a:r>
            <a:r>
              <a:rPr sz="750" dirty="0">
                <a:latin typeface="Times New Roman"/>
                <a:cs typeface="Times New Roman"/>
              </a:rPr>
              <a:t>ratio</a:t>
            </a:r>
            <a:r>
              <a:rPr sz="750" spc="-34" dirty="0">
                <a:latin typeface="Times New Roman"/>
                <a:cs typeface="Times New Roman"/>
              </a:rPr>
              <a:t> </a:t>
            </a:r>
            <a:r>
              <a:rPr sz="750" dirty="0">
                <a:latin typeface="Times New Roman"/>
                <a:cs typeface="Times New Roman"/>
              </a:rPr>
              <a:t>and</a:t>
            </a:r>
            <a:r>
              <a:rPr sz="750" spc="-37" dirty="0">
                <a:latin typeface="Times New Roman"/>
                <a:cs typeface="Times New Roman"/>
              </a:rPr>
              <a:t> </a:t>
            </a:r>
            <a:r>
              <a:rPr sz="750" dirty="0">
                <a:latin typeface="Times New Roman"/>
                <a:cs typeface="Times New Roman"/>
              </a:rPr>
              <a:t>have</a:t>
            </a:r>
            <a:r>
              <a:rPr sz="750" spc="-34" dirty="0">
                <a:latin typeface="Times New Roman"/>
                <a:cs typeface="Times New Roman"/>
              </a:rPr>
              <a:t> </a:t>
            </a:r>
            <a:r>
              <a:rPr sz="750" dirty="0">
                <a:latin typeface="Times New Roman"/>
                <a:cs typeface="Times New Roman"/>
              </a:rPr>
              <a:t>paid</a:t>
            </a:r>
            <a:r>
              <a:rPr sz="750" spc="-34" dirty="0">
                <a:latin typeface="Times New Roman"/>
                <a:cs typeface="Times New Roman"/>
              </a:rPr>
              <a:t> </a:t>
            </a:r>
            <a:r>
              <a:rPr sz="750" dirty="0">
                <a:latin typeface="Times New Roman"/>
                <a:cs typeface="Times New Roman"/>
              </a:rPr>
              <a:t>more</a:t>
            </a:r>
            <a:r>
              <a:rPr sz="750" spc="-34" dirty="0">
                <a:latin typeface="Times New Roman"/>
                <a:cs typeface="Times New Roman"/>
              </a:rPr>
              <a:t> </a:t>
            </a:r>
            <a:r>
              <a:rPr sz="750" dirty="0">
                <a:latin typeface="Times New Roman"/>
                <a:cs typeface="Times New Roman"/>
              </a:rPr>
              <a:t>in</a:t>
            </a:r>
            <a:r>
              <a:rPr sz="750" spc="-44" dirty="0">
                <a:latin typeface="Times New Roman"/>
                <a:cs typeface="Times New Roman"/>
              </a:rPr>
              <a:t> </a:t>
            </a:r>
            <a:r>
              <a:rPr sz="750" dirty="0">
                <a:latin typeface="Times New Roman"/>
                <a:cs typeface="Times New Roman"/>
              </a:rPr>
              <a:t>UI</a:t>
            </a:r>
            <a:r>
              <a:rPr sz="750" spc="-24" dirty="0">
                <a:latin typeface="Times New Roman"/>
                <a:cs typeface="Times New Roman"/>
              </a:rPr>
              <a:t> </a:t>
            </a:r>
            <a:r>
              <a:rPr sz="750" spc="-7" dirty="0">
                <a:latin typeface="Times New Roman"/>
                <a:cs typeface="Times New Roman"/>
              </a:rPr>
              <a:t>Contributions </a:t>
            </a:r>
            <a:r>
              <a:rPr sz="750" dirty="0">
                <a:latin typeface="Times New Roman"/>
                <a:cs typeface="Times New Roman"/>
              </a:rPr>
              <a:t>than</a:t>
            </a:r>
            <a:r>
              <a:rPr sz="750" spc="-34" dirty="0">
                <a:latin typeface="Times New Roman"/>
                <a:cs typeface="Times New Roman"/>
              </a:rPr>
              <a:t> </a:t>
            </a:r>
            <a:r>
              <a:rPr sz="750" dirty="0">
                <a:latin typeface="Times New Roman"/>
                <a:cs typeface="Times New Roman"/>
              </a:rPr>
              <a:t>received</a:t>
            </a:r>
            <a:r>
              <a:rPr sz="750" spc="-27" dirty="0">
                <a:latin typeface="Times New Roman"/>
                <a:cs typeface="Times New Roman"/>
              </a:rPr>
              <a:t> </a:t>
            </a:r>
            <a:r>
              <a:rPr sz="750" dirty="0">
                <a:latin typeface="Times New Roman"/>
                <a:cs typeface="Times New Roman"/>
              </a:rPr>
              <a:t>UI</a:t>
            </a:r>
            <a:r>
              <a:rPr sz="750" spc="-24" dirty="0">
                <a:latin typeface="Times New Roman"/>
                <a:cs typeface="Times New Roman"/>
              </a:rPr>
              <a:t> </a:t>
            </a:r>
            <a:r>
              <a:rPr sz="750" dirty="0">
                <a:latin typeface="Times New Roman"/>
                <a:cs typeface="Times New Roman"/>
              </a:rPr>
              <a:t>benefit</a:t>
            </a:r>
            <a:r>
              <a:rPr sz="750" spc="-24" dirty="0">
                <a:latin typeface="Times New Roman"/>
                <a:cs typeface="Times New Roman"/>
              </a:rPr>
              <a:t> </a:t>
            </a:r>
            <a:r>
              <a:rPr sz="750" spc="-7" dirty="0">
                <a:latin typeface="Times New Roman"/>
                <a:cs typeface="Times New Roman"/>
              </a:rPr>
              <a:t>charges</a:t>
            </a:r>
            <a:r>
              <a:rPr sz="750" spc="-24" dirty="0">
                <a:latin typeface="Times New Roman"/>
                <a:cs typeface="Times New Roman"/>
              </a:rPr>
              <a:t> </a:t>
            </a:r>
            <a:r>
              <a:rPr sz="750" dirty="0">
                <a:latin typeface="Times New Roman"/>
                <a:cs typeface="Times New Roman"/>
              </a:rPr>
              <a:t>over</a:t>
            </a:r>
            <a:r>
              <a:rPr sz="750" spc="-31" dirty="0">
                <a:latin typeface="Times New Roman"/>
                <a:cs typeface="Times New Roman"/>
              </a:rPr>
              <a:t> </a:t>
            </a:r>
            <a:r>
              <a:rPr sz="750" dirty="0">
                <a:latin typeface="Times New Roman"/>
                <a:cs typeface="Times New Roman"/>
              </a:rPr>
              <a:t>the</a:t>
            </a:r>
            <a:r>
              <a:rPr sz="750" spc="-31" dirty="0">
                <a:latin typeface="Times New Roman"/>
                <a:cs typeface="Times New Roman"/>
              </a:rPr>
              <a:t> </a:t>
            </a:r>
            <a:r>
              <a:rPr sz="750" dirty="0">
                <a:latin typeface="Times New Roman"/>
                <a:cs typeface="Times New Roman"/>
              </a:rPr>
              <a:t>life</a:t>
            </a:r>
            <a:r>
              <a:rPr sz="750" spc="-24" dirty="0">
                <a:latin typeface="Times New Roman"/>
                <a:cs typeface="Times New Roman"/>
              </a:rPr>
              <a:t> </a:t>
            </a:r>
            <a:r>
              <a:rPr sz="750" dirty="0">
                <a:latin typeface="Times New Roman"/>
                <a:cs typeface="Times New Roman"/>
              </a:rPr>
              <a:t>of</a:t>
            </a:r>
            <a:r>
              <a:rPr sz="750" spc="-31" dirty="0">
                <a:latin typeface="Times New Roman"/>
                <a:cs typeface="Times New Roman"/>
              </a:rPr>
              <a:t> </a:t>
            </a:r>
            <a:r>
              <a:rPr sz="750" dirty="0">
                <a:latin typeface="Times New Roman"/>
                <a:cs typeface="Times New Roman"/>
              </a:rPr>
              <a:t>their</a:t>
            </a:r>
            <a:r>
              <a:rPr sz="750" spc="-31" dirty="0">
                <a:latin typeface="Times New Roman"/>
                <a:cs typeface="Times New Roman"/>
              </a:rPr>
              <a:t> </a:t>
            </a:r>
            <a:r>
              <a:rPr sz="750" dirty="0">
                <a:latin typeface="Times New Roman"/>
                <a:cs typeface="Times New Roman"/>
              </a:rPr>
              <a:t>account</a:t>
            </a:r>
            <a:r>
              <a:rPr sz="750" spc="-24" dirty="0">
                <a:latin typeface="Times New Roman"/>
                <a:cs typeface="Times New Roman"/>
              </a:rPr>
              <a:t> </a:t>
            </a:r>
            <a:r>
              <a:rPr sz="750" dirty="0">
                <a:latin typeface="Times New Roman"/>
                <a:cs typeface="Times New Roman"/>
              </a:rPr>
              <a:t>while</a:t>
            </a:r>
            <a:r>
              <a:rPr sz="750" spc="-24" dirty="0">
                <a:latin typeface="Times New Roman"/>
                <a:cs typeface="Times New Roman"/>
              </a:rPr>
              <a:t> </a:t>
            </a:r>
            <a:r>
              <a:rPr sz="750" dirty="0">
                <a:latin typeface="Times New Roman"/>
                <a:cs typeface="Times New Roman"/>
              </a:rPr>
              <a:t>5,246</a:t>
            </a:r>
            <a:r>
              <a:rPr sz="750" spc="-27" dirty="0">
                <a:latin typeface="Times New Roman"/>
                <a:cs typeface="Times New Roman"/>
              </a:rPr>
              <a:t> </a:t>
            </a:r>
            <a:r>
              <a:rPr sz="750" dirty="0">
                <a:latin typeface="Times New Roman"/>
                <a:cs typeface="Times New Roman"/>
              </a:rPr>
              <a:t>have</a:t>
            </a:r>
            <a:r>
              <a:rPr sz="750" spc="-31" dirty="0">
                <a:latin typeface="Times New Roman"/>
                <a:cs typeface="Times New Roman"/>
              </a:rPr>
              <a:t> </a:t>
            </a:r>
            <a:r>
              <a:rPr sz="750" dirty="0">
                <a:latin typeface="Times New Roman"/>
                <a:cs typeface="Times New Roman"/>
              </a:rPr>
              <a:t>a</a:t>
            </a:r>
            <a:r>
              <a:rPr sz="750" spc="-20" dirty="0">
                <a:latin typeface="Times New Roman"/>
                <a:cs typeface="Times New Roman"/>
              </a:rPr>
              <a:t> </a:t>
            </a:r>
            <a:r>
              <a:rPr sz="750" dirty="0">
                <a:latin typeface="Times New Roman"/>
                <a:cs typeface="Times New Roman"/>
              </a:rPr>
              <a:t>negative</a:t>
            </a:r>
            <a:r>
              <a:rPr sz="750" spc="-31" dirty="0">
                <a:latin typeface="Times New Roman"/>
                <a:cs typeface="Times New Roman"/>
              </a:rPr>
              <a:t> </a:t>
            </a:r>
            <a:r>
              <a:rPr sz="750" dirty="0">
                <a:latin typeface="Times New Roman"/>
                <a:cs typeface="Times New Roman"/>
              </a:rPr>
              <a:t>ratio</a:t>
            </a:r>
            <a:r>
              <a:rPr sz="750" spc="-27" dirty="0">
                <a:latin typeface="Times New Roman"/>
                <a:cs typeface="Times New Roman"/>
              </a:rPr>
              <a:t> </a:t>
            </a:r>
            <a:r>
              <a:rPr sz="750" spc="-17" dirty="0">
                <a:latin typeface="Times New Roman"/>
                <a:cs typeface="Times New Roman"/>
              </a:rPr>
              <a:t>and </a:t>
            </a:r>
            <a:r>
              <a:rPr sz="750" dirty="0">
                <a:latin typeface="Times New Roman"/>
                <a:cs typeface="Times New Roman"/>
              </a:rPr>
              <a:t>have</a:t>
            </a:r>
            <a:r>
              <a:rPr sz="750" spc="-31" dirty="0">
                <a:latin typeface="Times New Roman"/>
                <a:cs typeface="Times New Roman"/>
              </a:rPr>
              <a:t> </a:t>
            </a:r>
            <a:r>
              <a:rPr sz="750" dirty="0">
                <a:latin typeface="Times New Roman"/>
                <a:cs typeface="Times New Roman"/>
              </a:rPr>
              <a:t>resulted</a:t>
            </a:r>
            <a:r>
              <a:rPr sz="750" spc="-34" dirty="0">
                <a:latin typeface="Times New Roman"/>
                <a:cs typeface="Times New Roman"/>
              </a:rPr>
              <a:t> </a:t>
            </a:r>
            <a:r>
              <a:rPr sz="750" dirty="0">
                <a:latin typeface="Times New Roman"/>
                <a:cs typeface="Times New Roman"/>
              </a:rPr>
              <a:t>in</a:t>
            </a:r>
            <a:r>
              <a:rPr sz="750" spc="-20" dirty="0">
                <a:latin typeface="Times New Roman"/>
                <a:cs typeface="Times New Roman"/>
              </a:rPr>
              <a:t> </a:t>
            </a:r>
            <a:r>
              <a:rPr sz="750" dirty="0">
                <a:latin typeface="Times New Roman"/>
                <a:cs typeface="Times New Roman"/>
              </a:rPr>
              <a:t>a</a:t>
            </a:r>
            <a:r>
              <a:rPr sz="750" spc="-31" dirty="0">
                <a:latin typeface="Times New Roman"/>
                <a:cs typeface="Times New Roman"/>
              </a:rPr>
              <a:t> </a:t>
            </a:r>
            <a:r>
              <a:rPr sz="750" dirty="0">
                <a:latin typeface="Times New Roman"/>
                <a:cs typeface="Times New Roman"/>
              </a:rPr>
              <a:t>net</a:t>
            </a:r>
            <a:r>
              <a:rPr sz="750" spc="-31" dirty="0">
                <a:latin typeface="Times New Roman"/>
                <a:cs typeface="Times New Roman"/>
              </a:rPr>
              <a:t> </a:t>
            </a:r>
            <a:r>
              <a:rPr sz="750" dirty="0">
                <a:latin typeface="Times New Roman"/>
                <a:cs typeface="Times New Roman"/>
              </a:rPr>
              <a:t>cost</a:t>
            </a:r>
            <a:r>
              <a:rPr sz="750" spc="-27" dirty="0">
                <a:latin typeface="Times New Roman"/>
                <a:cs typeface="Times New Roman"/>
              </a:rPr>
              <a:t> </a:t>
            </a:r>
            <a:r>
              <a:rPr sz="750" dirty="0">
                <a:latin typeface="Times New Roman"/>
                <a:cs typeface="Times New Roman"/>
              </a:rPr>
              <a:t>to</a:t>
            </a:r>
            <a:r>
              <a:rPr sz="750" spc="-24" dirty="0">
                <a:latin typeface="Times New Roman"/>
                <a:cs typeface="Times New Roman"/>
              </a:rPr>
              <a:t> </a:t>
            </a:r>
            <a:r>
              <a:rPr sz="750" dirty="0">
                <a:latin typeface="Times New Roman"/>
                <a:cs typeface="Times New Roman"/>
              </a:rPr>
              <a:t>the</a:t>
            </a:r>
            <a:r>
              <a:rPr sz="750" spc="-31" dirty="0">
                <a:latin typeface="Times New Roman"/>
                <a:cs typeface="Times New Roman"/>
              </a:rPr>
              <a:t> </a:t>
            </a:r>
            <a:r>
              <a:rPr sz="750" dirty="0">
                <a:latin typeface="Times New Roman"/>
                <a:cs typeface="Times New Roman"/>
              </a:rPr>
              <a:t>system.</a:t>
            </a:r>
            <a:r>
              <a:rPr sz="750" spc="139" dirty="0">
                <a:latin typeface="Times New Roman"/>
                <a:cs typeface="Times New Roman"/>
              </a:rPr>
              <a:t> </a:t>
            </a:r>
            <a:r>
              <a:rPr sz="750" spc="-7" dirty="0">
                <a:latin typeface="Times New Roman"/>
                <a:cs typeface="Times New Roman"/>
              </a:rPr>
              <a:t>Under</a:t>
            </a:r>
            <a:r>
              <a:rPr sz="750" spc="-27" dirty="0">
                <a:latin typeface="Times New Roman"/>
                <a:cs typeface="Times New Roman"/>
              </a:rPr>
              <a:t> </a:t>
            </a:r>
            <a:r>
              <a:rPr sz="750" dirty="0">
                <a:latin typeface="Times New Roman"/>
                <a:cs typeface="Times New Roman"/>
              </a:rPr>
              <a:t>the</a:t>
            </a:r>
            <a:r>
              <a:rPr sz="750" spc="-31" dirty="0">
                <a:latin typeface="Times New Roman"/>
                <a:cs typeface="Times New Roman"/>
              </a:rPr>
              <a:t> </a:t>
            </a:r>
            <a:r>
              <a:rPr sz="750" dirty="0">
                <a:latin typeface="Times New Roman"/>
                <a:cs typeface="Times New Roman"/>
              </a:rPr>
              <a:t>1.35%</a:t>
            </a:r>
            <a:r>
              <a:rPr sz="750" spc="-20" dirty="0">
                <a:latin typeface="Times New Roman"/>
                <a:cs typeface="Times New Roman"/>
              </a:rPr>
              <a:t> </a:t>
            </a:r>
            <a:r>
              <a:rPr sz="750" dirty="0">
                <a:latin typeface="Times New Roman"/>
                <a:cs typeface="Times New Roman"/>
              </a:rPr>
              <a:t>schedule,</a:t>
            </a:r>
            <a:r>
              <a:rPr sz="750" spc="-34" dirty="0">
                <a:latin typeface="Times New Roman"/>
                <a:cs typeface="Times New Roman"/>
              </a:rPr>
              <a:t> </a:t>
            </a:r>
            <a:r>
              <a:rPr sz="750" dirty="0">
                <a:latin typeface="Times New Roman"/>
                <a:cs typeface="Times New Roman"/>
              </a:rPr>
              <a:t>1,235</a:t>
            </a:r>
            <a:r>
              <a:rPr sz="750" spc="-34" dirty="0">
                <a:latin typeface="Times New Roman"/>
                <a:cs typeface="Times New Roman"/>
              </a:rPr>
              <a:t> </a:t>
            </a:r>
            <a:r>
              <a:rPr sz="750" dirty="0">
                <a:latin typeface="Times New Roman"/>
                <a:cs typeface="Times New Roman"/>
              </a:rPr>
              <a:t>of</a:t>
            </a:r>
            <a:r>
              <a:rPr sz="750" spc="-27" dirty="0">
                <a:latin typeface="Times New Roman"/>
                <a:cs typeface="Times New Roman"/>
              </a:rPr>
              <a:t> </a:t>
            </a:r>
            <a:r>
              <a:rPr sz="750" dirty="0">
                <a:latin typeface="Times New Roman"/>
                <a:cs typeface="Times New Roman"/>
              </a:rPr>
              <a:t>these</a:t>
            </a:r>
            <a:r>
              <a:rPr sz="750" spc="-34" dirty="0">
                <a:latin typeface="Times New Roman"/>
                <a:cs typeface="Times New Roman"/>
              </a:rPr>
              <a:t> </a:t>
            </a:r>
            <a:r>
              <a:rPr sz="750" dirty="0">
                <a:latin typeface="Times New Roman"/>
                <a:cs typeface="Times New Roman"/>
              </a:rPr>
              <a:t>employers</a:t>
            </a:r>
            <a:r>
              <a:rPr sz="750" spc="-27" dirty="0">
                <a:latin typeface="Times New Roman"/>
                <a:cs typeface="Times New Roman"/>
              </a:rPr>
              <a:t> </a:t>
            </a:r>
            <a:r>
              <a:rPr sz="750" spc="-14" dirty="0">
                <a:latin typeface="Times New Roman"/>
                <a:cs typeface="Times New Roman"/>
              </a:rPr>
              <a:t>have</a:t>
            </a:r>
            <a:endParaRPr sz="750" dirty="0">
              <a:latin typeface="Times New Roman"/>
              <a:cs typeface="Times New Roman"/>
            </a:endParaRPr>
          </a:p>
          <a:p>
            <a:pPr marL="164085" algn="just">
              <a:spcBef>
                <a:spcPts val="99"/>
              </a:spcBef>
            </a:pPr>
            <a:r>
              <a:rPr sz="750" dirty="0">
                <a:latin typeface="Times New Roman"/>
                <a:cs typeface="Times New Roman"/>
              </a:rPr>
              <a:t>a</a:t>
            </a:r>
            <a:r>
              <a:rPr sz="750" spc="-7" dirty="0">
                <a:latin typeface="Times New Roman"/>
                <a:cs typeface="Times New Roman"/>
              </a:rPr>
              <a:t> </a:t>
            </a:r>
            <a:r>
              <a:rPr sz="750" dirty="0">
                <a:latin typeface="Times New Roman"/>
                <a:cs typeface="Times New Roman"/>
              </a:rPr>
              <a:t>positive</a:t>
            </a:r>
            <a:r>
              <a:rPr sz="750" spc="-14" dirty="0">
                <a:latin typeface="Times New Roman"/>
                <a:cs typeface="Times New Roman"/>
              </a:rPr>
              <a:t> </a:t>
            </a:r>
            <a:r>
              <a:rPr sz="750" dirty="0">
                <a:latin typeface="Times New Roman"/>
                <a:cs typeface="Times New Roman"/>
              </a:rPr>
              <a:t>reserve</a:t>
            </a:r>
            <a:r>
              <a:rPr sz="750" spc="-7" dirty="0">
                <a:latin typeface="Times New Roman"/>
                <a:cs typeface="Times New Roman"/>
              </a:rPr>
              <a:t> </a:t>
            </a:r>
            <a:r>
              <a:rPr sz="750" dirty="0">
                <a:latin typeface="Times New Roman"/>
                <a:cs typeface="Times New Roman"/>
              </a:rPr>
              <a:t>ratio,</a:t>
            </a:r>
            <a:r>
              <a:rPr sz="750" spc="-7" dirty="0">
                <a:latin typeface="Times New Roman"/>
                <a:cs typeface="Times New Roman"/>
              </a:rPr>
              <a:t> </a:t>
            </a:r>
            <a:r>
              <a:rPr sz="750" dirty="0">
                <a:latin typeface="Times New Roman"/>
                <a:cs typeface="Times New Roman"/>
              </a:rPr>
              <a:t>while</a:t>
            </a:r>
            <a:r>
              <a:rPr sz="750" spc="-7" dirty="0">
                <a:latin typeface="Times New Roman"/>
                <a:cs typeface="Times New Roman"/>
              </a:rPr>
              <a:t> </a:t>
            </a:r>
            <a:r>
              <a:rPr sz="750" dirty="0">
                <a:latin typeface="Times New Roman"/>
                <a:cs typeface="Times New Roman"/>
              </a:rPr>
              <a:t>4,602</a:t>
            </a:r>
            <a:r>
              <a:rPr sz="750" spc="-7" dirty="0">
                <a:latin typeface="Times New Roman"/>
                <a:cs typeface="Times New Roman"/>
              </a:rPr>
              <a:t> </a:t>
            </a:r>
            <a:r>
              <a:rPr sz="750" dirty="0">
                <a:latin typeface="Times New Roman"/>
                <a:cs typeface="Times New Roman"/>
              </a:rPr>
              <a:t>have</a:t>
            </a:r>
            <a:r>
              <a:rPr sz="750" spc="-3" dirty="0">
                <a:latin typeface="Times New Roman"/>
                <a:cs typeface="Times New Roman"/>
              </a:rPr>
              <a:t> </a:t>
            </a:r>
            <a:r>
              <a:rPr sz="750" dirty="0">
                <a:latin typeface="Times New Roman"/>
                <a:cs typeface="Times New Roman"/>
              </a:rPr>
              <a:t>a</a:t>
            </a:r>
            <a:r>
              <a:rPr sz="750" spc="-7" dirty="0">
                <a:latin typeface="Times New Roman"/>
                <a:cs typeface="Times New Roman"/>
              </a:rPr>
              <a:t> </a:t>
            </a:r>
            <a:r>
              <a:rPr sz="750" dirty="0">
                <a:latin typeface="Times New Roman"/>
                <a:cs typeface="Times New Roman"/>
              </a:rPr>
              <a:t>negative</a:t>
            </a:r>
            <a:r>
              <a:rPr sz="750" spc="-7" dirty="0">
                <a:latin typeface="Times New Roman"/>
                <a:cs typeface="Times New Roman"/>
              </a:rPr>
              <a:t> ratio.</a:t>
            </a:r>
            <a:endParaRPr sz="750" dirty="0">
              <a:latin typeface="Times New Roman"/>
              <a:cs typeface="Times New Roman"/>
            </a:endParaRPr>
          </a:p>
        </p:txBody>
      </p:sp>
      <p:sp>
        <p:nvSpPr>
          <p:cNvPr id="5" name="TextBox 4">
            <a:extLst>
              <a:ext uri="{FF2B5EF4-FFF2-40B4-BE49-F238E27FC236}">
                <a16:creationId xmlns:a16="http://schemas.microsoft.com/office/drawing/2014/main" id="{182AB67D-106E-9AE4-6A48-F06C6A7DC7D0}"/>
              </a:ext>
            </a:extLst>
          </p:cNvPr>
          <p:cNvSpPr txBox="1"/>
          <p:nvPr/>
        </p:nvSpPr>
        <p:spPr>
          <a:xfrm>
            <a:off x="5314950" y="294191"/>
            <a:ext cx="6094476" cy="4084901"/>
          </a:xfrm>
          <a:prstGeom prst="rect">
            <a:avLst/>
          </a:prstGeom>
          <a:noFill/>
        </p:spPr>
        <p:txBody>
          <a:bodyPr wrap="square">
            <a:spAutoFit/>
          </a:bodyPr>
          <a:lstStyle/>
          <a:p>
            <a:pPr marL="164518" algn="just">
              <a:spcBef>
                <a:spcPts val="637"/>
              </a:spcBef>
            </a:pPr>
            <a:r>
              <a:rPr lang="en-US" sz="800" b="1" spc="14" dirty="0">
                <a:latin typeface="Calibri"/>
                <a:cs typeface="Calibri"/>
              </a:rPr>
              <a:t>Indirect</a:t>
            </a:r>
            <a:r>
              <a:rPr lang="en-US" sz="800" b="1" spc="112" dirty="0">
                <a:latin typeface="Calibri"/>
                <a:cs typeface="Calibri"/>
              </a:rPr>
              <a:t> </a:t>
            </a:r>
            <a:r>
              <a:rPr lang="en-US" sz="800" b="1" spc="37" dirty="0">
                <a:latin typeface="Calibri"/>
                <a:cs typeface="Calibri"/>
              </a:rPr>
              <a:t>Impacts</a:t>
            </a:r>
            <a:endParaRPr lang="en-US" sz="800" dirty="0">
              <a:latin typeface="Calibri"/>
              <a:cs typeface="Calibri"/>
            </a:endParaRPr>
          </a:p>
          <a:p>
            <a:pPr marL="164518" marR="9525" algn="just">
              <a:lnSpc>
                <a:spcPct val="110200"/>
              </a:lnSpc>
              <a:spcBef>
                <a:spcPts val="58"/>
              </a:spcBef>
            </a:pPr>
            <a:r>
              <a:rPr lang="en-US" sz="800" dirty="0">
                <a:latin typeface="Times New Roman"/>
                <a:cs typeface="Times New Roman"/>
              </a:rPr>
              <a:t>This</a:t>
            </a:r>
            <a:r>
              <a:rPr lang="en-US" sz="800" spc="205" dirty="0">
                <a:latin typeface="Times New Roman"/>
                <a:cs typeface="Times New Roman"/>
              </a:rPr>
              <a:t> </a:t>
            </a:r>
            <a:r>
              <a:rPr lang="en-US" sz="800" spc="-3" dirty="0">
                <a:latin typeface="Times New Roman"/>
                <a:cs typeface="Times New Roman"/>
              </a:rPr>
              <a:t>regulation</a:t>
            </a:r>
            <a:r>
              <a:rPr lang="en-US" sz="800" spc="205" dirty="0">
                <a:latin typeface="Times New Roman"/>
                <a:cs typeface="Times New Roman"/>
              </a:rPr>
              <a:t> </a:t>
            </a:r>
            <a:r>
              <a:rPr lang="en-US" sz="800" spc="-3" dirty="0">
                <a:latin typeface="Times New Roman"/>
                <a:cs typeface="Times New Roman"/>
              </a:rPr>
              <a:t>complies</a:t>
            </a:r>
            <a:r>
              <a:rPr lang="en-US" sz="800" spc="198" dirty="0">
                <a:latin typeface="Times New Roman"/>
                <a:cs typeface="Times New Roman"/>
              </a:rPr>
              <a:t> </a:t>
            </a:r>
            <a:r>
              <a:rPr lang="en-US" sz="800" dirty="0">
                <a:latin typeface="Times New Roman"/>
                <a:cs typeface="Times New Roman"/>
              </a:rPr>
              <a:t>with</a:t>
            </a:r>
            <a:r>
              <a:rPr lang="en-US" sz="800" spc="205" dirty="0">
                <a:latin typeface="Times New Roman"/>
                <a:cs typeface="Times New Roman"/>
              </a:rPr>
              <a:t> </a:t>
            </a:r>
            <a:r>
              <a:rPr lang="en-US" sz="800" spc="-3" dirty="0">
                <a:latin typeface="Times New Roman"/>
                <a:cs typeface="Times New Roman"/>
              </a:rPr>
              <a:t>the</a:t>
            </a:r>
            <a:r>
              <a:rPr lang="en-US" sz="800" spc="205" dirty="0">
                <a:latin typeface="Times New Roman"/>
                <a:cs typeface="Times New Roman"/>
              </a:rPr>
              <a:t> </a:t>
            </a:r>
            <a:r>
              <a:rPr lang="en-US" sz="800" spc="-3" dirty="0">
                <a:latin typeface="Times New Roman"/>
                <a:cs typeface="Times New Roman"/>
              </a:rPr>
              <a:t>federal</a:t>
            </a:r>
            <a:r>
              <a:rPr lang="en-US" sz="800" spc="208" dirty="0">
                <a:latin typeface="Times New Roman"/>
                <a:cs typeface="Times New Roman"/>
              </a:rPr>
              <a:t> </a:t>
            </a:r>
            <a:r>
              <a:rPr lang="en-US" sz="800" spc="-3" dirty="0">
                <a:latin typeface="Times New Roman"/>
                <a:cs typeface="Times New Roman"/>
              </a:rPr>
              <a:t>compliance</a:t>
            </a:r>
            <a:r>
              <a:rPr lang="en-US" sz="800" spc="205" dirty="0">
                <a:latin typeface="Times New Roman"/>
                <a:cs typeface="Times New Roman"/>
              </a:rPr>
              <a:t> </a:t>
            </a:r>
            <a:r>
              <a:rPr lang="en-US" sz="800" spc="-3" dirty="0">
                <a:latin typeface="Times New Roman"/>
                <a:cs typeface="Times New Roman"/>
              </a:rPr>
              <a:t>regulations</a:t>
            </a:r>
            <a:r>
              <a:rPr lang="en-US" sz="800" spc="205" dirty="0">
                <a:latin typeface="Times New Roman"/>
                <a:cs typeface="Times New Roman"/>
              </a:rPr>
              <a:t> </a:t>
            </a:r>
            <a:r>
              <a:rPr lang="en-US" sz="800" spc="-3" dirty="0">
                <a:latin typeface="Times New Roman"/>
                <a:cs typeface="Times New Roman"/>
              </a:rPr>
              <a:t>governing</a:t>
            </a:r>
            <a:r>
              <a:rPr lang="en-US" sz="800" spc="194" dirty="0">
                <a:latin typeface="Times New Roman"/>
                <a:cs typeface="Times New Roman"/>
              </a:rPr>
              <a:t> </a:t>
            </a:r>
            <a:r>
              <a:rPr lang="en-US" sz="800" spc="-3" dirty="0">
                <a:latin typeface="Times New Roman"/>
                <a:cs typeface="Times New Roman"/>
              </a:rPr>
              <a:t>Unemployment</a:t>
            </a:r>
            <a:r>
              <a:rPr lang="en-US" sz="800" spc="3" dirty="0">
                <a:latin typeface="Times New Roman"/>
                <a:cs typeface="Times New Roman"/>
              </a:rPr>
              <a:t> </a:t>
            </a:r>
            <a:r>
              <a:rPr lang="en-US" sz="800" spc="-3" dirty="0">
                <a:latin typeface="Times New Roman"/>
                <a:cs typeface="Times New Roman"/>
              </a:rPr>
              <a:t>Insurance</a:t>
            </a:r>
            <a:r>
              <a:rPr lang="en-US" sz="800" spc="-41" dirty="0">
                <a:latin typeface="Times New Roman"/>
                <a:cs typeface="Times New Roman"/>
              </a:rPr>
              <a:t> </a:t>
            </a:r>
            <a:r>
              <a:rPr lang="en-US" sz="800" spc="-3" dirty="0">
                <a:latin typeface="Times New Roman"/>
                <a:cs typeface="Times New Roman"/>
              </a:rPr>
              <a:t>contribution</a:t>
            </a:r>
            <a:r>
              <a:rPr lang="en-US" sz="800" spc="-51" dirty="0">
                <a:latin typeface="Times New Roman"/>
                <a:cs typeface="Times New Roman"/>
              </a:rPr>
              <a:t> </a:t>
            </a:r>
            <a:r>
              <a:rPr lang="en-US" sz="800" spc="-3" dirty="0">
                <a:latin typeface="Times New Roman"/>
                <a:cs typeface="Times New Roman"/>
              </a:rPr>
              <a:t>rates.</a:t>
            </a:r>
            <a:r>
              <a:rPr lang="en-US" sz="800" spc="89" dirty="0">
                <a:latin typeface="Times New Roman"/>
                <a:cs typeface="Times New Roman"/>
              </a:rPr>
              <a:t> </a:t>
            </a:r>
            <a:r>
              <a:rPr lang="en-US" sz="800" spc="-3" dirty="0">
                <a:latin typeface="Times New Roman"/>
                <a:cs typeface="Times New Roman"/>
              </a:rPr>
              <a:t>Therefore,</a:t>
            </a:r>
            <a:r>
              <a:rPr lang="en-US" sz="800" spc="-51" dirty="0">
                <a:latin typeface="Times New Roman"/>
                <a:cs typeface="Times New Roman"/>
              </a:rPr>
              <a:t> </a:t>
            </a:r>
            <a:r>
              <a:rPr lang="en-US" sz="800" dirty="0">
                <a:latin typeface="Times New Roman"/>
                <a:cs typeface="Times New Roman"/>
              </a:rPr>
              <a:t>employers</a:t>
            </a:r>
            <a:r>
              <a:rPr lang="en-US" sz="800" spc="-58" dirty="0">
                <a:latin typeface="Times New Roman"/>
                <a:cs typeface="Times New Roman"/>
              </a:rPr>
              <a:t> </a:t>
            </a:r>
            <a:r>
              <a:rPr lang="en-US" sz="800" dirty="0">
                <a:latin typeface="Times New Roman"/>
                <a:cs typeface="Times New Roman"/>
              </a:rPr>
              <a:t>maintain</a:t>
            </a:r>
            <a:r>
              <a:rPr lang="en-US" sz="800" spc="-41" dirty="0">
                <a:latin typeface="Times New Roman"/>
                <a:cs typeface="Times New Roman"/>
              </a:rPr>
              <a:t> </a:t>
            </a:r>
            <a:r>
              <a:rPr lang="en-US" sz="800" dirty="0">
                <a:latin typeface="Times New Roman"/>
                <a:cs typeface="Times New Roman"/>
              </a:rPr>
              <a:t>eligibility</a:t>
            </a:r>
            <a:r>
              <a:rPr lang="en-US" sz="800" spc="-41" dirty="0">
                <a:latin typeface="Times New Roman"/>
                <a:cs typeface="Times New Roman"/>
              </a:rPr>
              <a:t> </a:t>
            </a:r>
            <a:r>
              <a:rPr lang="en-US" sz="800" spc="-3" dirty="0">
                <a:latin typeface="Times New Roman"/>
                <a:cs typeface="Times New Roman"/>
              </a:rPr>
              <a:t>for</a:t>
            </a:r>
            <a:r>
              <a:rPr lang="en-US" sz="800" spc="-48" dirty="0">
                <a:latin typeface="Times New Roman"/>
                <a:cs typeface="Times New Roman"/>
              </a:rPr>
              <a:t> </a:t>
            </a:r>
            <a:r>
              <a:rPr lang="en-US" sz="800" dirty="0">
                <a:latin typeface="Times New Roman"/>
                <a:cs typeface="Times New Roman"/>
              </a:rPr>
              <a:t>a</a:t>
            </a:r>
            <a:r>
              <a:rPr lang="en-US" sz="800" spc="-48" dirty="0">
                <a:latin typeface="Times New Roman"/>
                <a:cs typeface="Times New Roman"/>
              </a:rPr>
              <a:t> </a:t>
            </a:r>
            <a:r>
              <a:rPr lang="en-US" sz="800" dirty="0">
                <a:latin typeface="Times New Roman"/>
                <a:cs typeface="Times New Roman"/>
              </a:rPr>
              <a:t>full</a:t>
            </a:r>
            <a:r>
              <a:rPr lang="en-US" sz="800" spc="-48" dirty="0">
                <a:latin typeface="Times New Roman"/>
                <a:cs typeface="Times New Roman"/>
              </a:rPr>
              <a:t> </a:t>
            </a:r>
            <a:r>
              <a:rPr lang="en-US" sz="800" dirty="0">
                <a:latin typeface="Times New Roman"/>
                <a:cs typeface="Times New Roman"/>
              </a:rPr>
              <a:t>5.</a:t>
            </a:r>
            <a:r>
              <a:rPr lang="en-US" sz="800" spc="-10" dirty="0">
                <a:latin typeface="Times New Roman"/>
                <a:cs typeface="Times New Roman"/>
              </a:rPr>
              <a:t>4</a:t>
            </a:r>
            <a:r>
              <a:rPr lang="en-US" sz="800" dirty="0">
                <a:latin typeface="Times New Roman"/>
                <a:cs typeface="Times New Roman"/>
              </a:rPr>
              <a:t>%</a:t>
            </a:r>
            <a:r>
              <a:rPr lang="en-US" sz="800" spc="-37" dirty="0">
                <a:latin typeface="Times New Roman"/>
                <a:cs typeface="Times New Roman"/>
              </a:rPr>
              <a:t> </a:t>
            </a:r>
            <a:r>
              <a:rPr lang="en-US" sz="800" spc="-3" dirty="0">
                <a:latin typeface="Times New Roman"/>
                <a:cs typeface="Times New Roman"/>
              </a:rPr>
              <a:t>credit</a:t>
            </a:r>
            <a:r>
              <a:rPr lang="en-US" sz="800" spc="-48" dirty="0">
                <a:latin typeface="Times New Roman"/>
                <a:cs typeface="Times New Roman"/>
              </a:rPr>
              <a:t> </a:t>
            </a:r>
            <a:r>
              <a:rPr lang="en-US" sz="800" spc="-3" dirty="0">
                <a:latin typeface="Times New Roman"/>
                <a:cs typeface="Times New Roman"/>
              </a:rPr>
              <a:t>toward</a:t>
            </a:r>
            <a:r>
              <a:rPr lang="en-US" sz="800" dirty="0">
                <a:latin typeface="Times New Roman"/>
                <a:cs typeface="Times New Roman"/>
              </a:rPr>
              <a:t> their</a:t>
            </a:r>
            <a:r>
              <a:rPr lang="en-US" sz="800" spc="3" dirty="0">
                <a:latin typeface="Times New Roman"/>
                <a:cs typeface="Times New Roman"/>
              </a:rPr>
              <a:t> </a:t>
            </a:r>
            <a:r>
              <a:rPr lang="en-US" sz="800" spc="-3" dirty="0">
                <a:latin typeface="Times New Roman"/>
                <a:cs typeface="Times New Roman"/>
              </a:rPr>
              <a:t>federal</a:t>
            </a:r>
            <a:r>
              <a:rPr lang="en-US" sz="800" spc="3" dirty="0">
                <a:latin typeface="Times New Roman"/>
                <a:cs typeface="Times New Roman"/>
              </a:rPr>
              <a:t> </a:t>
            </a:r>
            <a:r>
              <a:rPr lang="en-US" sz="800" spc="-3" dirty="0">
                <a:latin typeface="Times New Roman"/>
                <a:cs typeface="Times New Roman"/>
              </a:rPr>
              <a:t>unemployment</a:t>
            </a:r>
            <a:r>
              <a:rPr lang="en-US" sz="800" spc="-7" dirty="0">
                <a:latin typeface="Times New Roman"/>
                <a:cs typeface="Times New Roman"/>
              </a:rPr>
              <a:t> </a:t>
            </a:r>
            <a:r>
              <a:rPr lang="en-US" sz="800" spc="-3" dirty="0">
                <a:latin typeface="Times New Roman"/>
                <a:cs typeface="Times New Roman"/>
              </a:rPr>
              <a:t>insurance</a:t>
            </a:r>
            <a:r>
              <a:rPr lang="en-US" sz="800" spc="-7" dirty="0">
                <a:latin typeface="Times New Roman"/>
                <a:cs typeface="Times New Roman"/>
              </a:rPr>
              <a:t> </a:t>
            </a:r>
            <a:r>
              <a:rPr lang="en-US" sz="800" dirty="0">
                <a:latin typeface="Times New Roman"/>
                <a:cs typeface="Times New Roman"/>
              </a:rPr>
              <a:t>taxes.  In </a:t>
            </a:r>
            <a:r>
              <a:rPr lang="en-US" sz="800" spc="-3" dirty="0">
                <a:latin typeface="Times New Roman"/>
                <a:cs typeface="Times New Roman"/>
              </a:rPr>
              <a:t>addition,</a:t>
            </a:r>
            <a:r>
              <a:rPr lang="en-US" sz="800" dirty="0">
                <a:latin typeface="Times New Roman"/>
                <a:cs typeface="Times New Roman"/>
              </a:rPr>
              <a:t> the </a:t>
            </a:r>
            <a:r>
              <a:rPr lang="en-US" sz="800" spc="-3" dirty="0">
                <a:latin typeface="Times New Roman"/>
                <a:cs typeface="Times New Roman"/>
              </a:rPr>
              <a:t>additional</a:t>
            </a:r>
            <a:r>
              <a:rPr lang="en-US" sz="800" spc="3" dirty="0">
                <a:latin typeface="Times New Roman"/>
                <a:cs typeface="Times New Roman"/>
              </a:rPr>
              <a:t> </a:t>
            </a:r>
            <a:r>
              <a:rPr lang="en-US" sz="800" spc="-3" dirty="0">
                <a:latin typeface="Times New Roman"/>
                <a:cs typeface="Times New Roman"/>
              </a:rPr>
              <a:t>solvency</a:t>
            </a:r>
            <a:r>
              <a:rPr lang="en-US" sz="800" dirty="0">
                <a:latin typeface="Times New Roman"/>
                <a:cs typeface="Times New Roman"/>
              </a:rPr>
              <a:t> </a:t>
            </a:r>
            <a:r>
              <a:rPr lang="en-US" sz="800" spc="-3" dirty="0">
                <a:latin typeface="Times New Roman"/>
                <a:cs typeface="Times New Roman"/>
              </a:rPr>
              <a:t>in</a:t>
            </a:r>
            <a:r>
              <a:rPr lang="en-US" sz="800" dirty="0">
                <a:latin typeface="Times New Roman"/>
                <a:cs typeface="Times New Roman"/>
              </a:rPr>
              <a:t> the </a:t>
            </a:r>
            <a:r>
              <a:rPr lang="en-US" sz="800" spc="-7" dirty="0">
                <a:latin typeface="Times New Roman"/>
                <a:cs typeface="Times New Roman"/>
              </a:rPr>
              <a:t>UI</a:t>
            </a:r>
            <a:r>
              <a:rPr lang="en-US" sz="800" spc="3" dirty="0">
                <a:latin typeface="Times New Roman"/>
                <a:cs typeface="Times New Roman"/>
              </a:rPr>
              <a:t> </a:t>
            </a:r>
            <a:r>
              <a:rPr lang="en-US" sz="800" spc="-3" dirty="0">
                <a:latin typeface="Times New Roman"/>
                <a:cs typeface="Times New Roman"/>
              </a:rPr>
              <a:t>system</a:t>
            </a:r>
            <a:r>
              <a:rPr lang="en-US" sz="800" dirty="0">
                <a:latin typeface="Times New Roman"/>
                <a:cs typeface="Times New Roman"/>
              </a:rPr>
              <a:t> will</a:t>
            </a:r>
            <a:r>
              <a:rPr lang="en-US" sz="800" spc="27" dirty="0">
                <a:latin typeface="Times New Roman"/>
                <a:cs typeface="Times New Roman"/>
              </a:rPr>
              <a:t> </a:t>
            </a:r>
            <a:r>
              <a:rPr lang="en-US" sz="800" dirty="0">
                <a:latin typeface="Times New Roman"/>
                <a:cs typeface="Times New Roman"/>
              </a:rPr>
              <a:t>help</a:t>
            </a:r>
            <a:r>
              <a:rPr lang="en-US" sz="800" spc="24" dirty="0">
                <a:latin typeface="Times New Roman"/>
                <a:cs typeface="Times New Roman"/>
              </a:rPr>
              <a:t> </a:t>
            </a:r>
            <a:r>
              <a:rPr lang="en-US" sz="800" spc="3" dirty="0">
                <a:latin typeface="Times New Roman"/>
                <a:cs typeface="Times New Roman"/>
              </a:rPr>
              <a:t>to</a:t>
            </a:r>
            <a:r>
              <a:rPr lang="en-US" sz="800" spc="24" dirty="0">
                <a:latin typeface="Times New Roman"/>
                <a:cs typeface="Times New Roman"/>
              </a:rPr>
              <a:t> </a:t>
            </a:r>
            <a:r>
              <a:rPr lang="en-US" sz="800" dirty="0">
                <a:latin typeface="Times New Roman"/>
                <a:cs typeface="Times New Roman"/>
              </a:rPr>
              <a:t>p</a:t>
            </a:r>
            <a:r>
              <a:rPr lang="en-US" sz="800" spc="-7" dirty="0">
                <a:latin typeface="Times New Roman"/>
                <a:cs typeface="Times New Roman"/>
              </a:rPr>
              <a:t>a</a:t>
            </a:r>
            <a:r>
              <a:rPr lang="en-US" sz="800" dirty="0">
                <a:latin typeface="Times New Roman"/>
                <a:cs typeface="Times New Roman"/>
              </a:rPr>
              <a:t>y</a:t>
            </a:r>
            <a:r>
              <a:rPr lang="en-US" sz="800" spc="24" dirty="0">
                <a:latin typeface="Times New Roman"/>
                <a:cs typeface="Times New Roman"/>
              </a:rPr>
              <a:t> </a:t>
            </a:r>
            <a:r>
              <a:rPr lang="en-US" sz="800" dirty="0">
                <a:latin typeface="Times New Roman"/>
                <a:cs typeface="Times New Roman"/>
              </a:rPr>
              <a:t>for</a:t>
            </a:r>
            <a:r>
              <a:rPr lang="en-US" sz="800" spc="27" dirty="0">
                <a:latin typeface="Times New Roman"/>
                <a:cs typeface="Times New Roman"/>
              </a:rPr>
              <a:t> </a:t>
            </a:r>
            <a:r>
              <a:rPr lang="en-US" sz="800" spc="-3" dirty="0">
                <a:latin typeface="Times New Roman"/>
                <a:cs typeface="Times New Roman"/>
              </a:rPr>
              <a:t>unemployment</a:t>
            </a:r>
            <a:r>
              <a:rPr lang="en-US" sz="800" spc="27" dirty="0">
                <a:latin typeface="Times New Roman"/>
                <a:cs typeface="Times New Roman"/>
              </a:rPr>
              <a:t> </a:t>
            </a:r>
            <a:r>
              <a:rPr lang="en-US" sz="800" dirty="0">
                <a:latin typeface="Times New Roman"/>
                <a:cs typeface="Times New Roman"/>
              </a:rPr>
              <a:t>benefits</a:t>
            </a:r>
            <a:r>
              <a:rPr lang="en-US" sz="800" spc="24" dirty="0">
                <a:latin typeface="Times New Roman"/>
                <a:cs typeface="Times New Roman"/>
              </a:rPr>
              <a:t> </a:t>
            </a:r>
            <a:r>
              <a:rPr lang="en-US" sz="800" spc="-3" dirty="0">
                <a:latin typeface="Times New Roman"/>
                <a:cs typeface="Times New Roman"/>
              </a:rPr>
              <a:t>in</a:t>
            </a:r>
            <a:r>
              <a:rPr lang="en-US" sz="800" spc="24" dirty="0">
                <a:latin typeface="Times New Roman"/>
                <a:cs typeface="Times New Roman"/>
              </a:rPr>
              <a:t> </a:t>
            </a:r>
            <a:r>
              <a:rPr lang="en-US" sz="800" dirty="0">
                <a:latin typeface="Times New Roman"/>
                <a:cs typeface="Times New Roman"/>
              </a:rPr>
              <a:t>the</a:t>
            </a:r>
            <a:r>
              <a:rPr lang="en-US" sz="800" spc="24" dirty="0">
                <a:latin typeface="Times New Roman"/>
                <a:cs typeface="Times New Roman"/>
              </a:rPr>
              <a:t> </a:t>
            </a:r>
            <a:r>
              <a:rPr lang="en-US" sz="800" spc="-3" dirty="0">
                <a:latin typeface="Times New Roman"/>
                <a:cs typeface="Times New Roman"/>
              </a:rPr>
              <a:t>future.</a:t>
            </a:r>
            <a:r>
              <a:rPr lang="en-US" sz="800" spc="245" dirty="0">
                <a:latin typeface="Times New Roman"/>
                <a:cs typeface="Times New Roman"/>
              </a:rPr>
              <a:t> </a:t>
            </a:r>
            <a:r>
              <a:rPr lang="en-US" sz="800" spc="-7" dirty="0">
                <a:latin typeface="Times New Roman"/>
                <a:cs typeface="Times New Roman"/>
              </a:rPr>
              <a:t>On</a:t>
            </a:r>
            <a:r>
              <a:rPr lang="en-US" sz="800" spc="24" dirty="0">
                <a:latin typeface="Times New Roman"/>
                <a:cs typeface="Times New Roman"/>
              </a:rPr>
              <a:t> </a:t>
            </a:r>
            <a:r>
              <a:rPr lang="en-US" sz="800" spc="-3" dirty="0">
                <a:latin typeface="Times New Roman"/>
                <a:cs typeface="Times New Roman"/>
              </a:rPr>
              <a:t>average,</a:t>
            </a:r>
            <a:r>
              <a:rPr lang="en-US" sz="800" spc="31" dirty="0">
                <a:latin typeface="Times New Roman"/>
                <a:cs typeface="Times New Roman"/>
              </a:rPr>
              <a:t> </a:t>
            </a:r>
            <a:r>
              <a:rPr lang="en-US" sz="800" spc="-3" dirty="0">
                <a:latin typeface="Times New Roman"/>
                <a:cs typeface="Times New Roman"/>
              </a:rPr>
              <a:t>evidence</a:t>
            </a:r>
            <a:r>
              <a:rPr lang="en-US" sz="800" spc="24" dirty="0">
                <a:latin typeface="Times New Roman"/>
                <a:cs typeface="Times New Roman"/>
              </a:rPr>
              <a:t> </a:t>
            </a:r>
            <a:r>
              <a:rPr lang="en-US" sz="800" dirty="0">
                <a:latin typeface="Times New Roman"/>
                <a:cs typeface="Times New Roman"/>
              </a:rPr>
              <a:t>suggests</a:t>
            </a:r>
            <a:r>
              <a:rPr lang="en-US" sz="800" spc="24" dirty="0">
                <a:latin typeface="Times New Roman"/>
                <a:cs typeface="Times New Roman"/>
              </a:rPr>
              <a:t> </a:t>
            </a:r>
            <a:r>
              <a:rPr lang="en-US" sz="800" dirty="0">
                <a:latin typeface="Times New Roman"/>
                <a:cs typeface="Times New Roman"/>
              </a:rPr>
              <a:t>that</a:t>
            </a:r>
            <a:r>
              <a:rPr lang="en-US" sz="800" spc="27" dirty="0">
                <a:latin typeface="Times New Roman"/>
                <a:cs typeface="Times New Roman"/>
              </a:rPr>
              <a:t> </a:t>
            </a:r>
            <a:r>
              <a:rPr lang="en-US" sz="800" spc="-3" dirty="0">
                <a:latin typeface="Times New Roman"/>
                <a:cs typeface="Times New Roman"/>
              </a:rPr>
              <a:t>for</a:t>
            </a:r>
            <a:r>
              <a:rPr lang="en-US" sz="800" dirty="0">
                <a:latin typeface="Times New Roman"/>
                <a:cs typeface="Times New Roman"/>
              </a:rPr>
              <a:t> each</a:t>
            </a:r>
            <a:r>
              <a:rPr lang="en-US" sz="800" spc="-10" dirty="0">
                <a:latin typeface="Times New Roman"/>
                <a:cs typeface="Times New Roman"/>
              </a:rPr>
              <a:t> </a:t>
            </a:r>
            <a:r>
              <a:rPr lang="en-US" sz="800" spc="-3" dirty="0">
                <a:latin typeface="Times New Roman"/>
                <a:cs typeface="Times New Roman"/>
              </a:rPr>
              <a:t>dollar</a:t>
            </a:r>
            <a:r>
              <a:rPr lang="en-US" sz="800" spc="-7" dirty="0">
                <a:latin typeface="Times New Roman"/>
                <a:cs typeface="Times New Roman"/>
              </a:rPr>
              <a:t> </a:t>
            </a:r>
            <a:r>
              <a:rPr lang="en-US" sz="800" spc="3" dirty="0">
                <a:latin typeface="Times New Roman"/>
                <a:cs typeface="Times New Roman"/>
              </a:rPr>
              <a:t>in</a:t>
            </a:r>
            <a:r>
              <a:rPr lang="en-US" sz="800" spc="-10" dirty="0">
                <a:latin typeface="Times New Roman"/>
                <a:cs typeface="Times New Roman"/>
              </a:rPr>
              <a:t> </a:t>
            </a:r>
            <a:r>
              <a:rPr lang="en-US" sz="800" spc="-7" dirty="0">
                <a:latin typeface="Times New Roman"/>
                <a:cs typeface="Times New Roman"/>
              </a:rPr>
              <a:t>UI </a:t>
            </a:r>
            <a:r>
              <a:rPr lang="en-US" sz="800" spc="-3" dirty="0">
                <a:latin typeface="Times New Roman"/>
                <a:cs typeface="Times New Roman"/>
              </a:rPr>
              <a:t>benefits,</a:t>
            </a:r>
            <a:r>
              <a:rPr lang="en-US" sz="800" spc="-10" dirty="0">
                <a:latin typeface="Times New Roman"/>
                <a:cs typeface="Times New Roman"/>
              </a:rPr>
              <a:t> $</a:t>
            </a:r>
            <a:r>
              <a:rPr lang="en-US" sz="800" dirty="0">
                <a:latin typeface="Times New Roman"/>
                <a:cs typeface="Times New Roman"/>
              </a:rPr>
              <a:t>2</a:t>
            </a:r>
            <a:r>
              <a:rPr lang="en-US" sz="800" spc="-10" dirty="0">
                <a:latin typeface="Times New Roman"/>
                <a:cs typeface="Times New Roman"/>
              </a:rPr>
              <a:t> </a:t>
            </a:r>
            <a:r>
              <a:rPr lang="en-US" sz="800" dirty="0">
                <a:latin typeface="Times New Roman"/>
                <a:cs typeface="Times New Roman"/>
              </a:rPr>
              <a:t>or</a:t>
            </a:r>
            <a:r>
              <a:rPr lang="en-US" sz="800" spc="-7" dirty="0">
                <a:latin typeface="Times New Roman"/>
                <a:cs typeface="Times New Roman"/>
              </a:rPr>
              <a:t> </a:t>
            </a:r>
            <a:r>
              <a:rPr lang="en-US" sz="800" dirty="0">
                <a:latin typeface="Times New Roman"/>
                <a:cs typeface="Times New Roman"/>
              </a:rPr>
              <a:t>more</a:t>
            </a:r>
            <a:r>
              <a:rPr lang="en-US" sz="800" spc="-7" dirty="0">
                <a:latin typeface="Times New Roman"/>
                <a:cs typeface="Times New Roman"/>
              </a:rPr>
              <a:t> </a:t>
            </a:r>
            <a:r>
              <a:rPr lang="en-US" sz="800" spc="3" dirty="0">
                <a:latin typeface="Times New Roman"/>
                <a:cs typeface="Times New Roman"/>
              </a:rPr>
              <a:t>in</a:t>
            </a:r>
            <a:r>
              <a:rPr lang="en-US" sz="800" spc="-10" dirty="0">
                <a:latin typeface="Times New Roman"/>
                <a:cs typeface="Times New Roman"/>
              </a:rPr>
              <a:t> </a:t>
            </a:r>
            <a:r>
              <a:rPr lang="en-US" sz="800" spc="-3" dirty="0">
                <a:latin typeface="Times New Roman"/>
                <a:cs typeface="Times New Roman"/>
              </a:rPr>
              <a:t>economic</a:t>
            </a:r>
            <a:r>
              <a:rPr lang="en-US" sz="800" spc="-7" dirty="0">
                <a:latin typeface="Times New Roman"/>
                <a:cs typeface="Times New Roman"/>
              </a:rPr>
              <a:t> </a:t>
            </a:r>
            <a:r>
              <a:rPr lang="en-US" sz="800" dirty="0">
                <a:latin typeface="Times New Roman"/>
                <a:cs typeface="Times New Roman"/>
              </a:rPr>
              <a:t>activity</a:t>
            </a:r>
            <a:r>
              <a:rPr lang="en-US" sz="800" spc="-17" dirty="0">
                <a:latin typeface="Times New Roman"/>
                <a:cs typeface="Times New Roman"/>
              </a:rPr>
              <a:t> </a:t>
            </a:r>
            <a:r>
              <a:rPr lang="en-US" sz="800" dirty="0">
                <a:latin typeface="Times New Roman"/>
                <a:cs typeface="Times New Roman"/>
              </a:rPr>
              <a:t>results.</a:t>
            </a:r>
            <a:r>
              <a:rPr lang="en-US" sz="800" spc="170" dirty="0">
                <a:latin typeface="Times New Roman"/>
                <a:cs typeface="Times New Roman"/>
              </a:rPr>
              <a:t> </a:t>
            </a:r>
            <a:r>
              <a:rPr lang="en-US" sz="800" dirty="0">
                <a:latin typeface="Times New Roman"/>
                <a:cs typeface="Times New Roman"/>
              </a:rPr>
              <a:t>In</a:t>
            </a:r>
            <a:r>
              <a:rPr lang="en-US" sz="800" spc="-10" dirty="0">
                <a:latin typeface="Times New Roman"/>
                <a:cs typeface="Times New Roman"/>
              </a:rPr>
              <a:t> </a:t>
            </a:r>
            <a:r>
              <a:rPr lang="en-US" sz="800" dirty="0">
                <a:latin typeface="Times New Roman"/>
                <a:cs typeface="Times New Roman"/>
              </a:rPr>
              <a:t>addition,</a:t>
            </a:r>
            <a:r>
              <a:rPr lang="en-US" sz="800" spc="-10" dirty="0">
                <a:latin typeface="Times New Roman"/>
                <a:cs typeface="Times New Roman"/>
              </a:rPr>
              <a:t> </a:t>
            </a:r>
            <a:r>
              <a:rPr lang="en-US" sz="800" dirty="0">
                <a:latin typeface="Times New Roman"/>
                <a:cs typeface="Times New Roman"/>
              </a:rPr>
              <a:t>employers’</a:t>
            </a:r>
            <a:r>
              <a:rPr lang="en-US" sz="800" spc="-65" dirty="0">
                <a:latin typeface="Times New Roman"/>
                <a:cs typeface="Times New Roman"/>
              </a:rPr>
              <a:t> </a:t>
            </a:r>
            <a:r>
              <a:rPr lang="en-US" sz="800" spc="-3" dirty="0">
                <a:latin typeface="Times New Roman"/>
                <a:cs typeface="Times New Roman"/>
              </a:rPr>
              <a:t>benefit </a:t>
            </a:r>
            <a:r>
              <a:rPr lang="en-US" sz="800" dirty="0">
                <a:latin typeface="Times New Roman"/>
                <a:cs typeface="Times New Roman"/>
              </a:rPr>
              <a:t>as </a:t>
            </a:r>
            <a:r>
              <a:rPr lang="en-US" sz="800" spc="-3" dirty="0">
                <a:latin typeface="Times New Roman"/>
                <a:cs typeface="Times New Roman"/>
              </a:rPr>
              <a:t>funds</a:t>
            </a:r>
            <a:r>
              <a:rPr lang="en-US" sz="800" dirty="0">
                <a:latin typeface="Times New Roman"/>
                <a:cs typeface="Times New Roman"/>
              </a:rPr>
              <a:t> </a:t>
            </a:r>
            <a:r>
              <a:rPr lang="en-US" sz="800" spc="-3" dirty="0">
                <a:latin typeface="Times New Roman"/>
                <a:cs typeface="Times New Roman"/>
              </a:rPr>
              <a:t>are</a:t>
            </a:r>
            <a:r>
              <a:rPr lang="en-US" sz="800" dirty="0">
                <a:latin typeface="Times New Roman"/>
                <a:cs typeface="Times New Roman"/>
              </a:rPr>
              <a:t> </a:t>
            </a:r>
            <a:r>
              <a:rPr lang="en-US" sz="800" spc="-3" dirty="0">
                <a:latin typeface="Times New Roman"/>
                <a:cs typeface="Times New Roman"/>
              </a:rPr>
              <a:t>returned</a:t>
            </a:r>
            <a:r>
              <a:rPr lang="en-US" sz="800" dirty="0">
                <a:latin typeface="Times New Roman"/>
                <a:cs typeface="Times New Roman"/>
              </a:rPr>
              <a:t> </a:t>
            </a:r>
            <a:r>
              <a:rPr lang="en-US" sz="800" spc="-3" dirty="0">
                <a:latin typeface="Times New Roman"/>
                <a:cs typeface="Times New Roman"/>
              </a:rPr>
              <a:t>to</a:t>
            </a:r>
            <a:r>
              <a:rPr lang="en-US" sz="800" dirty="0">
                <a:latin typeface="Times New Roman"/>
                <a:cs typeface="Times New Roman"/>
              </a:rPr>
              <a:t> the</a:t>
            </a:r>
            <a:r>
              <a:rPr lang="en-US" sz="800" spc="-7" dirty="0">
                <a:latin typeface="Times New Roman"/>
                <a:cs typeface="Times New Roman"/>
              </a:rPr>
              <a:t> </a:t>
            </a:r>
            <a:r>
              <a:rPr lang="en-US" sz="800" spc="-3" dirty="0">
                <a:latin typeface="Times New Roman"/>
                <a:cs typeface="Times New Roman"/>
              </a:rPr>
              <a:t>economy</a:t>
            </a:r>
            <a:r>
              <a:rPr lang="en-US" sz="800" dirty="0">
                <a:latin typeface="Times New Roman"/>
                <a:cs typeface="Times New Roman"/>
              </a:rPr>
              <a:t> </a:t>
            </a:r>
            <a:r>
              <a:rPr lang="en-US" sz="800" spc="-3" dirty="0">
                <a:latin typeface="Times New Roman"/>
                <a:cs typeface="Times New Roman"/>
              </a:rPr>
              <a:t>through</a:t>
            </a:r>
            <a:r>
              <a:rPr lang="en-US" sz="800" dirty="0">
                <a:latin typeface="Times New Roman"/>
                <a:cs typeface="Times New Roman"/>
              </a:rPr>
              <a:t> </a:t>
            </a:r>
            <a:r>
              <a:rPr lang="en-US" sz="800" spc="-7" dirty="0">
                <a:latin typeface="Times New Roman"/>
                <a:cs typeface="Times New Roman"/>
              </a:rPr>
              <a:t>UI</a:t>
            </a:r>
            <a:r>
              <a:rPr lang="en-US" sz="800" spc="3" dirty="0">
                <a:latin typeface="Times New Roman"/>
                <a:cs typeface="Times New Roman"/>
              </a:rPr>
              <a:t> </a:t>
            </a:r>
            <a:r>
              <a:rPr lang="en-US" sz="800" spc="-3" dirty="0">
                <a:latin typeface="Times New Roman"/>
                <a:cs typeface="Times New Roman"/>
              </a:rPr>
              <a:t>benefit</a:t>
            </a:r>
            <a:r>
              <a:rPr lang="en-US" sz="800" spc="10" dirty="0">
                <a:latin typeface="Times New Roman"/>
                <a:cs typeface="Times New Roman"/>
              </a:rPr>
              <a:t> </a:t>
            </a:r>
            <a:r>
              <a:rPr lang="en-US" sz="800" spc="-3" dirty="0">
                <a:latin typeface="Times New Roman"/>
                <a:cs typeface="Times New Roman"/>
              </a:rPr>
              <a:t>payments,</a:t>
            </a:r>
            <a:r>
              <a:rPr lang="en-US" sz="800" dirty="0">
                <a:latin typeface="Times New Roman"/>
                <a:cs typeface="Times New Roman"/>
              </a:rPr>
              <a:t> helping</a:t>
            </a:r>
            <a:r>
              <a:rPr lang="en-US" sz="800" spc="-10" dirty="0">
                <a:latin typeface="Times New Roman"/>
                <a:cs typeface="Times New Roman"/>
              </a:rPr>
              <a:t> </a:t>
            </a:r>
            <a:r>
              <a:rPr lang="en-US" sz="800" spc="3" dirty="0">
                <a:latin typeface="Times New Roman"/>
                <a:cs typeface="Times New Roman"/>
              </a:rPr>
              <a:t>to</a:t>
            </a:r>
            <a:r>
              <a:rPr lang="en-US" sz="800" dirty="0">
                <a:latin typeface="Times New Roman"/>
                <a:cs typeface="Times New Roman"/>
              </a:rPr>
              <a:t> mitigate </a:t>
            </a:r>
            <a:r>
              <a:rPr lang="en-US" sz="800" spc="-3" dirty="0">
                <a:latin typeface="Times New Roman"/>
                <a:cs typeface="Times New Roman"/>
              </a:rPr>
              <a:t>the</a:t>
            </a:r>
            <a:r>
              <a:rPr lang="en-US" sz="800" dirty="0">
                <a:latin typeface="Times New Roman"/>
                <a:cs typeface="Times New Roman"/>
              </a:rPr>
              <a:t> drop</a:t>
            </a:r>
            <a:r>
              <a:rPr lang="en-US" sz="800" spc="-10" dirty="0">
                <a:latin typeface="Times New Roman"/>
                <a:cs typeface="Times New Roman"/>
              </a:rPr>
              <a:t> </a:t>
            </a:r>
            <a:r>
              <a:rPr lang="en-US" sz="800" spc="3" dirty="0">
                <a:latin typeface="Times New Roman"/>
                <a:cs typeface="Times New Roman"/>
              </a:rPr>
              <a:t>in</a:t>
            </a:r>
            <a:r>
              <a:rPr lang="en-US" sz="800" dirty="0">
                <a:latin typeface="Times New Roman"/>
                <a:cs typeface="Times New Roman"/>
              </a:rPr>
              <a:t> consumption</a:t>
            </a:r>
            <a:r>
              <a:rPr lang="en-US" sz="800" spc="-51" dirty="0">
                <a:latin typeface="Times New Roman"/>
                <a:cs typeface="Times New Roman"/>
              </a:rPr>
              <a:t> </a:t>
            </a:r>
            <a:r>
              <a:rPr lang="en-US" sz="800" dirty="0">
                <a:latin typeface="Times New Roman"/>
                <a:cs typeface="Times New Roman"/>
              </a:rPr>
              <a:t>that</a:t>
            </a:r>
            <a:r>
              <a:rPr lang="en-US" sz="800" spc="-37" dirty="0">
                <a:latin typeface="Times New Roman"/>
                <a:cs typeface="Times New Roman"/>
              </a:rPr>
              <a:t> </a:t>
            </a:r>
            <a:r>
              <a:rPr lang="en-US" sz="800" dirty="0">
                <a:latin typeface="Times New Roman"/>
                <a:cs typeface="Times New Roman"/>
              </a:rPr>
              <a:t>takes</a:t>
            </a:r>
            <a:r>
              <a:rPr lang="en-US" sz="800" spc="-41" dirty="0">
                <a:latin typeface="Times New Roman"/>
                <a:cs typeface="Times New Roman"/>
              </a:rPr>
              <a:t> </a:t>
            </a:r>
            <a:r>
              <a:rPr lang="en-US" sz="800" spc="-3" dirty="0">
                <a:latin typeface="Times New Roman"/>
                <a:cs typeface="Times New Roman"/>
              </a:rPr>
              <a:t>place</a:t>
            </a:r>
            <a:r>
              <a:rPr lang="en-US" sz="800" spc="-41" dirty="0">
                <a:latin typeface="Times New Roman"/>
                <a:cs typeface="Times New Roman"/>
              </a:rPr>
              <a:t> </a:t>
            </a:r>
            <a:r>
              <a:rPr lang="en-US" sz="800" spc="3" dirty="0">
                <a:latin typeface="Times New Roman"/>
                <a:cs typeface="Times New Roman"/>
              </a:rPr>
              <a:t>in</a:t>
            </a:r>
            <a:r>
              <a:rPr lang="en-US" sz="800" spc="-41" dirty="0">
                <a:latin typeface="Times New Roman"/>
                <a:cs typeface="Times New Roman"/>
              </a:rPr>
              <a:t> </a:t>
            </a:r>
            <a:r>
              <a:rPr lang="en-US" sz="800" dirty="0">
                <a:latin typeface="Times New Roman"/>
                <a:cs typeface="Times New Roman"/>
              </a:rPr>
              <a:t>a</a:t>
            </a:r>
            <a:r>
              <a:rPr lang="en-US" sz="800" spc="-41" dirty="0">
                <a:latin typeface="Times New Roman"/>
                <a:cs typeface="Times New Roman"/>
              </a:rPr>
              <a:t> </a:t>
            </a:r>
            <a:r>
              <a:rPr lang="en-US" sz="800" spc="-3" dirty="0">
                <a:latin typeface="Times New Roman"/>
                <a:cs typeface="Times New Roman"/>
              </a:rPr>
              <a:t>recession.</a:t>
            </a:r>
            <a:r>
              <a:rPr lang="en-US" sz="800" spc="106" dirty="0">
                <a:latin typeface="Times New Roman"/>
                <a:cs typeface="Times New Roman"/>
              </a:rPr>
              <a:t> </a:t>
            </a:r>
            <a:r>
              <a:rPr lang="en-US" sz="800" spc="-7" dirty="0">
                <a:latin typeface="Times New Roman"/>
                <a:cs typeface="Times New Roman"/>
              </a:rPr>
              <a:t>Finally,</a:t>
            </a:r>
            <a:r>
              <a:rPr lang="en-US" sz="800" spc="-51" dirty="0">
                <a:latin typeface="Times New Roman"/>
                <a:cs typeface="Times New Roman"/>
              </a:rPr>
              <a:t> </a:t>
            </a:r>
            <a:r>
              <a:rPr lang="en-US" sz="800" dirty="0">
                <a:latin typeface="Times New Roman"/>
                <a:cs typeface="Times New Roman"/>
              </a:rPr>
              <a:t>the</a:t>
            </a:r>
            <a:r>
              <a:rPr lang="en-US" sz="800" spc="-48" dirty="0">
                <a:latin typeface="Times New Roman"/>
                <a:cs typeface="Times New Roman"/>
              </a:rPr>
              <a:t> </a:t>
            </a:r>
            <a:r>
              <a:rPr lang="en-US" sz="800" spc="-7" dirty="0">
                <a:latin typeface="Times New Roman"/>
                <a:cs typeface="Times New Roman"/>
              </a:rPr>
              <a:t>UI</a:t>
            </a:r>
            <a:r>
              <a:rPr lang="en-US" sz="800" spc="-37" dirty="0">
                <a:latin typeface="Times New Roman"/>
                <a:cs typeface="Times New Roman"/>
              </a:rPr>
              <a:t> </a:t>
            </a:r>
            <a:r>
              <a:rPr lang="en-US" sz="800" dirty="0">
                <a:latin typeface="Times New Roman"/>
                <a:cs typeface="Times New Roman"/>
              </a:rPr>
              <a:t>system</a:t>
            </a:r>
            <a:r>
              <a:rPr lang="en-US" sz="800" spc="-37" dirty="0">
                <a:latin typeface="Times New Roman"/>
                <a:cs typeface="Times New Roman"/>
              </a:rPr>
              <a:t> </a:t>
            </a:r>
            <a:r>
              <a:rPr lang="en-US" sz="800" dirty="0">
                <a:latin typeface="Times New Roman"/>
                <a:cs typeface="Times New Roman"/>
              </a:rPr>
              <a:t>helps</a:t>
            </a:r>
            <a:r>
              <a:rPr lang="en-US" sz="800" spc="-48" dirty="0">
                <a:latin typeface="Times New Roman"/>
                <a:cs typeface="Times New Roman"/>
              </a:rPr>
              <a:t> </a:t>
            </a:r>
            <a:r>
              <a:rPr lang="en-US" sz="800" spc="3" dirty="0">
                <a:latin typeface="Times New Roman"/>
                <a:cs typeface="Times New Roman"/>
              </a:rPr>
              <a:t>to</a:t>
            </a:r>
            <a:r>
              <a:rPr lang="en-US" sz="800" spc="-41" dirty="0">
                <a:latin typeface="Times New Roman"/>
                <a:cs typeface="Times New Roman"/>
              </a:rPr>
              <a:t> </a:t>
            </a:r>
            <a:r>
              <a:rPr lang="en-US" sz="800" spc="-3" dirty="0">
                <a:latin typeface="Times New Roman"/>
                <a:cs typeface="Times New Roman"/>
              </a:rPr>
              <a:t>maintain</a:t>
            </a:r>
            <a:r>
              <a:rPr lang="en-US" sz="800" spc="-41" dirty="0">
                <a:latin typeface="Times New Roman"/>
                <a:cs typeface="Times New Roman"/>
              </a:rPr>
              <a:t> </a:t>
            </a:r>
            <a:r>
              <a:rPr lang="en-US" sz="800" dirty="0">
                <a:latin typeface="Times New Roman"/>
                <a:cs typeface="Times New Roman"/>
              </a:rPr>
              <a:t>the</a:t>
            </a:r>
            <a:r>
              <a:rPr lang="en-US" sz="800" spc="-41" dirty="0">
                <a:latin typeface="Times New Roman"/>
                <a:cs typeface="Times New Roman"/>
              </a:rPr>
              <a:t> </a:t>
            </a:r>
            <a:r>
              <a:rPr lang="en-US" sz="800" spc="-3" dirty="0">
                <a:latin typeface="Times New Roman"/>
                <a:cs typeface="Times New Roman"/>
              </a:rPr>
              <a:t>attachment</a:t>
            </a:r>
            <a:r>
              <a:rPr lang="en-US" sz="800" spc="3" dirty="0">
                <a:latin typeface="Times New Roman"/>
                <a:cs typeface="Times New Roman"/>
              </a:rPr>
              <a:t> </a:t>
            </a:r>
            <a:r>
              <a:rPr lang="en-US" sz="800" dirty="0">
                <a:latin typeface="Times New Roman"/>
                <a:cs typeface="Times New Roman"/>
              </a:rPr>
              <a:t>of</a:t>
            </a:r>
            <a:r>
              <a:rPr lang="en-US" sz="800" spc="-14" dirty="0">
                <a:latin typeface="Times New Roman"/>
                <a:cs typeface="Times New Roman"/>
              </a:rPr>
              <a:t> </a:t>
            </a:r>
            <a:r>
              <a:rPr lang="en-US" sz="800" spc="-3" dirty="0">
                <a:latin typeface="Times New Roman"/>
                <a:cs typeface="Times New Roman"/>
              </a:rPr>
              <a:t>workers</a:t>
            </a:r>
            <a:r>
              <a:rPr lang="en-US" sz="800" spc="-24" dirty="0">
                <a:latin typeface="Times New Roman"/>
                <a:cs typeface="Times New Roman"/>
              </a:rPr>
              <a:t> </a:t>
            </a:r>
            <a:r>
              <a:rPr lang="en-US" sz="800" spc="3" dirty="0">
                <a:latin typeface="Times New Roman"/>
                <a:cs typeface="Times New Roman"/>
              </a:rPr>
              <a:t>to</a:t>
            </a:r>
            <a:r>
              <a:rPr lang="en-US" sz="800" spc="-17" dirty="0">
                <a:latin typeface="Times New Roman"/>
                <a:cs typeface="Times New Roman"/>
              </a:rPr>
              <a:t> </a:t>
            </a:r>
            <a:r>
              <a:rPr lang="en-US" sz="800" spc="-3" dirty="0">
                <a:latin typeface="Times New Roman"/>
                <a:cs typeface="Times New Roman"/>
              </a:rPr>
              <a:t>the</a:t>
            </a:r>
            <a:r>
              <a:rPr lang="en-US" sz="800" spc="-17" dirty="0">
                <a:latin typeface="Times New Roman"/>
                <a:cs typeface="Times New Roman"/>
              </a:rPr>
              <a:t> </a:t>
            </a:r>
            <a:r>
              <a:rPr lang="en-US" sz="800" dirty="0">
                <a:latin typeface="Times New Roman"/>
                <a:cs typeface="Times New Roman"/>
              </a:rPr>
              <a:t>local</a:t>
            </a:r>
            <a:r>
              <a:rPr lang="en-US" sz="800" spc="-14" dirty="0">
                <a:latin typeface="Times New Roman"/>
                <a:cs typeface="Times New Roman"/>
              </a:rPr>
              <a:t> </a:t>
            </a:r>
            <a:r>
              <a:rPr lang="en-US" sz="800" spc="-3" dirty="0">
                <a:latin typeface="Times New Roman"/>
                <a:cs typeface="Times New Roman"/>
              </a:rPr>
              <a:t>workforce</a:t>
            </a:r>
            <a:r>
              <a:rPr lang="en-US" sz="800" spc="-17" dirty="0">
                <a:latin typeface="Times New Roman"/>
                <a:cs typeface="Times New Roman"/>
              </a:rPr>
              <a:t> </a:t>
            </a:r>
            <a:r>
              <a:rPr lang="en-US" sz="800" dirty="0">
                <a:latin typeface="Times New Roman"/>
                <a:cs typeface="Times New Roman"/>
              </a:rPr>
              <a:t>and</a:t>
            </a:r>
            <a:r>
              <a:rPr lang="en-US" sz="800" spc="-24" dirty="0">
                <a:latin typeface="Times New Roman"/>
                <a:cs typeface="Times New Roman"/>
              </a:rPr>
              <a:t> </a:t>
            </a:r>
            <a:r>
              <a:rPr lang="en-US" sz="800" dirty="0">
                <a:latin typeface="Times New Roman"/>
                <a:cs typeface="Times New Roman"/>
              </a:rPr>
              <a:t>facilitate</a:t>
            </a:r>
            <a:r>
              <a:rPr lang="en-US" sz="800" spc="-17" dirty="0">
                <a:latin typeface="Times New Roman"/>
                <a:cs typeface="Times New Roman"/>
              </a:rPr>
              <a:t> </a:t>
            </a:r>
            <a:r>
              <a:rPr lang="en-US" sz="800" dirty="0">
                <a:latin typeface="Times New Roman"/>
                <a:cs typeface="Times New Roman"/>
              </a:rPr>
              <a:t>a</a:t>
            </a:r>
            <a:r>
              <a:rPr lang="en-US" sz="800" spc="-17" dirty="0">
                <a:latin typeface="Times New Roman"/>
                <a:cs typeface="Times New Roman"/>
              </a:rPr>
              <a:t> </a:t>
            </a:r>
            <a:r>
              <a:rPr lang="en-US" sz="800" spc="-3" dirty="0">
                <a:latin typeface="Times New Roman"/>
                <a:cs typeface="Times New Roman"/>
              </a:rPr>
              <a:t>faster</a:t>
            </a:r>
            <a:r>
              <a:rPr lang="en-US" sz="800" spc="-24" dirty="0">
                <a:latin typeface="Times New Roman"/>
                <a:cs typeface="Times New Roman"/>
              </a:rPr>
              <a:t> </a:t>
            </a:r>
            <a:r>
              <a:rPr lang="en-US" sz="800" dirty="0">
                <a:latin typeface="Times New Roman"/>
                <a:cs typeface="Times New Roman"/>
              </a:rPr>
              <a:t>return</a:t>
            </a:r>
            <a:r>
              <a:rPr lang="en-US" sz="800" spc="-17" dirty="0">
                <a:latin typeface="Times New Roman"/>
                <a:cs typeface="Times New Roman"/>
              </a:rPr>
              <a:t> </a:t>
            </a:r>
            <a:r>
              <a:rPr lang="en-US" sz="800" spc="3" dirty="0">
                <a:latin typeface="Times New Roman"/>
                <a:cs typeface="Times New Roman"/>
              </a:rPr>
              <a:t>to</a:t>
            </a:r>
            <a:r>
              <a:rPr lang="en-US" sz="800" spc="-17" dirty="0">
                <a:latin typeface="Times New Roman"/>
                <a:cs typeface="Times New Roman"/>
              </a:rPr>
              <a:t> </a:t>
            </a:r>
            <a:r>
              <a:rPr lang="en-US" sz="800" spc="-7" dirty="0">
                <a:latin typeface="Times New Roman"/>
                <a:cs typeface="Times New Roman"/>
              </a:rPr>
              <a:t>work,</a:t>
            </a:r>
            <a:r>
              <a:rPr lang="en-US" sz="800" spc="-17" dirty="0">
                <a:latin typeface="Times New Roman"/>
                <a:cs typeface="Times New Roman"/>
              </a:rPr>
              <a:t> </a:t>
            </a:r>
            <a:r>
              <a:rPr lang="en-US" sz="800" spc="-3" dirty="0">
                <a:latin typeface="Times New Roman"/>
                <a:cs typeface="Times New Roman"/>
              </a:rPr>
              <a:t>both</a:t>
            </a:r>
            <a:r>
              <a:rPr lang="en-US" sz="800" spc="-14" dirty="0">
                <a:latin typeface="Times New Roman"/>
                <a:cs typeface="Times New Roman"/>
              </a:rPr>
              <a:t> </a:t>
            </a:r>
            <a:r>
              <a:rPr lang="en-US" sz="800" spc="-3" dirty="0">
                <a:latin typeface="Times New Roman"/>
                <a:cs typeface="Times New Roman"/>
              </a:rPr>
              <a:t>through</a:t>
            </a:r>
            <a:r>
              <a:rPr lang="en-US" sz="800" spc="-17" dirty="0">
                <a:latin typeface="Times New Roman"/>
                <a:cs typeface="Times New Roman"/>
              </a:rPr>
              <a:t> </a:t>
            </a:r>
            <a:r>
              <a:rPr lang="en-US" sz="800" dirty="0">
                <a:latin typeface="Times New Roman"/>
                <a:cs typeface="Times New Roman"/>
              </a:rPr>
              <a:t>job</a:t>
            </a:r>
            <a:r>
              <a:rPr lang="en-US" sz="800" spc="-17" dirty="0">
                <a:latin typeface="Times New Roman"/>
                <a:cs typeface="Times New Roman"/>
              </a:rPr>
              <a:t> </a:t>
            </a:r>
            <a:r>
              <a:rPr lang="en-US" sz="800" spc="-3" dirty="0">
                <a:latin typeface="Times New Roman"/>
                <a:cs typeface="Times New Roman"/>
              </a:rPr>
              <a:t>search</a:t>
            </a:r>
            <a:r>
              <a:rPr lang="en-US" sz="800" spc="-17" dirty="0">
                <a:latin typeface="Times New Roman"/>
                <a:cs typeface="Times New Roman"/>
              </a:rPr>
              <a:t> </a:t>
            </a:r>
            <a:r>
              <a:rPr lang="en-US" sz="800" dirty="0">
                <a:latin typeface="Times New Roman"/>
                <a:cs typeface="Times New Roman"/>
              </a:rPr>
              <a:t>a</a:t>
            </a:r>
            <a:r>
              <a:rPr lang="en-US" sz="800" spc="-10" dirty="0">
                <a:latin typeface="Times New Roman"/>
                <a:cs typeface="Times New Roman"/>
              </a:rPr>
              <a:t>n</a:t>
            </a:r>
            <a:r>
              <a:rPr lang="en-US" sz="800" dirty="0">
                <a:latin typeface="Times New Roman"/>
                <a:cs typeface="Times New Roman"/>
              </a:rPr>
              <a:t>d training </a:t>
            </a:r>
            <a:r>
              <a:rPr lang="en-US" sz="800" spc="-3" dirty="0">
                <a:latin typeface="Times New Roman"/>
                <a:cs typeface="Times New Roman"/>
              </a:rPr>
              <a:t>services</a:t>
            </a:r>
            <a:r>
              <a:rPr lang="en-US" sz="800" dirty="0">
                <a:latin typeface="Times New Roman"/>
                <a:cs typeface="Times New Roman"/>
              </a:rPr>
              <a:t> and</a:t>
            </a:r>
            <a:r>
              <a:rPr lang="en-US" sz="800" spc="-58" dirty="0">
                <a:latin typeface="Times New Roman"/>
                <a:cs typeface="Times New Roman"/>
              </a:rPr>
              <a:t> </a:t>
            </a:r>
            <a:r>
              <a:rPr lang="en-US" sz="800" spc="-3" dirty="0">
                <a:latin typeface="Times New Roman"/>
                <a:cs typeface="Times New Roman"/>
              </a:rPr>
              <a:t>through</a:t>
            </a:r>
            <a:r>
              <a:rPr lang="en-US" sz="800" dirty="0">
                <a:latin typeface="Times New Roman"/>
                <a:cs typeface="Times New Roman"/>
              </a:rPr>
              <a:t> </a:t>
            </a:r>
            <a:r>
              <a:rPr lang="en-US" sz="800" spc="-3" dirty="0">
                <a:latin typeface="Times New Roman"/>
                <a:cs typeface="Times New Roman"/>
              </a:rPr>
              <a:t>mandatory</a:t>
            </a:r>
            <a:r>
              <a:rPr lang="en-US" sz="800" dirty="0">
                <a:latin typeface="Times New Roman"/>
                <a:cs typeface="Times New Roman"/>
              </a:rPr>
              <a:t> </a:t>
            </a:r>
            <a:r>
              <a:rPr lang="en-US" sz="800" spc="-7" dirty="0">
                <a:latin typeface="Times New Roman"/>
                <a:cs typeface="Times New Roman"/>
              </a:rPr>
              <a:t>work</a:t>
            </a:r>
            <a:r>
              <a:rPr lang="en-US" sz="800" dirty="0">
                <a:latin typeface="Times New Roman"/>
                <a:cs typeface="Times New Roman"/>
              </a:rPr>
              <a:t> </a:t>
            </a:r>
            <a:r>
              <a:rPr lang="en-US" sz="800" spc="-3" dirty="0">
                <a:latin typeface="Times New Roman"/>
                <a:cs typeface="Times New Roman"/>
              </a:rPr>
              <a:t>search</a:t>
            </a:r>
            <a:r>
              <a:rPr lang="en-US" sz="800" dirty="0">
                <a:latin typeface="Times New Roman"/>
                <a:cs typeface="Times New Roman"/>
              </a:rPr>
              <a:t> </a:t>
            </a:r>
            <a:r>
              <a:rPr lang="en-US" sz="800" spc="-3" dirty="0">
                <a:latin typeface="Times New Roman"/>
                <a:cs typeface="Times New Roman"/>
              </a:rPr>
              <a:t>requirements.</a:t>
            </a:r>
            <a:endParaRPr lang="en-US" sz="800" dirty="0">
              <a:latin typeface="Times New Roman"/>
              <a:cs typeface="Times New Roman"/>
            </a:endParaRPr>
          </a:p>
          <a:p>
            <a:pPr>
              <a:spcBef>
                <a:spcPts val="592"/>
              </a:spcBef>
            </a:pPr>
            <a:endParaRPr lang="en-US" sz="800" dirty="0">
              <a:latin typeface="Times New Roman"/>
              <a:cs typeface="Times New Roman"/>
            </a:endParaRPr>
          </a:p>
          <a:p>
            <a:pPr marL="164518" indent="-155859">
              <a:buAutoNum type="arabicPeriod" startAt="4"/>
              <a:tabLst>
                <a:tab pos="164518" algn="l"/>
              </a:tabLst>
            </a:pPr>
            <a:r>
              <a:rPr lang="en-US" sz="800" b="1" spc="34" dirty="0">
                <a:latin typeface="Calibri"/>
                <a:cs typeface="Calibri"/>
              </a:rPr>
              <a:t>Consideration</a:t>
            </a:r>
            <a:r>
              <a:rPr lang="en-US" sz="800" b="1" spc="-3" dirty="0">
                <a:latin typeface="Calibri"/>
                <a:cs typeface="Calibri"/>
              </a:rPr>
              <a:t> </a:t>
            </a:r>
            <a:r>
              <a:rPr lang="en-US" sz="800" b="1" dirty="0">
                <a:latin typeface="Calibri"/>
                <a:cs typeface="Calibri"/>
              </a:rPr>
              <a:t>of </a:t>
            </a:r>
            <a:r>
              <a:rPr lang="en-US" sz="800" b="1" spc="41" dirty="0">
                <a:latin typeface="Calibri"/>
                <a:cs typeface="Calibri"/>
              </a:rPr>
              <a:t>Impact</a:t>
            </a:r>
            <a:r>
              <a:rPr lang="en-US" sz="800" b="1" spc="3" dirty="0">
                <a:latin typeface="Calibri"/>
                <a:cs typeface="Calibri"/>
              </a:rPr>
              <a:t> </a:t>
            </a:r>
            <a:r>
              <a:rPr lang="en-US" sz="800" b="1" dirty="0">
                <a:latin typeface="Calibri"/>
                <a:cs typeface="Calibri"/>
              </a:rPr>
              <a:t>on</a:t>
            </a:r>
            <a:r>
              <a:rPr lang="en-US" sz="800" b="1" spc="10" dirty="0">
                <a:latin typeface="Calibri"/>
                <a:cs typeface="Calibri"/>
              </a:rPr>
              <a:t> </a:t>
            </a:r>
            <a:r>
              <a:rPr lang="en-US" sz="800" b="1" spc="48" dirty="0">
                <a:latin typeface="Calibri"/>
                <a:cs typeface="Calibri"/>
              </a:rPr>
              <a:t>Small</a:t>
            </a:r>
            <a:r>
              <a:rPr lang="en-US" sz="800" b="1" spc="10" dirty="0">
                <a:latin typeface="Calibri"/>
                <a:cs typeface="Calibri"/>
              </a:rPr>
              <a:t> </a:t>
            </a:r>
            <a:r>
              <a:rPr lang="en-US" sz="800" b="1" spc="41" dirty="0">
                <a:latin typeface="Calibri"/>
                <a:cs typeface="Calibri"/>
              </a:rPr>
              <a:t>Businesses</a:t>
            </a:r>
            <a:endParaRPr lang="en-US" sz="800" dirty="0">
              <a:latin typeface="Calibri"/>
              <a:cs typeface="Calibri"/>
            </a:endParaRPr>
          </a:p>
          <a:p>
            <a:pPr marL="164518" marR="9957" algn="just">
              <a:lnSpc>
                <a:spcPct val="110000"/>
              </a:lnSpc>
            </a:pPr>
            <a:r>
              <a:rPr lang="en-US" sz="800" dirty="0">
                <a:latin typeface="Times New Roman"/>
                <a:cs typeface="Times New Roman"/>
              </a:rPr>
              <a:t>By</a:t>
            </a:r>
            <a:r>
              <a:rPr lang="en-US" sz="800" spc="181" dirty="0">
                <a:latin typeface="Times New Roman"/>
                <a:cs typeface="Times New Roman"/>
              </a:rPr>
              <a:t> </a:t>
            </a:r>
            <a:r>
              <a:rPr lang="en-US" sz="800" dirty="0">
                <a:latin typeface="Times New Roman"/>
                <a:cs typeface="Times New Roman"/>
              </a:rPr>
              <a:t>using</a:t>
            </a:r>
            <a:r>
              <a:rPr lang="en-US" sz="800" spc="173" dirty="0">
                <a:latin typeface="Times New Roman"/>
                <a:cs typeface="Times New Roman"/>
              </a:rPr>
              <a:t> </a:t>
            </a:r>
            <a:r>
              <a:rPr lang="en-US" sz="800" dirty="0">
                <a:latin typeface="Times New Roman"/>
                <a:cs typeface="Times New Roman"/>
              </a:rPr>
              <a:t>an</a:t>
            </a:r>
            <a:r>
              <a:rPr lang="en-US" sz="800" spc="184" dirty="0">
                <a:latin typeface="Times New Roman"/>
                <a:cs typeface="Times New Roman"/>
              </a:rPr>
              <a:t> </a:t>
            </a:r>
            <a:r>
              <a:rPr lang="en-US" sz="800" spc="-7" dirty="0">
                <a:latin typeface="Times New Roman"/>
                <a:cs typeface="Times New Roman"/>
              </a:rPr>
              <a:t>experience-</a:t>
            </a:r>
            <a:r>
              <a:rPr lang="en-US" sz="800" dirty="0">
                <a:latin typeface="Times New Roman"/>
                <a:cs typeface="Times New Roman"/>
              </a:rPr>
              <a:t>rated</a:t>
            </a:r>
            <a:r>
              <a:rPr lang="en-US" sz="800" spc="173" dirty="0">
                <a:latin typeface="Times New Roman"/>
                <a:cs typeface="Times New Roman"/>
              </a:rPr>
              <a:t> </a:t>
            </a:r>
            <a:r>
              <a:rPr lang="en-US" sz="800" dirty="0">
                <a:latin typeface="Times New Roman"/>
                <a:cs typeface="Times New Roman"/>
              </a:rPr>
              <a:t>structure,</a:t>
            </a:r>
            <a:r>
              <a:rPr lang="en-US" sz="800" spc="184" dirty="0">
                <a:latin typeface="Times New Roman"/>
                <a:cs typeface="Times New Roman"/>
              </a:rPr>
              <a:t> </a:t>
            </a:r>
            <a:r>
              <a:rPr lang="en-US" sz="800" dirty="0">
                <a:latin typeface="Times New Roman"/>
                <a:cs typeface="Times New Roman"/>
              </a:rPr>
              <a:t>employers’</a:t>
            </a:r>
            <a:r>
              <a:rPr lang="en-US" sz="800" spc="119" dirty="0">
                <a:latin typeface="Times New Roman"/>
                <a:cs typeface="Times New Roman"/>
              </a:rPr>
              <a:t> </a:t>
            </a:r>
            <a:r>
              <a:rPr lang="en-US" sz="800" dirty="0">
                <a:latin typeface="Times New Roman"/>
                <a:cs typeface="Times New Roman"/>
              </a:rPr>
              <a:t>tax</a:t>
            </a:r>
            <a:r>
              <a:rPr lang="en-US" sz="800" spc="173" dirty="0">
                <a:latin typeface="Times New Roman"/>
                <a:cs typeface="Times New Roman"/>
              </a:rPr>
              <a:t> </a:t>
            </a:r>
            <a:r>
              <a:rPr lang="en-US" sz="800" dirty="0">
                <a:latin typeface="Times New Roman"/>
                <a:cs typeface="Times New Roman"/>
              </a:rPr>
              <a:t>rates</a:t>
            </a:r>
            <a:r>
              <a:rPr lang="en-US" sz="800" spc="187" dirty="0">
                <a:latin typeface="Times New Roman"/>
                <a:cs typeface="Times New Roman"/>
              </a:rPr>
              <a:t> </a:t>
            </a:r>
            <a:r>
              <a:rPr lang="en-US" sz="800" dirty="0">
                <a:latin typeface="Times New Roman"/>
                <a:cs typeface="Times New Roman"/>
              </a:rPr>
              <a:t>depend</a:t>
            </a:r>
            <a:r>
              <a:rPr lang="en-US" sz="800" spc="181" dirty="0">
                <a:latin typeface="Times New Roman"/>
                <a:cs typeface="Times New Roman"/>
              </a:rPr>
              <a:t> </a:t>
            </a:r>
            <a:r>
              <a:rPr lang="en-US" sz="800" dirty="0">
                <a:latin typeface="Times New Roman"/>
                <a:cs typeface="Times New Roman"/>
              </a:rPr>
              <a:t>primarily</a:t>
            </a:r>
            <a:r>
              <a:rPr lang="en-US" sz="800" spc="181" dirty="0">
                <a:latin typeface="Times New Roman"/>
                <a:cs typeface="Times New Roman"/>
              </a:rPr>
              <a:t> </a:t>
            </a:r>
            <a:r>
              <a:rPr lang="en-US" sz="800" dirty="0">
                <a:latin typeface="Times New Roman"/>
                <a:cs typeface="Times New Roman"/>
              </a:rPr>
              <a:t>on</a:t>
            </a:r>
            <a:r>
              <a:rPr lang="en-US" sz="800" spc="177" dirty="0">
                <a:latin typeface="Times New Roman"/>
                <a:cs typeface="Times New Roman"/>
              </a:rPr>
              <a:t> </a:t>
            </a:r>
            <a:r>
              <a:rPr lang="en-US" sz="800" dirty="0">
                <a:latin typeface="Times New Roman"/>
                <a:cs typeface="Times New Roman"/>
              </a:rPr>
              <a:t>their</a:t>
            </a:r>
            <a:r>
              <a:rPr lang="en-US" sz="800" spc="184" dirty="0">
                <a:latin typeface="Times New Roman"/>
                <a:cs typeface="Times New Roman"/>
              </a:rPr>
              <a:t> </a:t>
            </a:r>
            <a:r>
              <a:rPr lang="en-US" sz="800" spc="-17" dirty="0">
                <a:latin typeface="Times New Roman"/>
                <a:cs typeface="Times New Roman"/>
              </a:rPr>
              <a:t>own </a:t>
            </a:r>
            <a:r>
              <a:rPr lang="en-US" sz="800" dirty="0">
                <a:latin typeface="Times New Roman"/>
                <a:cs typeface="Times New Roman"/>
              </a:rPr>
              <a:t>experience</a:t>
            </a:r>
            <a:r>
              <a:rPr lang="en-US" sz="800" spc="-34" dirty="0">
                <a:latin typeface="Times New Roman"/>
                <a:cs typeface="Times New Roman"/>
              </a:rPr>
              <a:t> </a:t>
            </a:r>
            <a:r>
              <a:rPr lang="en-US" sz="800" dirty="0">
                <a:latin typeface="Times New Roman"/>
                <a:cs typeface="Times New Roman"/>
              </a:rPr>
              <a:t>with</a:t>
            </a:r>
            <a:r>
              <a:rPr lang="en-US" sz="800" spc="-37" dirty="0">
                <a:latin typeface="Times New Roman"/>
                <a:cs typeface="Times New Roman"/>
              </a:rPr>
              <a:t> </a:t>
            </a:r>
            <a:r>
              <a:rPr lang="en-US" sz="800" dirty="0">
                <a:latin typeface="Times New Roman"/>
                <a:cs typeface="Times New Roman"/>
              </a:rPr>
              <a:t>unemployment,</a:t>
            </a:r>
            <a:r>
              <a:rPr lang="en-US" sz="800" spc="-34" dirty="0">
                <a:latin typeface="Times New Roman"/>
                <a:cs typeface="Times New Roman"/>
              </a:rPr>
              <a:t> </a:t>
            </a:r>
            <a:r>
              <a:rPr lang="en-US" sz="800" dirty="0">
                <a:latin typeface="Times New Roman"/>
                <a:cs typeface="Times New Roman"/>
              </a:rPr>
              <a:t>without</a:t>
            </a:r>
            <a:r>
              <a:rPr lang="en-US" sz="800" spc="-34" dirty="0">
                <a:latin typeface="Times New Roman"/>
                <a:cs typeface="Times New Roman"/>
              </a:rPr>
              <a:t> </a:t>
            </a:r>
            <a:r>
              <a:rPr lang="en-US" sz="800" dirty="0">
                <a:latin typeface="Times New Roman"/>
                <a:cs typeface="Times New Roman"/>
              </a:rPr>
              <a:t>regard</a:t>
            </a:r>
            <a:r>
              <a:rPr lang="en-US" sz="800" spc="-37" dirty="0">
                <a:latin typeface="Times New Roman"/>
                <a:cs typeface="Times New Roman"/>
              </a:rPr>
              <a:t> </a:t>
            </a:r>
            <a:r>
              <a:rPr lang="en-US" sz="800" dirty="0">
                <a:latin typeface="Times New Roman"/>
                <a:cs typeface="Times New Roman"/>
              </a:rPr>
              <a:t>for</a:t>
            </a:r>
            <a:r>
              <a:rPr lang="en-US" sz="800" spc="-31" dirty="0">
                <a:latin typeface="Times New Roman"/>
                <a:cs typeface="Times New Roman"/>
              </a:rPr>
              <a:t> </a:t>
            </a:r>
            <a:r>
              <a:rPr lang="en-US" sz="800" dirty="0">
                <a:latin typeface="Times New Roman"/>
                <a:cs typeface="Times New Roman"/>
              </a:rPr>
              <a:t>employer</a:t>
            </a:r>
            <a:r>
              <a:rPr lang="en-US" sz="800" spc="-27" dirty="0">
                <a:latin typeface="Times New Roman"/>
                <a:cs typeface="Times New Roman"/>
              </a:rPr>
              <a:t> </a:t>
            </a:r>
            <a:r>
              <a:rPr lang="en-US" sz="800" dirty="0">
                <a:latin typeface="Times New Roman"/>
                <a:cs typeface="Times New Roman"/>
              </a:rPr>
              <a:t>size</a:t>
            </a:r>
            <a:r>
              <a:rPr lang="en-US" sz="800" spc="-31" dirty="0">
                <a:latin typeface="Times New Roman"/>
                <a:cs typeface="Times New Roman"/>
              </a:rPr>
              <a:t> </a:t>
            </a:r>
            <a:r>
              <a:rPr lang="en-US" sz="800" dirty="0">
                <a:latin typeface="Times New Roman"/>
                <a:cs typeface="Times New Roman"/>
              </a:rPr>
              <a:t>or</a:t>
            </a:r>
            <a:r>
              <a:rPr lang="en-US" sz="800" spc="-27" dirty="0">
                <a:latin typeface="Times New Roman"/>
                <a:cs typeface="Times New Roman"/>
              </a:rPr>
              <a:t> </a:t>
            </a:r>
            <a:r>
              <a:rPr lang="en-US" sz="800" dirty="0">
                <a:latin typeface="Times New Roman"/>
                <a:cs typeface="Times New Roman"/>
              </a:rPr>
              <a:t>industry</a:t>
            </a:r>
            <a:r>
              <a:rPr lang="en-US" sz="800" spc="-37" dirty="0">
                <a:latin typeface="Times New Roman"/>
                <a:cs typeface="Times New Roman"/>
              </a:rPr>
              <a:t> </a:t>
            </a:r>
            <a:r>
              <a:rPr lang="en-US" sz="800" spc="-7" dirty="0">
                <a:latin typeface="Times New Roman"/>
                <a:cs typeface="Times New Roman"/>
              </a:rPr>
              <a:t>type.</a:t>
            </a:r>
            <a:r>
              <a:rPr lang="en-US" sz="800" spc="-51" dirty="0">
                <a:latin typeface="Times New Roman"/>
                <a:cs typeface="Times New Roman"/>
              </a:rPr>
              <a:t> </a:t>
            </a:r>
            <a:r>
              <a:rPr lang="en-US" sz="800" dirty="0">
                <a:latin typeface="Times New Roman"/>
                <a:cs typeface="Times New Roman"/>
              </a:rPr>
              <a:t>The</a:t>
            </a:r>
            <a:r>
              <a:rPr lang="en-US" sz="800" spc="-31" dirty="0">
                <a:latin typeface="Times New Roman"/>
                <a:cs typeface="Times New Roman"/>
              </a:rPr>
              <a:t> </a:t>
            </a:r>
            <a:r>
              <a:rPr lang="en-US" sz="800" spc="-7" dirty="0">
                <a:latin typeface="Times New Roman"/>
                <a:cs typeface="Times New Roman"/>
              </a:rPr>
              <a:t>distribution</a:t>
            </a:r>
            <a:endParaRPr lang="en-US" sz="800" dirty="0">
              <a:latin typeface="Times New Roman"/>
              <a:cs typeface="Times New Roman"/>
            </a:endParaRPr>
          </a:p>
          <a:p>
            <a:pPr marL="164085" marR="9957" algn="just">
              <a:lnSpc>
                <a:spcPct val="110000"/>
              </a:lnSpc>
              <a:spcBef>
                <a:spcPts val="7"/>
              </a:spcBef>
            </a:pPr>
            <a:r>
              <a:rPr lang="en-US" sz="800" dirty="0">
                <a:latin typeface="Times New Roman"/>
                <a:cs typeface="Times New Roman"/>
              </a:rPr>
              <a:t>of</a:t>
            </a:r>
            <a:r>
              <a:rPr lang="en-US" sz="800" spc="-14" dirty="0">
                <a:latin typeface="Times New Roman"/>
                <a:cs typeface="Times New Roman"/>
              </a:rPr>
              <a:t> </a:t>
            </a:r>
            <a:r>
              <a:rPr lang="en-US" sz="800" dirty="0">
                <a:latin typeface="Times New Roman"/>
                <a:cs typeface="Times New Roman"/>
              </a:rPr>
              <a:t>small</a:t>
            </a:r>
            <a:r>
              <a:rPr lang="en-US" sz="800" spc="-14" dirty="0">
                <a:latin typeface="Times New Roman"/>
                <a:cs typeface="Times New Roman"/>
              </a:rPr>
              <a:t> </a:t>
            </a:r>
            <a:r>
              <a:rPr lang="en-US" sz="800" dirty="0">
                <a:latin typeface="Times New Roman"/>
                <a:cs typeface="Times New Roman"/>
              </a:rPr>
              <a:t>employers</a:t>
            </a:r>
            <a:r>
              <a:rPr lang="en-US" sz="800" spc="-24" dirty="0">
                <a:latin typeface="Times New Roman"/>
                <a:cs typeface="Times New Roman"/>
              </a:rPr>
              <a:t> </a:t>
            </a:r>
            <a:r>
              <a:rPr lang="en-US" sz="800" dirty="0">
                <a:latin typeface="Times New Roman"/>
                <a:cs typeface="Times New Roman"/>
              </a:rPr>
              <a:t>through</a:t>
            </a:r>
            <a:r>
              <a:rPr lang="en-US" sz="800" spc="-27" dirty="0">
                <a:latin typeface="Times New Roman"/>
                <a:cs typeface="Times New Roman"/>
              </a:rPr>
              <a:t> </a:t>
            </a:r>
            <a:r>
              <a:rPr lang="en-US" sz="800" dirty="0">
                <a:latin typeface="Times New Roman"/>
                <a:cs typeface="Times New Roman"/>
              </a:rPr>
              <a:t>the</a:t>
            </a:r>
            <a:r>
              <a:rPr lang="en-US" sz="800" spc="-14" dirty="0">
                <a:latin typeface="Times New Roman"/>
                <a:cs typeface="Times New Roman"/>
              </a:rPr>
              <a:t> </a:t>
            </a:r>
            <a:r>
              <a:rPr lang="en-US" sz="800" dirty="0">
                <a:latin typeface="Times New Roman"/>
                <a:cs typeface="Times New Roman"/>
              </a:rPr>
              <a:t>UI</a:t>
            </a:r>
            <a:r>
              <a:rPr lang="en-US" sz="800" spc="-24" dirty="0">
                <a:latin typeface="Times New Roman"/>
                <a:cs typeface="Times New Roman"/>
              </a:rPr>
              <a:t> </a:t>
            </a:r>
            <a:r>
              <a:rPr lang="en-US" sz="800" dirty="0">
                <a:latin typeface="Times New Roman"/>
                <a:cs typeface="Times New Roman"/>
              </a:rPr>
              <a:t>contribution</a:t>
            </a:r>
            <a:r>
              <a:rPr lang="en-US" sz="800" spc="-24" dirty="0">
                <a:latin typeface="Times New Roman"/>
                <a:cs typeface="Times New Roman"/>
              </a:rPr>
              <a:t> </a:t>
            </a:r>
            <a:r>
              <a:rPr lang="en-US" sz="800" dirty="0">
                <a:latin typeface="Times New Roman"/>
                <a:cs typeface="Times New Roman"/>
              </a:rPr>
              <a:t>schedule</a:t>
            </a:r>
            <a:r>
              <a:rPr lang="en-US" sz="800" spc="-17" dirty="0">
                <a:latin typeface="Times New Roman"/>
                <a:cs typeface="Times New Roman"/>
              </a:rPr>
              <a:t> </a:t>
            </a:r>
            <a:r>
              <a:rPr lang="en-US" sz="800" dirty="0">
                <a:latin typeface="Times New Roman"/>
                <a:cs typeface="Times New Roman"/>
              </a:rPr>
              <a:t>closely</a:t>
            </a:r>
            <a:r>
              <a:rPr lang="en-US" sz="800" spc="-14" dirty="0">
                <a:latin typeface="Times New Roman"/>
                <a:cs typeface="Times New Roman"/>
              </a:rPr>
              <a:t> </a:t>
            </a:r>
            <a:r>
              <a:rPr lang="en-US" sz="800" dirty="0">
                <a:latin typeface="Times New Roman"/>
                <a:cs typeface="Times New Roman"/>
              </a:rPr>
              <a:t>mirrors</a:t>
            </a:r>
            <a:r>
              <a:rPr lang="en-US" sz="800" spc="-17" dirty="0">
                <a:latin typeface="Times New Roman"/>
                <a:cs typeface="Times New Roman"/>
              </a:rPr>
              <a:t> </a:t>
            </a:r>
            <a:r>
              <a:rPr lang="en-US" sz="800" dirty="0">
                <a:latin typeface="Times New Roman"/>
                <a:cs typeface="Times New Roman"/>
              </a:rPr>
              <a:t>that</a:t>
            </a:r>
            <a:r>
              <a:rPr lang="en-US" sz="800" spc="-20" dirty="0">
                <a:latin typeface="Times New Roman"/>
                <a:cs typeface="Times New Roman"/>
              </a:rPr>
              <a:t> </a:t>
            </a:r>
            <a:r>
              <a:rPr lang="en-US" sz="800" dirty="0">
                <a:latin typeface="Times New Roman"/>
                <a:cs typeface="Times New Roman"/>
              </a:rPr>
              <a:t>of</a:t>
            </a:r>
            <a:r>
              <a:rPr lang="en-US" sz="800" spc="-24" dirty="0">
                <a:latin typeface="Times New Roman"/>
                <a:cs typeface="Times New Roman"/>
              </a:rPr>
              <a:t> </a:t>
            </a:r>
            <a:r>
              <a:rPr lang="en-US" sz="800" dirty="0">
                <a:latin typeface="Times New Roman"/>
                <a:cs typeface="Times New Roman"/>
              </a:rPr>
              <a:t>the</a:t>
            </a:r>
            <a:r>
              <a:rPr lang="en-US" sz="800" spc="-24" dirty="0">
                <a:latin typeface="Times New Roman"/>
                <a:cs typeface="Times New Roman"/>
              </a:rPr>
              <a:t> </a:t>
            </a:r>
            <a:r>
              <a:rPr lang="en-US" sz="800" dirty="0">
                <a:latin typeface="Times New Roman"/>
                <a:cs typeface="Times New Roman"/>
              </a:rPr>
              <a:t>state,</a:t>
            </a:r>
            <a:r>
              <a:rPr lang="en-US" sz="800" spc="-14" dirty="0">
                <a:latin typeface="Times New Roman"/>
                <a:cs typeface="Times New Roman"/>
              </a:rPr>
              <a:t> </a:t>
            </a:r>
            <a:r>
              <a:rPr lang="en-US" sz="800" spc="-7" dirty="0">
                <a:latin typeface="Times New Roman"/>
                <a:cs typeface="Times New Roman"/>
              </a:rPr>
              <a:t>generally </a:t>
            </a:r>
            <a:r>
              <a:rPr lang="en-US" sz="800" dirty="0">
                <a:latin typeface="Times New Roman"/>
                <a:cs typeface="Times New Roman"/>
              </a:rPr>
              <a:t>varying</a:t>
            </a:r>
            <a:r>
              <a:rPr lang="en-US" sz="800" spc="27" dirty="0">
                <a:latin typeface="Times New Roman"/>
                <a:cs typeface="Times New Roman"/>
              </a:rPr>
              <a:t> </a:t>
            </a:r>
            <a:r>
              <a:rPr lang="en-US" sz="800" dirty="0">
                <a:latin typeface="Times New Roman"/>
                <a:cs typeface="Times New Roman"/>
              </a:rPr>
              <a:t>by</a:t>
            </a:r>
            <a:r>
              <a:rPr lang="en-US" sz="800" spc="31" dirty="0">
                <a:latin typeface="Times New Roman"/>
                <a:cs typeface="Times New Roman"/>
              </a:rPr>
              <a:t> </a:t>
            </a:r>
            <a:r>
              <a:rPr lang="en-US" sz="800" dirty="0">
                <a:latin typeface="Times New Roman"/>
                <a:cs typeface="Times New Roman"/>
              </a:rPr>
              <a:t>no</a:t>
            </a:r>
            <a:r>
              <a:rPr lang="en-US" sz="800" spc="27" dirty="0">
                <a:latin typeface="Times New Roman"/>
                <a:cs typeface="Times New Roman"/>
              </a:rPr>
              <a:t> </a:t>
            </a:r>
            <a:r>
              <a:rPr lang="en-US" sz="800" dirty="0">
                <a:latin typeface="Times New Roman"/>
                <a:cs typeface="Times New Roman"/>
              </a:rPr>
              <a:t>more</a:t>
            </a:r>
            <a:r>
              <a:rPr lang="en-US" sz="800" spc="24" dirty="0">
                <a:latin typeface="Times New Roman"/>
                <a:cs typeface="Times New Roman"/>
              </a:rPr>
              <a:t> </a:t>
            </a:r>
            <a:r>
              <a:rPr lang="en-US" sz="800" dirty="0">
                <a:latin typeface="Times New Roman"/>
                <a:cs typeface="Times New Roman"/>
              </a:rPr>
              <a:t>than</a:t>
            </a:r>
            <a:r>
              <a:rPr lang="en-US" sz="800" spc="20" dirty="0">
                <a:latin typeface="Times New Roman"/>
                <a:cs typeface="Times New Roman"/>
              </a:rPr>
              <a:t> </a:t>
            </a:r>
            <a:r>
              <a:rPr lang="en-US" sz="800" dirty="0">
                <a:latin typeface="Times New Roman"/>
                <a:cs typeface="Times New Roman"/>
              </a:rPr>
              <a:t>0.5%.</a:t>
            </a:r>
            <a:r>
              <a:rPr lang="en-US" sz="800" spc="17" dirty="0">
                <a:latin typeface="Times New Roman"/>
                <a:cs typeface="Times New Roman"/>
              </a:rPr>
              <a:t> </a:t>
            </a:r>
            <a:r>
              <a:rPr lang="en-US" sz="800" dirty="0">
                <a:latin typeface="Times New Roman"/>
                <a:cs typeface="Times New Roman"/>
              </a:rPr>
              <a:t>The</a:t>
            </a:r>
            <a:r>
              <a:rPr lang="en-US" sz="800" spc="24" dirty="0">
                <a:latin typeface="Times New Roman"/>
                <a:cs typeface="Times New Roman"/>
              </a:rPr>
              <a:t> </a:t>
            </a:r>
            <a:r>
              <a:rPr lang="en-US" sz="800" dirty="0">
                <a:latin typeface="Times New Roman"/>
                <a:cs typeface="Times New Roman"/>
              </a:rPr>
              <a:t>standard</a:t>
            </a:r>
            <a:r>
              <a:rPr lang="en-US" sz="800" spc="27" dirty="0">
                <a:latin typeface="Times New Roman"/>
                <a:cs typeface="Times New Roman"/>
              </a:rPr>
              <a:t> </a:t>
            </a:r>
            <a:r>
              <a:rPr lang="en-US" sz="800" dirty="0">
                <a:latin typeface="Times New Roman"/>
                <a:cs typeface="Times New Roman"/>
              </a:rPr>
              <a:t>contribution</a:t>
            </a:r>
            <a:r>
              <a:rPr lang="en-US" sz="800" spc="31" dirty="0">
                <a:latin typeface="Times New Roman"/>
                <a:cs typeface="Times New Roman"/>
              </a:rPr>
              <a:t> </a:t>
            </a:r>
            <a:r>
              <a:rPr lang="en-US" sz="800" dirty="0">
                <a:latin typeface="Times New Roman"/>
                <a:cs typeface="Times New Roman"/>
              </a:rPr>
              <a:t>rate</a:t>
            </a:r>
            <a:r>
              <a:rPr lang="en-US" sz="800" spc="20" dirty="0">
                <a:latin typeface="Times New Roman"/>
                <a:cs typeface="Times New Roman"/>
              </a:rPr>
              <a:t> </a:t>
            </a:r>
            <a:r>
              <a:rPr lang="en-US" sz="800" dirty="0">
                <a:latin typeface="Times New Roman"/>
                <a:cs typeface="Times New Roman"/>
              </a:rPr>
              <a:t>remains</a:t>
            </a:r>
            <a:r>
              <a:rPr lang="en-US" sz="800" spc="24" dirty="0">
                <a:latin typeface="Times New Roman"/>
                <a:cs typeface="Times New Roman"/>
              </a:rPr>
              <a:t> </a:t>
            </a:r>
            <a:r>
              <a:rPr lang="en-US" sz="800" dirty="0">
                <a:latin typeface="Times New Roman"/>
                <a:cs typeface="Times New Roman"/>
              </a:rPr>
              <a:t>fixed</a:t>
            </a:r>
            <a:r>
              <a:rPr lang="en-US" sz="800" spc="27" dirty="0">
                <a:latin typeface="Times New Roman"/>
                <a:cs typeface="Times New Roman"/>
              </a:rPr>
              <a:t> </a:t>
            </a:r>
            <a:r>
              <a:rPr lang="en-US" sz="800" dirty="0">
                <a:latin typeface="Times New Roman"/>
                <a:cs typeface="Times New Roman"/>
              </a:rPr>
              <a:t>by</a:t>
            </a:r>
            <a:r>
              <a:rPr lang="en-US" sz="800" spc="24" dirty="0">
                <a:latin typeface="Times New Roman"/>
                <a:cs typeface="Times New Roman"/>
              </a:rPr>
              <a:t> </a:t>
            </a:r>
            <a:r>
              <a:rPr lang="en-US" sz="800" dirty="0">
                <a:latin typeface="Times New Roman"/>
                <a:cs typeface="Times New Roman"/>
              </a:rPr>
              <a:t>statute</a:t>
            </a:r>
            <a:r>
              <a:rPr lang="en-US" sz="800" spc="31" dirty="0">
                <a:latin typeface="Times New Roman"/>
                <a:cs typeface="Times New Roman"/>
              </a:rPr>
              <a:t> </a:t>
            </a:r>
            <a:r>
              <a:rPr lang="en-US" sz="800" dirty="0">
                <a:latin typeface="Times New Roman"/>
                <a:cs typeface="Times New Roman"/>
              </a:rPr>
              <a:t>at</a:t>
            </a:r>
            <a:r>
              <a:rPr lang="en-US" sz="800" spc="34" dirty="0">
                <a:latin typeface="Times New Roman"/>
                <a:cs typeface="Times New Roman"/>
              </a:rPr>
              <a:t> </a:t>
            </a:r>
            <a:r>
              <a:rPr lang="en-US" sz="800" spc="-7" dirty="0">
                <a:latin typeface="Times New Roman"/>
                <a:cs typeface="Times New Roman"/>
              </a:rPr>
              <a:t>2.95%. </a:t>
            </a:r>
            <a:r>
              <a:rPr lang="en-US" sz="800" dirty="0">
                <a:latin typeface="Times New Roman"/>
                <a:cs typeface="Times New Roman"/>
              </a:rPr>
              <a:t>Additionally,</a:t>
            </a:r>
            <a:r>
              <a:rPr lang="en-US" sz="800" spc="92" dirty="0">
                <a:latin typeface="Times New Roman"/>
                <a:cs typeface="Times New Roman"/>
              </a:rPr>
              <a:t> </a:t>
            </a:r>
            <a:r>
              <a:rPr lang="en-US" sz="800" dirty="0">
                <a:latin typeface="Times New Roman"/>
                <a:cs typeface="Times New Roman"/>
              </a:rPr>
              <a:t>federal</a:t>
            </a:r>
            <a:r>
              <a:rPr lang="en-US" sz="800" spc="89" dirty="0">
                <a:latin typeface="Times New Roman"/>
                <a:cs typeface="Times New Roman"/>
              </a:rPr>
              <a:t> </a:t>
            </a:r>
            <a:r>
              <a:rPr lang="en-US" sz="800" dirty="0">
                <a:latin typeface="Times New Roman"/>
                <a:cs typeface="Times New Roman"/>
              </a:rPr>
              <a:t>laws</a:t>
            </a:r>
            <a:r>
              <a:rPr lang="en-US" sz="800" spc="89" dirty="0">
                <a:latin typeface="Times New Roman"/>
                <a:cs typeface="Times New Roman"/>
              </a:rPr>
              <a:t> </a:t>
            </a:r>
            <a:r>
              <a:rPr lang="en-US" sz="800" dirty="0">
                <a:latin typeface="Times New Roman"/>
                <a:cs typeface="Times New Roman"/>
              </a:rPr>
              <a:t>only</a:t>
            </a:r>
            <a:r>
              <a:rPr lang="en-US" sz="800" spc="92" dirty="0">
                <a:latin typeface="Times New Roman"/>
                <a:cs typeface="Times New Roman"/>
              </a:rPr>
              <a:t> </a:t>
            </a:r>
            <a:r>
              <a:rPr lang="en-US" sz="800" dirty="0">
                <a:latin typeface="Times New Roman"/>
                <a:cs typeface="Times New Roman"/>
              </a:rPr>
              <a:t>allow</a:t>
            </a:r>
            <a:r>
              <a:rPr lang="en-US" sz="800" spc="89" dirty="0">
                <a:latin typeface="Times New Roman"/>
                <a:cs typeface="Times New Roman"/>
              </a:rPr>
              <a:t> </a:t>
            </a:r>
            <a:r>
              <a:rPr lang="en-US" sz="800" dirty="0">
                <a:latin typeface="Times New Roman"/>
                <a:cs typeface="Times New Roman"/>
              </a:rPr>
              <a:t>the</a:t>
            </a:r>
            <a:r>
              <a:rPr lang="en-US" sz="800" spc="85" dirty="0">
                <a:latin typeface="Times New Roman"/>
                <a:cs typeface="Times New Roman"/>
              </a:rPr>
              <a:t> </a:t>
            </a:r>
            <a:r>
              <a:rPr lang="en-US" sz="800" dirty="0">
                <a:latin typeface="Times New Roman"/>
                <a:cs typeface="Times New Roman"/>
              </a:rPr>
              <a:t>State</a:t>
            </a:r>
            <a:r>
              <a:rPr lang="en-US" sz="800" spc="89" dirty="0">
                <a:latin typeface="Times New Roman"/>
                <a:cs typeface="Times New Roman"/>
              </a:rPr>
              <a:t> </a:t>
            </a:r>
            <a:r>
              <a:rPr lang="en-US" sz="800" dirty="0">
                <a:latin typeface="Times New Roman"/>
                <a:cs typeface="Times New Roman"/>
              </a:rPr>
              <a:t>to</a:t>
            </a:r>
            <a:r>
              <a:rPr lang="en-US" sz="800" spc="95" dirty="0">
                <a:latin typeface="Times New Roman"/>
                <a:cs typeface="Times New Roman"/>
              </a:rPr>
              <a:t> </a:t>
            </a:r>
            <a:r>
              <a:rPr lang="en-US" sz="800" dirty="0">
                <a:latin typeface="Times New Roman"/>
                <a:cs typeface="Times New Roman"/>
              </a:rPr>
              <a:t>assign</a:t>
            </a:r>
            <a:r>
              <a:rPr lang="en-US" sz="800" spc="92" dirty="0">
                <a:latin typeface="Times New Roman"/>
                <a:cs typeface="Times New Roman"/>
              </a:rPr>
              <a:t> </a:t>
            </a:r>
            <a:r>
              <a:rPr lang="en-US" sz="800" dirty="0">
                <a:latin typeface="Times New Roman"/>
                <a:cs typeface="Times New Roman"/>
              </a:rPr>
              <a:t>rates</a:t>
            </a:r>
            <a:r>
              <a:rPr lang="en-US" sz="800" spc="95" dirty="0">
                <a:latin typeface="Times New Roman"/>
                <a:cs typeface="Times New Roman"/>
              </a:rPr>
              <a:t> </a:t>
            </a:r>
            <a:r>
              <a:rPr lang="en-US" sz="800" dirty="0">
                <a:latin typeface="Times New Roman"/>
                <a:cs typeface="Times New Roman"/>
              </a:rPr>
              <a:t>of</a:t>
            </a:r>
            <a:r>
              <a:rPr lang="en-US" sz="800" spc="95" dirty="0">
                <a:latin typeface="Times New Roman"/>
                <a:cs typeface="Times New Roman"/>
              </a:rPr>
              <a:t> </a:t>
            </a:r>
            <a:r>
              <a:rPr lang="en-US" sz="800" dirty="0">
                <a:latin typeface="Times New Roman"/>
                <a:cs typeface="Times New Roman"/>
              </a:rPr>
              <a:t>less</a:t>
            </a:r>
            <a:r>
              <a:rPr lang="en-US" sz="800" spc="89" dirty="0">
                <a:latin typeface="Times New Roman"/>
                <a:cs typeface="Times New Roman"/>
              </a:rPr>
              <a:t> </a:t>
            </a:r>
            <a:r>
              <a:rPr lang="en-US" sz="800" dirty="0">
                <a:latin typeface="Times New Roman"/>
                <a:cs typeface="Times New Roman"/>
              </a:rPr>
              <a:t>than</a:t>
            </a:r>
            <a:r>
              <a:rPr lang="en-US" sz="800" spc="89" dirty="0">
                <a:latin typeface="Times New Roman"/>
                <a:cs typeface="Times New Roman"/>
              </a:rPr>
              <a:t> </a:t>
            </a:r>
            <a:r>
              <a:rPr lang="en-US" sz="800" dirty="0">
                <a:latin typeface="Times New Roman"/>
                <a:cs typeface="Times New Roman"/>
              </a:rPr>
              <a:t>the</a:t>
            </a:r>
            <a:r>
              <a:rPr lang="en-US" sz="800" spc="89" dirty="0">
                <a:latin typeface="Times New Roman"/>
                <a:cs typeface="Times New Roman"/>
              </a:rPr>
              <a:t> </a:t>
            </a:r>
            <a:r>
              <a:rPr lang="en-US" sz="800" dirty="0">
                <a:latin typeface="Times New Roman"/>
                <a:cs typeface="Times New Roman"/>
              </a:rPr>
              <a:t>standard</a:t>
            </a:r>
            <a:r>
              <a:rPr lang="en-US" sz="800" spc="89" dirty="0">
                <a:latin typeface="Times New Roman"/>
                <a:cs typeface="Times New Roman"/>
              </a:rPr>
              <a:t> </a:t>
            </a:r>
            <a:r>
              <a:rPr lang="en-US" sz="800" dirty="0">
                <a:latin typeface="Times New Roman"/>
                <a:cs typeface="Times New Roman"/>
              </a:rPr>
              <a:t>rate</a:t>
            </a:r>
            <a:r>
              <a:rPr lang="en-US" sz="800" spc="95" dirty="0">
                <a:latin typeface="Times New Roman"/>
                <a:cs typeface="Times New Roman"/>
              </a:rPr>
              <a:t> </a:t>
            </a:r>
            <a:r>
              <a:rPr lang="en-US" sz="800" spc="-17" dirty="0">
                <a:latin typeface="Times New Roman"/>
                <a:cs typeface="Times New Roman"/>
              </a:rPr>
              <a:t>to </a:t>
            </a:r>
            <a:r>
              <a:rPr lang="en-US" sz="800" dirty="0">
                <a:latin typeface="Times New Roman"/>
                <a:cs typeface="Times New Roman"/>
              </a:rPr>
              <a:t>employers</a:t>
            </a:r>
            <a:r>
              <a:rPr lang="en-US" sz="800" spc="27" dirty="0">
                <a:latin typeface="Times New Roman"/>
                <a:cs typeface="Times New Roman"/>
              </a:rPr>
              <a:t> </a:t>
            </a:r>
            <a:r>
              <a:rPr lang="en-US" sz="800" dirty="0">
                <a:latin typeface="Times New Roman"/>
                <a:cs typeface="Times New Roman"/>
              </a:rPr>
              <a:t>based</a:t>
            </a:r>
            <a:r>
              <a:rPr lang="en-US" sz="800" spc="37" dirty="0">
                <a:latin typeface="Times New Roman"/>
                <a:cs typeface="Times New Roman"/>
              </a:rPr>
              <a:t> </a:t>
            </a:r>
            <a:r>
              <a:rPr lang="en-US" sz="800" dirty="0">
                <a:latin typeface="Times New Roman"/>
                <a:cs typeface="Times New Roman"/>
              </a:rPr>
              <a:t>on</a:t>
            </a:r>
            <a:r>
              <a:rPr lang="en-US" sz="800" spc="27" dirty="0">
                <a:latin typeface="Times New Roman"/>
                <a:cs typeface="Times New Roman"/>
              </a:rPr>
              <a:t> </a:t>
            </a:r>
            <a:r>
              <a:rPr lang="en-US" sz="800" dirty="0">
                <a:latin typeface="Times New Roman"/>
                <a:cs typeface="Times New Roman"/>
              </a:rPr>
              <a:t>their</a:t>
            </a:r>
            <a:r>
              <a:rPr lang="en-US" sz="800" spc="41" dirty="0">
                <a:latin typeface="Times New Roman"/>
                <a:cs typeface="Times New Roman"/>
              </a:rPr>
              <a:t> </a:t>
            </a:r>
            <a:r>
              <a:rPr lang="en-US" sz="800" dirty="0">
                <a:latin typeface="Times New Roman"/>
                <a:cs typeface="Times New Roman"/>
              </a:rPr>
              <a:t>experience</a:t>
            </a:r>
            <a:r>
              <a:rPr lang="en-US" sz="800" spc="37" dirty="0">
                <a:latin typeface="Times New Roman"/>
                <a:cs typeface="Times New Roman"/>
              </a:rPr>
              <a:t> </a:t>
            </a:r>
            <a:r>
              <a:rPr lang="en-US" sz="800" dirty="0">
                <a:latin typeface="Times New Roman"/>
                <a:cs typeface="Times New Roman"/>
              </a:rPr>
              <a:t>with</a:t>
            </a:r>
            <a:r>
              <a:rPr lang="en-US" sz="800" spc="24" dirty="0">
                <a:latin typeface="Times New Roman"/>
                <a:cs typeface="Times New Roman"/>
              </a:rPr>
              <a:t> </a:t>
            </a:r>
            <a:r>
              <a:rPr lang="en-US" sz="800" dirty="0">
                <a:latin typeface="Times New Roman"/>
                <a:cs typeface="Times New Roman"/>
              </a:rPr>
              <a:t>respect</a:t>
            </a:r>
            <a:r>
              <a:rPr lang="en-US" sz="800" spc="31" dirty="0">
                <a:latin typeface="Times New Roman"/>
                <a:cs typeface="Times New Roman"/>
              </a:rPr>
              <a:t> </a:t>
            </a:r>
            <a:r>
              <a:rPr lang="en-US" sz="800" dirty="0">
                <a:latin typeface="Times New Roman"/>
                <a:cs typeface="Times New Roman"/>
              </a:rPr>
              <a:t>to</a:t>
            </a:r>
            <a:r>
              <a:rPr lang="en-US" sz="800" spc="37" dirty="0">
                <a:latin typeface="Times New Roman"/>
                <a:cs typeface="Times New Roman"/>
              </a:rPr>
              <a:t> </a:t>
            </a:r>
            <a:r>
              <a:rPr lang="en-US" sz="800" dirty="0">
                <a:latin typeface="Times New Roman"/>
                <a:cs typeface="Times New Roman"/>
              </a:rPr>
              <a:t>unemployment,</a:t>
            </a:r>
            <a:r>
              <a:rPr lang="en-US" sz="800" spc="27" dirty="0">
                <a:latin typeface="Times New Roman"/>
                <a:cs typeface="Times New Roman"/>
              </a:rPr>
              <a:t> </a:t>
            </a:r>
            <a:r>
              <a:rPr lang="en-US" sz="800" dirty="0">
                <a:latin typeface="Times New Roman"/>
                <a:cs typeface="Times New Roman"/>
              </a:rPr>
              <a:t>so</a:t>
            </a:r>
            <a:r>
              <a:rPr lang="en-US" sz="800" spc="37" dirty="0">
                <a:latin typeface="Times New Roman"/>
                <a:cs typeface="Times New Roman"/>
              </a:rPr>
              <a:t> </a:t>
            </a:r>
            <a:r>
              <a:rPr lang="en-US" sz="800" dirty="0">
                <a:latin typeface="Times New Roman"/>
                <a:cs typeface="Times New Roman"/>
              </a:rPr>
              <a:t>no</a:t>
            </a:r>
            <a:r>
              <a:rPr lang="en-US" sz="800" spc="27" dirty="0">
                <a:latin typeface="Times New Roman"/>
                <a:cs typeface="Times New Roman"/>
              </a:rPr>
              <a:t> </a:t>
            </a:r>
            <a:r>
              <a:rPr lang="en-US" sz="800" dirty="0">
                <a:latin typeface="Times New Roman"/>
                <a:cs typeface="Times New Roman"/>
              </a:rPr>
              <a:t>preferential</a:t>
            </a:r>
            <a:r>
              <a:rPr lang="en-US" sz="800" spc="31" dirty="0">
                <a:latin typeface="Times New Roman"/>
                <a:cs typeface="Times New Roman"/>
              </a:rPr>
              <a:t> </a:t>
            </a:r>
            <a:r>
              <a:rPr lang="en-US" sz="800" dirty="0">
                <a:latin typeface="Times New Roman"/>
                <a:cs typeface="Times New Roman"/>
              </a:rPr>
              <a:t>rates</a:t>
            </a:r>
            <a:r>
              <a:rPr lang="en-US" sz="800" spc="27" dirty="0">
                <a:latin typeface="Times New Roman"/>
                <a:cs typeface="Times New Roman"/>
              </a:rPr>
              <a:t> </a:t>
            </a:r>
            <a:r>
              <a:rPr lang="en-US" sz="800" spc="-17" dirty="0">
                <a:latin typeface="Times New Roman"/>
                <a:cs typeface="Times New Roman"/>
              </a:rPr>
              <a:t>may </a:t>
            </a:r>
            <a:r>
              <a:rPr lang="en-US" sz="800" dirty="0">
                <a:latin typeface="Times New Roman"/>
                <a:cs typeface="Times New Roman"/>
              </a:rPr>
              <a:t>be</a:t>
            </a:r>
            <a:r>
              <a:rPr lang="en-US" sz="800" spc="-3" dirty="0">
                <a:latin typeface="Times New Roman"/>
                <a:cs typeface="Times New Roman"/>
              </a:rPr>
              <a:t> </a:t>
            </a:r>
            <a:r>
              <a:rPr lang="en-US" sz="800" dirty="0">
                <a:latin typeface="Times New Roman"/>
                <a:cs typeface="Times New Roman"/>
              </a:rPr>
              <a:t>assigned to small</a:t>
            </a:r>
            <a:r>
              <a:rPr lang="en-US" sz="800" spc="3" dirty="0">
                <a:latin typeface="Times New Roman"/>
                <a:cs typeface="Times New Roman"/>
              </a:rPr>
              <a:t> </a:t>
            </a:r>
            <a:r>
              <a:rPr lang="en-US" sz="800" spc="-7" dirty="0">
                <a:latin typeface="Times New Roman"/>
                <a:cs typeface="Times New Roman"/>
              </a:rPr>
              <a:t>businesses.</a:t>
            </a:r>
            <a:endParaRPr lang="en-US" sz="800" dirty="0">
              <a:latin typeface="Times New Roman"/>
              <a:cs typeface="Times New Roman"/>
            </a:endParaRPr>
          </a:p>
          <a:p>
            <a:pPr marL="164518" indent="-155859">
              <a:spcBef>
                <a:spcPts val="508"/>
              </a:spcBef>
              <a:buAutoNum type="arabicPeriod" startAt="5"/>
              <a:tabLst>
                <a:tab pos="164518" algn="l"/>
              </a:tabLst>
            </a:pPr>
            <a:r>
              <a:rPr lang="en-US" sz="800" b="1" spc="34" dirty="0">
                <a:latin typeface="Calibri"/>
                <a:cs typeface="Calibri"/>
              </a:rPr>
              <a:t>Estimated</a:t>
            </a:r>
            <a:r>
              <a:rPr lang="en-US" sz="800" b="1" spc="-3" dirty="0">
                <a:latin typeface="Calibri"/>
                <a:cs typeface="Calibri"/>
              </a:rPr>
              <a:t> </a:t>
            </a:r>
            <a:r>
              <a:rPr lang="en-US" sz="800" b="1" spc="55" dirty="0">
                <a:latin typeface="Calibri"/>
                <a:cs typeface="Calibri"/>
              </a:rPr>
              <a:t>Cost</a:t>
            </a:r>
            <a:r>
              <a:rPr lang="en-US" sz="800" b="1" dirty="0">
                <a:latin typeface="Calibri"/>
                <a:cs typeface="Calibri"/>
              </a:rPr>
              <a:t> of</a:t>
            </a:r>
            <a:r>
              <a:rPr lang="en-US" sz="800" b="1" spc="-3" dirty="0">
                <a:latin typeface="Calibri"/>
                <a:cs typeface="Calibri"/>
              </a:rPr>
              <a:t> </a:t>
            </a:r>
            <a:r>
              <a:rPr lang="en-US" sz="800" b="1" spc="24" dirty="0">
                <a:latin typeface="Calibri"/>
                <a:cs typeface="Calibri"/>
              </a:rPr>
              <a:t>Enforcement</a:t>
            </a:r>
            <a:endParaRPr lang="en-US" sz="800" dirty="0">
              <a:latin typeface="Calibri"/>
              <a:cs typeface="Calibri"/>
            </a:endParaRPr>
          </a:p>
          <a:p>
            <a:pPr marL="164085" marR="48923">
              <a:lnSpc>
                <a:spcPct val="103600"/>
              </a:lnSpc>
              <a:spcBef>
                <a:spcPts val="48"/>
              </a:spcBef>
            </a:pPr>
            <a:r>
              <a:rPr lang="en-US" sz="800" dirty="0">
                <a:latin typeface="Times New Roman"/>
                <a:cs typeface="Times New Roman"/>
              </a:rPr>
              <a:t>This</a:t>
            </a:r>
            <a:r>
              <a:rPr lang="en-US" sz="800" spc="-10" dirty="0">
                <a:latin typeface="Times New Roman"/>
                <a:cs typeface="Times New Roman"/>
              </a:rPr>
              <a:t> </a:t>
            </a:r>
            <a:r>
              <a:rPr lang="en-US" sz="800" dirty="0">
                <a:latin typeface="Times New Roman"/>
                <a:cs typeface="Times New Roman"/>
              </a:rPr>
              <a:t>regulation</a:t>
            </a:r>
            <a:r>
              <a:rPr lang="en-US" sz="800" spc="-14" dirty="0">
                <a:latin typeface="Times New Roman"/>
                <a:cs typeface="Times New Roman"/>
              </a:rPr>
              <a:t> </a:t>
            </a:r>
            <a:r>
              <a:rPr lang="en-US" sz="800" dirty="0">
                <a:latin typeface="Times New Roman"/>
                <a:cs typeface="Times New Roman"/>
              </a:rPr>
              <a:t>amendment</a:t>
            </a:r>
            <a:r>
              <a:rPr lang="en-US" sz="800" spc="-10" dirty="0">
                <a:latin typeface="Times New Roman"/>
                <a:cs typeface="Times New Roman"/>
              </a:rPr>
              <a:t> </a:t>
            </a:r>
            <a:r>
              <a:rPr lang="en-US" sz="800" dirty="0">
                <a:latin typeface="Times New Roman"/>
                <a:cs typeface="Times New Roman"/>
              </a:rPr>
              <a:t>will</a:t>
            </a:r>
            <a:r>
              <a:rPr lang="en-US" sz="800" spc="-10" dirty="0">
                <a:latin typeface="Times New Roman"/>
                <a:cs typeface="Times New Roman"/>
              </a:rPr>
              <a:t> </a:t>
            </a:r>
            <a:r>
              <a:rPr lang="en-US" sz="800" dirty="0">
                <a:latin typeface="Times New Roman"/>
                <a:cs typeface="Times New Roman"/>
              </a:rPr>
              <a:t>be</a:t>
            </a:r>
            <a:r>
              <a:rPr lang="en-US" sz="800" spc="-3" dirty="0">
                <a:latin typeface="Times New Roman"/>
                <a:cs typeface="Times New Roman"/>
              </a:rPr>
              <a:t> </a:t>
            </a:r>
            <a:r>
              <a:rPr lang="en-US" sz="800" dirty="0">
                <a:latin typeface="Times New Roman"/>
                <a:cs typeface="Times New Roman"/>
              </a:rPr>
              <a:t>enforced</a:t>
            </a:r>
            <a:r>
              <a:rPr lang="en-US" sz="800" spc="-14" dirty="0">
                <a:latin typeface="Times New Roman"/>
                <a:cs typeface="Times New Roman"/>
              </a:rPr>
              <a:t> </a:t>
            </a:r>
            <a:r>
              <a:rPr lang="en-US" sz="800" dirty="0">
                <a:latin typeface="Times New Roman"/>
                <a:cs typeface="Times New Roman"/>
              </a:rPr>
              <a:t>as</a:t>
            </a:r>
            <a:r>
              <a:rPr lang="en-US" sz="800" spc="-10" dirty="0">
                <a:latin typeface="Times New Roman"/>
                <a:cs typeface="Times New Roman"/>
              </a:rPr>
              <a:t> </a:t>
            </a:r>
            <a:r>
              <a:rPr lang="en-US" sz="800" dirty="0">
                <a:latin typeface="Times New Roman"/>
                <a:cs typeface="Times New Roman"/>
              </a:rPr>
              <a:t>a</a:t>
            </a:r>
            <a:r>
              <a:rPr lang="en-US" sz="800" spc="-3" dirty="0">
                <a:latin typeface="Times New Roman"/>
                <a:cs typeface="Times New Roman"/>
              </a:rPr>
              <a:t> </a:t>
            </a:r>
            <a:r>
              <a:rPr lang="en-US" sz="800" dirty="0">
                <a:latin typeface="Times New Roman"/>
                <a:cs typeface="Times New Roman"/>
              </a:rPr>
              <a:t>regular part</a:t>
            </a:r>
            <a:r>
              <a:rPr lang="en-US" sz="800" spc="-10" dirty="0">
                <a:latin typeface="Times New Roman"/>
                <a:cs typeface="Times New Roman"/>
              </a:rPr>
              <a:t> </a:t>
            </a:r>
            <a:r>
              <a:rPr lang="en-US" sz="800" dirty="0">
                <a:latin typeface="Times New Roman"/>
                <a:cs typeface="Times New Roman"/>
              </a:rPr>
              <a:t>of ongoing</a:t>
            </a:r>
            <a:r>
              <a:rPr lang="en-US" sz="800" spc="-3" dirty="0">
                <a:latin typeface="Times New Roman"/>
                <a:cs typeface="Times New Roman"/>
              </a:rPr>
              <a:t> </a:t>
            </a:r>
            <a:r>
              <a:rPr lang="en-US" sz="800" dirty="0">
                <a:latin typeface="Times New Roman"/>
                <a:cs typeface="Times New Roman"/>
              </a:rPr>
              <a:t>UI operations and</a:t>
            </a:r>
            <a:r>
              <a:rPr lang="en-US" sz="800" spc="-14" dirty="0">
                <a:latin typeface="Times New Roman"/>
                <a:cs typeface="Times New Roman"/>
              </a:rPr>
              <a:t> does </a:t>
            </a:r>
            <a:r>
              <a:rPr lang="en-US" sz="800" dirty="0">
                <a:latin typeface="Times New Roman"/>
                <a:cs typeface="Times New Roman"/>
              </a:rPr>
              <a:t>not represent any additional</a:t>
            </a:r>
            <a:r>
              <a:rPr lang="en-US" sz="800" spc="-10" dirty="0">
                <a:latin typeface="Times New Roman"/>
                <a:cs typeface="Times New Roman"/>
              </a:rPr>
              <a:t> </a:t>
            </a:r>
            <a:r>
              <a:rPr lang="en-US" sz="800" dirty="0">
                <a:latin typeface="Times New Roman"/>
                <a:cs typeface="Times New Roman"/>
              </a:rPr>
              <a:t>burden on</a:t>
            </a:r>
            <a:r>
              <a:rPr lang="en-US" sz="800" spc="-3" dirty="0">
                <a:latin typeface="Times New Roman"/>
                <a:cs typeface="Times New Roman"/>
              </a:rPr>
              <a:t> </a:t>
            </a:r>
            <a:r>
              <a:rPr lang="en-US" sz="800" dirty="0">
                <a:latin typeface="Times New Roman"/>
                <a:cs typeface="Times New Roman"/>
              </a:rPr>
              <a:t>staff time, as</a:t>
            </a:r>
            <a:r>
              <a:rPr lang="en-US" sz="800" spc="-3" dirty="0">
                <a:latin typeface="Times New Roman"/>
                <a:cs typeface="Times New Roman"/>
              </a:rPr>
              <a:t> </a:t>
            </a:r>
            <a:r>
              <a:rPr lang="en-US" sz="800" dirty="0">
                <a:latin typeface="Times New Roman"/>
                <a:cs typeface="Times New Roman"/>
              </a:rPr>
              <a:t>the</a:t>
            </a:r>
            <a:r>
              <a:rPr lang="en-US" sz="800" spc="-7" dirty="0">
                <a:latin typeface="Times New Roman"/>
                <a:cs typeface="Times New Roman"/>
              </a:rPr>
              <a:t> </a:t>
            </a:r>
            <a:r>
              <a:rPr lang="en-US" sz="800" dirty="0">
                <a:latin typeface="Times New Roman"/>
                <a:cs typeface="Times New Roman"/>
              </a:rPr>
              <a:t>regulation</a:t>
            </a:r>
            <a:r>
              <a:rPr lang="en-US" sz="800" spc="-14" dirty="0">
                <a:latin typeface="Times New Roman"/>
                <a:cs typeface="Times New Roman"/>
              </a:rPr>
              <a:t> </a:t>
            </a:r>
            <a:r>
              <a:rPr lang="en-US" sz="800" dirty="0">
                <a:latin typeface="Times New Roman"/>
                <a:cs typeface="Times New Roman"/>
              </a:rPr>
              <a:t>is</a:t>
            </a:r>
            <a:r>
              <a:rPr lang="en-US" sz="800" spc="-7" dirty="0">
                <a:latin typeface="Times New Roman"/>
                <a:cs typeface="Times New Roman"/>
              </a:rPr>
              <a:t> </a:t>
            </a:r>
            <a:r>
              <a:rPr lang="en-US" sz="800" dirty="0">
                <a:latin typeface="Times New Roman"/>
                <a:cs typeface="Times New Roman"/>
              </a:rPr>
              <a:t>used</a:t>
            </a:r>
            <a:r>
              <a:rPr lang="en-US" sz="800" spc="-14" dirty="0">
                <a:latin typeface="Times New Roman"/>
                <a:cs typeface="Times New Roman"/>
              </a:rPr>
              <a:t> </a:t>
            </a:r>
            <a:r>
              <a:rPr lang="en-US" sz="800" dirty="0">
                <a:latin typeface="Times New Roman"/>
                <a:cs typeface="Times New Roman"/>
              </a:rPr>
              <a:t>to</a:t>
            </a:r>
            <a:r>
              <a:rPr lang="en-US" sz="800" spc="-10" dirty="0">
                <a:latin typeface="Times New Roman"/>
                <a:cs typeface="Times New Roman"/>
              </a:rPr>
              <a:t> </a:t>
            </a:r>
            <a:r>
              <a:rPr lang="en-US" sz="800" dirty="0">
                <a:latin typeface="Times New Roman"/>
                <a:cs typeface="Times New Roman"/>
              </a:rPr>
              <a:t>modify</a:t>
            </a:r>
            <a:r>
              <a:rPr lang="en-US" sz="800" spc="-3" dirty="0">
                <a:latin typeface="Times New Roman"/>
                <a:cs typeface="Times New Roman"/>
              </a:rPr>
              <a:t> </a:t>
            </a:r>
            <a:r>
              <a:rPr lang="en-US" sz="800" spc="-7" dirty="0">
                <a:latin typeface="Times New Roman"/>
                <a:cs typeface="Times New Roman"/>
              </a:rPr>
              <a:t>contribution </a:t>
            </a:r>
            <a:r>
              <a:rPr lang="en-US" sz="800" dirty="0">
                <a:latin typeface="Times New Roman"/>
                <a:cs typeface="Times New Roman"/>
              </a:rPr>
              <a:t>rates</a:t>
            </a:r>
            <a:r>
              <a:rPr lang="en-US" sz="800" spc="-7" dirty="0">
                <a:latin typeface="Times New Roman"/>
                <a:cs typeface="Times New Roman"/>
              </a:rPr>
              <a:t> </a:t>
            </a:r>
            <a:r>
              <a:rPr lang="en-US" sz="800" dirty="0">
                <a:latin typeface="Times New Roman"/>
                <a:cs typeface="Times New Roman"/>
              </a:rPr>
              <a:t>each</a:t>
            </a:r>
            <a:r>
              <a:rPr lang="en-US" sz="800" spc="-7" dirty="0">
                <a:latin typeface="Times New Roman"/>
                <a:cs typeface="Times New Roman"/>
              </a:rPr>
              <a:t> </a:t>
            </a:r>
            <a:r>
              <a:rPr lang="en-US" sz="800" dirty="0">
                <a:latin typeface="Times New Roman"/>
                <a:cs typeface="Times New Roman"/>
              </a:rPr>
              <a:t>year.</a:t>
            </a:r>
            <a:r>
              <a:rPr lang="en-US" sz="800" spc="173" dirty="0">
                <a:latin typeface="Times New Roman"/>
                <a:cs typeface="Times New Roman"/>
              </a:rPr>
              <a:t> </a:t>
            </a:r>
            <a:r>
              <a:rPr lang="en-US" sz="800" dirty="0">
                <a:latin typeface="Times New Roman"/>
                <a:cs typeface="Times New Roman"/>
              </a:rPr>
              <a:t>Funding</a:t>
            </a:r>
            <a:r>
              <a:rPr lang="en-US" sz="800" spc="-17" dirty="0">
                <a:latin typeface="Times New Roman"/>
                <a:cs typeface="Times New Roman"/>
              </a:rPr>
              <a:t> </a:t>
            </a:r>
            <a:r>
              <a:rPr lang="en-US" sz="800" dirty="0">
                <a:latin typeface="Times New Roman"/>
                <a:cs typeface="Times New Roman"/>
              </a:rPr>
              <a:t>for</a:t>
            </a:r>
            <a:r>
              <a:rPr lang="en-US" sz="800" spc="-3" dirty="0">
                <a:latin typeface="Times New Roman"/>
                <a:cs typeface="Times New Roman"/>
              </a:rPr>
              <a:t> </a:t>
            </a:r>
            <a:r>
              <a:rPr lang="en-US" sz="800" dirty="0">
                <a:latin typeface="Times New Roman"/>
                <a:cs typeface="Times New Roman"/>
              </a:rPr>
              <a:t>the</a:t>
            </a:r>
            <a:r>
              <a:rPr lang="en-US" sz="800" spc="-7" dirty="0">
                <a:latin typeface="Times New Roman"/>
                <a:cs typeface="Times New Roman"/>
              </a:rPr>
              <a:t> </a:t>
            </a:r>
            <a:r>
              <a:rPr lang="en-US" sz="800" dirty="0">
                <a:latin typeface="Times New Roman"/>
                <a:cs typeface="Times New Roman"/>
              </a:rPr>
              <a:t>administration</a:t>
            </a:r>
            <a:r>
              <a:rPr lang="en-US" sz="800" spc="-7" dirty="0">
                <a:latin typeface="Times New Roman"/>
                <a:cs typeface="Times New Roman"/>
              </a:rPr>
              <a:t> </a:t>
            </a:r>
            <a:r>
              <a:rPr lang="en-US" sz="800" dirty="0">
                <a:latin typeface="Times New Roman"/>
                <a:cs typeface="Times New Roman"/>
              </a:rPr>
              <a:t>of</a:t>
            </a:r>
            <a:r>
              <a:rPr lang="en-US" sz="800" spc="-3" dirty="0">
                <a:latin typeface="Times New Roman"/>
                <a:cs typeface="Times New Roman"/>
              </a:rPr>
              <a:t> </a:t>
            </a:r>
            <a:r>
              <a:rPr lang="en-US" sz="800" dirty="0">
                <a:latin typeface="Times New Roman"/>
                <a:cs typeface="Times New Roman"/>
              </a:rPr>
              <a:t>the</a:t>
            </a:r>
            <a:r>
              <a:rPr lang="en-US" sz="800" spc="-14" dirty="0">
                <a:latin typeface="Times New Roman"/>
                <a:cs typeface="Times New Roman"/>
              </a:rPr>
              <a:t> </a:t>
            </a:r>
            <a:r>
              <a:rPr lang="en-US" sz="800" dirty="0">
                <a:latin typeface="Times New Roman"/>
                <a:cs typeface="Times New Roman"/>
              </a:rPr>
              <a:t>UI</a:t>
            </a:r>
            <a:r>
              <a:rPr lang="en-US" sz="800" spc="-3" dirty="0">
                <a:latin typeface="Times New Roman"/>
                <a:cs typeface="Times New Roman"/>
              </a:rPr>
              <a:t> </a:t>
            </a:r>
            <a:r>
              <a:rPr lang="en-US" sz="800" dirty="0">
                <a:latin typeface="Times New Roman"/>
                <a:cs typeface="Times New Roman"/>
              </a:rPr>
              <a:t>program</a:t>
            </a:r>
            <a:r>
              <a:rPr lang="en-US" sz="800" spc="-3" dirty="0">
                <a:latin typeface="Times New Roman"/>
                <a:cs typeface="Times New Roman"/>
              </a:rPr>
              <a:t> </a:t>
            </a:r>
            <a:r>
              <a:rPr lang="en-US" sz="800" dirty="0">
                <a:latin typeface="Times New Roman"/>
                <a:cs typeface="Times New Roman"/>
              </a:rPr>
              <a:t>is</a:t>
            </a:r>
            <a:r>
              <a:rPr lang="en-US" sz="800" spc="-7" dirty="0">
                <a:latin typeface="Times New Roman"/>
                <a:cs typeface="Times New Roman"/>
              </a:rPr>
              <a:t> </a:t>
            </a:r>
            <a:r>
              <a:rPr lang="en-US" sz="800" dirty="0">
                <a:latin typeface="Times New Roman"/>
                <a:cs typeface="Times New Roman"/>
              </a:rPr>
              <a:t>provided</a:t>
            </a:r>
            <a:r>
              <a:rPr lang="en-US" sz="800" spc="-17" dirty="0">
                <a:latin typeface="Times New Roman"/>
                <a:cs typeface="Times New Roman"/>
              </a:rPr>
              <a:t> </a:t>
            </a:r>
            <a:r>
              <a:rPr lang="en-US" sz="800" dirty="0">
                <a:latin typeface="Times New Roman"/>
                <a:cs typeface="Times New Roman"/>
              </a:rPr>
              <a:t>to</a:t>
            </a:r>
            <a:r>
              <a:rPr lang="en-US" sz="800" spc="-3" dirty="0">
                <a:latin typeface="Times New Roman"/>
                <a:cs typeface="Times New Roman"/>
              </a:rPr>
              <a:t> </a:t>
            </a:r>
            <a:r>
              <a:rPr lang="en-US" sz="800" dirty="0">
                <a:latin typeface="Times New Roman"/>
                <a:cs typeface="Times New Roman"/>
              </a:rPr>
              <a:t>the</a:t>
            </a:r>
            <a:r>
              <a:rPr lang="en-US" sz="800" spc="-7" dirty="0">
                <a:latin typeface="Times New Roman"/>
                <a:cs typeface="Times New Roman"/>
              </a:rPr>
              <a:t> Department </a:t>
            </a:r>
            <a:r>
              <a:rPr lang="en-US" sz="800" dirty="0">
                <a:latin typeface="Times New Roman"/>
                <a:cs typeface="Times New Roman"/>
              </a:rPr>
              <a:t>by</a:t>
            </a:r>
            <a:r>
              <a:rPr lang="en-US" sz="800" spc="-7" dirty="0">
                <a:latin typeface="Times New Roman"/>
                <a:cs typeface="Times New Roman"/>
              </a:rPr>
              <a:t> </a:t>
            </a:r>
            <a:r>
              <a:rPr lang="en-US" sz="800" dirty="0">
                <a:latin typeface="Times New Roman"/>
                <a:cs typeface="Times New Roman"/>
              </a:rPr>
              <a:t>the</a:t>
            </a:r>
            <a:r>
              <a:rPr lang="en-US" sz="800" spc="-7" dirty="0">
                <a:latin typeface="Times New Roman"/>
                <a:cs typeface="Times New Roman"/>
              </a:rPr>
              <a:t> </a:t>
            </a:r>
            <a:r>
              <a:rPr lang="en-US" sz="800" dirty="0">
                <a:latin typeface="Times New Roman"/>
                <a:cs typeface="Times New Roman"/>
              </a:rPr>
              <a:t>US</a:t>
            </a:r>
            <a:r>
              <a:rPr lang="en-US" sz="800" spc="-7" dirty="0">
                <a:latin typeface="Times New Roman"/>
                <a:cs typeface="Times New Roman"/>
              </a:rPr>
              <a:t> </a:t>
            </a:r>
            <a:r>
              <a:rPr lang="en-US" sz="800" dirty="0">
                <a:latin typeface="Times New Roman"/>
                <a:cs typeface="Times New Roman"/>
              </a:rPr>
              <a:t>Department</a:t>
            </a:r>
            <a:r>
              <a:rPr lang="en-US" sz="800" spc="-3" dirty="0">
                <a:latin typeface="Times New Roman"/>
                <a:cs typeface="Times New Roman"/>
              </a:rPr>
              <a:t> </a:t>
            </a:r>
            <a:r>
              <a:rPr lang="en-US" sz="800" dirty="0">
                <a:latin typeface="Times New Roman"/>
                <a:cs typeface="Times New Roman"/>
              </a:rPr>
              <a:t>of</a:t>
            </a:r>
            <a:r>
              <a:rPr lang="en-US" sz="800" spc="-3" dirty="0">
                <a:latin typeface="Times New Roman"/>
                <a:cs typeface="Times New Roman"/>
              </a:rPr>
              <a:t> </a:t>
            </a:r>
            <a:r>
              <a:rPr lang="en-US" sz="800" spc="-7" dirty="0">
                <a:latin typeface="Times New Roman"/>
                <a:cs typeface="Times New Roman"/>
              </a:rPr>
              <a:t>Labor.</a:t>
            </a:r>
            <a:endParaRPr lang="en-US" sz="800" dirty="0">
              <a:latin typeface="Times New Roman"/>
              <a:cs typeface="Times New Roman"/>
            </a:endParaRPr>
          </a:p>
          <a:p>
            <a:pPr>
              <a:spcBef>
                <a:spcPts val="153"/>
              </a:spcBef>
            </a:pPr>
            <a:endParaRPr lang="en-US" sz="800" dirty="0">
              <a:latin typeface="Times New Roman"/>
              <a:cs typeface="Times New Roman"/>
            </a:endParaRPr>
          </a:p>
          <a:p>
            <a:pPr marL="164518" indent="-155859">
              <a:buAutoNum type="arabicPeriod" startAt="6"/>
              <a:tabLst>
                <a:tab pos="164518" algn="l"/>
              </a:tabLst>
            </a:pPr>
            <a:r>
              <a:rPr lang="en-US" sz="800" b="1" spc="20" dirty="0">
                <a:latin typeface="Calibri"/>
                <a:cs typeface="Calibri"/>
              </a:rPr>
              <a:t>Anticipated</a:t>
            </a:r>
            <a:r>
              <a:rPr lang="en-US" sz="800" b="1" spc="10" dirty="0">
                <a:latin typeface="Calibri"/>
                <a:cs typeface="Calibri"/>
              </a:rPr>
              <a:t> </a:t>
            </a:r>
            <a:r>
              <a:rPr lang="en-US" sz="800" b="1" spc="31" dirty="0">
                <a:latin typeface="Calibri"/>
                <a:cs typeface="Calibri"/>
              </a:rPr>
              <a:t>Revenue</a:t>
            </a:r>
            <a:r>
              <a:rPr lang="en-US" sz="800" b="1" spc="14" dirty="0">
                <a:latin typeface="Calibri"/>
                <a:cs typeface="Calibri"/>
              </a:rPr>
              <a:t> </a:t>
            </a:r>
            <a:r>
              <a:rPr lang="en-US" sz="800" b="1" spc="41" dirty="0">
                <a:latin typeface="Calibri"/>
                <a:cs typeface="Calibri"/>
              </a:rPr>
              <a:t>Increase</a:t>
            </a:r>
            <a:r>
              <a:rPr lang="en-US" sz="800" b="1" dirty="0">
                <a:latin typeface="Calibri"/>
                <a:cs typeface="Calibri"/>
              </a:rPr>
              <a:t> </a:t>
            </a:r>
            <a:r>
              <a:rPr lang="en-US" sz="800" b="1" spc="37" dirty="0">
                <a:latin typeface="Calibri"/>
                <a:cs typeface="Calibri"/>
              </a:rPr>
              <a:t>and</a:t>
            </a:r>
            <a:r>
              <a:rPr lang="en-US" sz="800" b="1" spc="3" dirty="0">
                <a:latin typeface="Calibri"/>
                <a:cs typeface="Calibri"/>
              </a:rPr>
              <a:t> </a:t>
            </a:r>
            <a:r>
              <a:rPr lang="en-US" sz="800" b="1" spc="34" dirty="0">
                <a:latin typeface="Calibri"/>
                <a:cs typeface="Calibri"/>
              </a:rPr>
              <a:t>Use</a:t>
            </a:r>
            <a:endParaRPr lang="en-US" sz="800" dirty="0">
              <a:latin typeface="Calibri"/>
              <a:cs typeface="Calibri"/>
            </a:endParaRPr>
          </a:p>
          <a:p>
            <a:pPr marL="164085" marR="9957">
              <a:lnSpc>
                <a:spcPct val="110000"/>
              </a:lnSpc>
            </a:pPr>
            <a:r>
              <a:rPr lang="en-US" sz="800" dirty="0">
                <a:latin typeface="Times New Roman"/>
                <a:cs typeface="Times New Roman"/>
              </a:rPr>
              <a:t>As</a:t>
            </a:r>
            <a:r>
              <a:rPr lang="en-US" sz="800" spc="27" dirty="0">
                <a:latin typeface="Times New Roman"/>
                <a:cs typeface="Times New Roman"/>
              </a:rPr>
              <a:t> </a:t>
            </a:r>
            <a:r>
              <a:rPr lang="en-US" sz="800" dirty="0">
                <a:latin typeface="Times New Roman"/>
                <a:cs typeface="Times New Roman"/>
              </a:rPr>
              <a:t>this</a:t>
            </a:r>
            <a:r>
              <a:rPr lang="en-US" sz="800" spc="20" dirty="0">
                <a:latin typeface="Times New Roman"/>
                <a:cs typeface="Times New Roman"/>
              </a:rPr>
              <a:t> </a:t>
            </a:r>
            <a:r>
              <a:rPr lang="en-US" sz="800" dirty="0">
                <a:latin typeface="Times New Roman"/>
                <a:cs typeface="Times New Roman"/>
              </a:rPr>
              <a:t>regulation</a:t>
            </a:r>
            <a:r>
              <a:rPr lang="en-US" sz="800" spc="20" dirty="0">
                <a:latin typeface="Times New Roman"/>
                <a:cs typeface="Times New Roman"/>
              </a:rPr>
              <a:t> </a:t>
            </a:r>
            <a:r>
              <a:rPr lang="en-US" sz="800" dirty="0">
                <a:latin typeface="Times New Roman"/>
                <a:cs typeface="Times New Roman"/>
              </a:rPr>
              <a:t>adopts</a:t>
            </a:r>
            <a:r>
              <a:rPr lang="en-US" sz="800" spc="20" dirty="0">
                <a:latin typeface="Times New Roman"/>
                <a:cs typeface="Times New Roman"/>
              </a:rPr>
              <a:t> </a:t>
            </a:r>
            <a:r>
              <a:rPr lang="en-US" sz="800" dirty="0">
                <a:latin typeface="Times New Roman"/>
                <a:cs typeface="Times New Roman"/>
              </a:rPr>
              <a:t>a</a:t>
            </a:r>
            <a:r>
              <a:rPr lang="en-US" sz="800" spc="20" dirty="0">
                <a:latin typeface="Times New Roman"/>
                <a:cs typeface="Times New Roman"/>
              </a:rPr>
              <a:t> </a:t>
            </a:r>
            <a:r>
              <a:rPr lang="en-US" sz="800" dirty="0">
                <a:latin typeface="Times New Roman"/>
                <a:cs typeface="Times New Roman"/>
              </a:rPr>
              <a:t>lower</a:t>
            </a:r>
            <a:r>
              <a:rPr lang="en-US" sz="800" spc="24" dirty="0">
                <a:latin typeface="Times New Roman"/>
                <a:cs typeface="Times New Roman"/>
              </a:rPr>
              <a:t> </a:t>
            </a:r>
            <a:r>
              <a:rPr lang="en-US" sz="800" dirty="0">
                <a:latin typeface="Times New Roman"/>
                <a:cs typeface="Times New Roman"/>
              </a:rPr>
              <a:t>average</a:t>
            </a:r>
            <a:r>
              <a:rPr lang="en-US" sz="800" spc="20" dirty="0">
                <a:latin typeface="Times New Roman"/>
                <a:cs typeface="Times New Roman"/>
              </a:rPr>
              <a:t> </a:t>
            </a:r>
            <a:r>
              <a:rPr lang="en-US" sz="800" dirty="0">
                <a:latin typeface="Times New Roman"/>
                <a:cs typeface="Times New Roman"/>
              </a:rPr>
              <a:t>contribution</a:t>
            </a:r>
            <a:r>
              <a:rPr lang="en-US" sz="800" spc="14" dirty="0">
                <a:latin typeface="Times New Roman"/>
                <a:cs typeface="Times New Roman"/>
              </a:rPr>
              <a:t> </a:t>
            </a:r>
            <a:r>
              <a:rPr lang="en-US" sz="800" dirty="0">
                <a:latin typeface="Times New Roman"/>
                <a:cs typeface="Times New Roman"/>
              </a:rPr>
              <a:t>rate</a:t>
            </a:r>
            <a:r>
              <a:rPr lang="en-US" sz="800" spc="20" dirty="0">
                <a:latin typeface="Times New Roman"/>
                <a:cs typeface="Times New Roman"/>
              </a:rPr>
              <a:t> </a:t>
            </a:r>
            <a:r>
              <a:rPr lang="en-US" sz="800" dirty="0">
                <a:latin typeface="Times New Roman"/>
                <a:cs typeface="Times New Roman"/>
              </a:rPr>
              <a:t>than</a:t>
            </a:r>
            <a:r>
              <a:rPr lang="en-US" sz="800" spc="20" dirty="0">
                <a:latin typeface="Times New Roman"/>
                <a:cs typeface="Times New Roman"/>
              </a:rPr>
              <a:t> </a:t>
            </a:r>
            <a:r>
              <a:rPr lang="en-US" sz="800" dirty="0">
                <a:latin typeface="Times New Roman"/>
                <a:cs typeface="Times New Roman"/>
              </a:rPr>
              <a:t>the</a:t>
            </a:r>
            <a:r>
              <a:rPr lang="en-US" sz="800" spc="20" dirty="0">
                <a:latin typeface="Times New Roman"/>
                <a:cs typeface="Times New Roman"/>
              </a:rPr>
              <a:t> </a:t>
            </a:r>
            <a:r>
              <a:rPr lang="en-US" sz="800" dirty="0">
                <a:latin typeface="Times New Roman"/>
                <a:cs typeface="Times New Roman"/>
              </a:rPr>
              <a:t>standard</a:t>
            </a:r>
            <a:r>
              <a:rPr lang="en-US" sz="800" spc="20" dirty="0">
                <a:latin typeface="Times New Roman"/>
                <a:cs typeface="Times New Roman"/>
              </a:rPr>
              <a:t> </a:t>
            </a:r>
            <a:r>
              <a:rPr lang="en-US" sz="800" dirty="0">
                <a:latin typeface="Times New Roman"/>
                <a:cs typeface="Times New Roman"/>
              </a:rPr>
              <a:t>rate</a:t>
            </a:r>
            <a:r>
              <a:rPr lang="en-US" sz="800" spc="20" dirty="0">
                <a:latin typeface="Times New Roman"/>
                <a:cs typeface="Times New Roman"/>
              </a:rPr>
              <a:t> </a:t>
            </a:r>
            <a:r>
              <a:rPr lang="en-US" sz="800" dirty="0">
                <a:latin typeface="Times New Roman"/>
                <a:cs typeface="Times New Roman"/>
              </a:rPr>
              <a:t>of</a:t>
            </a:r>
            <a:r>
              <a:rPr lang="en-US" sz="800" spc="31" dirty="0">
                <a:latin typeface="Times New Roman"/>
                <a:cs typeface="Times New Roman"/>
              </a:rPr>
              <a:t> </a:t>
            </a:r>
            <a:r>
              <a:rPr lang="en-US" sz="800" dirty="0">
                <a:latin typeface="Times New Roman"/>
                <a:cs typeface="Times New Roman"/>
              </a:rPr>
              <a:t>2.95%,</a:t>
            </a:r>
            <a:r>
              <a:rPr lang="en-US" sz="800" spc="20" dirty="0">
                <a:latin typeface="Times New Roman"/>
                <a:cs typeface="Times New Roman"/>
              </a:rPr>
              <a:t> </a:t>
            </a:r>
            <a:r>
              <a:rPr lang="en-US" sz="800" spc="-7" dirty="0">
                <a:latin typeface="Times New Roman"/>
                <a:cs typeface="Times New Roman"/>
              </a:rPr>
              <a:t>there </a:t>
            </a:r>
            <a:r>
              <a:rPr lang="en-US" sz="800" dirty="0">
                <a:latin typeface="Times New Roman"/>
                <a:cs typeface="Times New Roman"/>
              </a:rPr>
              <a:t>is</a:t>
            </a:r>
            <a:r>
              <a:rPr lang="en-US" sz="800" spc="-3" dirty="0">
                <a:latin typeface="Times New Roman"/>
                <a:cs typeface="Times New Roman"/>
              </a:rPr>
              <a:t> </a:t>
            </a:r>
            <a:r>
              <a:rPr lang="en-US" sz="800" dirty="0">
                <a:latin typeface="Times New Roman"/>
                <a:cs typeface="Times New Roman"/>
              </a:rPr>
              <a:t>no</a:t>
            </a:r>
            <a:r>
              <a:rPr lang="en-US" sz="800" spc="-10" dirty="0">
                <a:latin typeface="Times New Roman"/>
                <a:cs typeface="Times New Roman"/>
              </a:rPr>
              <a:t> </a:t>
            </a:r>
            <a:r>
              <a:rPr lang="en-US" sz="800" dirty="0">
                <a:latin typeface="Times New Roman"/>
                <a:cs typeface="Times New Roman"/>
              </a:rPr>
              <a:t>anticipated</a:t>
            </a:r>
            <a:r>
              <a:rPr lang="en-US" sz="800" spc="-10" dirty="0">
                <a:latin typeface="Times New Roman"/>
                <a:cs typeface="Times New Roman"/>
              </a:rPr>
              <a:t> </a:t>
            </a:r>
            <a:r>
              <a:rPr lang="en-US" sz="800" dirty="0">
                <a:latin typeface="Times New Roman"/>
                <a:cs typeface="Times New Roman"/>
              </a:rPr>
              <a:t>revenue</a:t>
            </a:r>
            <a:r>
              <a:rPr lang="en-US" sz="800" spc="-7" dirty="0">
                <a:latin typeface="Times New Roman"/>
                <a:cs typeface="Times New Roman"/>
              </a:rPr>
              <a:t> </a:t>
            </a:r>
            <a:r>
              <a:rPr lang="en-US" sz="800" dirty="0">
                <a:latin typeface="Times New Roman"/>
                <a:cs typeface="Times New Roman"/>
              </a:rPr>
              <a:t>increase</a:t>
            </a:r>
            <a:r>
              <a:rPr lang="en-US" sz="800" spc="-3" dirty="0">
                <a:latin typeface="Times New Roman"/>
                <a:cs typeface="Times New Roman"/>
              </a:rPr>
              <a:t> </a:t>
            </a:r>
            <a:r>
              <a:rPr lang="en-US" sz="800" dirty="0">
                <a:latin typeface="Times New Roman"/>
                <a:cs typeface="Times New Roman"/>
              </a:rPr>
              <a:t>as a</a:t>
            </a:r>
            <a:r>
              <a:rPr lang="en-US" sz="800" spc="-7" dirty="0">
                <a:latin typeface="Times New Roman"/>
                <a:cs typeface="Times New Roman"/>
              </a:rPr>
              <a:t> </a:t>
            </a:r>
            <a:r>
              <a:rPr lang="en-US" sz="800" dirty="0">
                <a:latin typeface="Times New Roman"/>
                <a:cs typeface="Times New Roman"/>
              </a:rPr>
              <a:t>result</a:t>
            </a:r>
            <a:r>
              <a:rPr lang="en-US" sz="800" spc="3" dirty="0">
                <a:latin typeface="Times New Roman"/>
                <a:cs typeface="Times New Roman"/>
              </a:rPr>
              <a:t> </a:t>
            </a:r>
            <a:r>
              <a:rPr lang="en-US" sz="800" dirty="0">
                <a:latin typeface="Times New Roman"/>
                <a:cs typeface="Times New Roman"/>
              </a:rPr>
              <a:t>of</a:t>
            </a:r>
            <a:r>
              <a:rPr lang="en-US" sz="800" spc="-10" dirty="0">
                <a:latin typeface="Times New Roman"/>
                <a:cs typeface="Times New Roman"/>
              </a:rPr>
              <a:t> </a:t>
            </a:r>
            <a:r>
              <a:rPr lang="en-US" sz="800" dirty="0">
                <a:latin typeface="Times New Roman"/>
                <a:cs typeface="Times New Roman"/>
              </a:rPr>
              <a:t>this </a:t>
            </a:r>
            <a:r>
              <a:rPr lang="en-US" sz="800" spc="-7" dirty="0">
                <a:latin typeface="Times New Roman"/>
                <a:cs typeface="Times New Roman"/>
              </a:rPr>
              <a:t>regulation.</a:t>
            </a:r>
            <a:endParaRPr lang="en-US" sz="800" dirty="0">
              <a:latin typeface="Times New Roman"/>
              <a:cs typeface="Times New Roman"/>
            </a:endParaRPr>
          </a:p>
          <a:p>
            <a:pPr>
              <a:lnSpc>
                <a:spcPct val="100000"/>
              </a:lnSpc>
            </a:pPr>
            <a:endParaRPr lang="en-US" sz="800" dirty="0">
              <a:latin typeface="Times New Roman"/>
              <a:cs typeface="Times New Roman"/>
            </a:endParaRPr>
          </a:p>
          <a:p>
            <a:pPr>
              <a:spcBef>
                <a:spcPts val="92"/>
              </a:spcBef>
            </a:pPr>
            <a:endParaRPr lang="en-US" sz="800" dirty="0">
              <a:latin typeface="Times New Roman"/>
              <a:cs typeface="Times New Roman"/>
            </a:endParaRPr>
          </a:p>
          <a:p>
            <a:pPr marL="164085" marR="9957" indent="-155859">
              <a:lnSpc>
                <a:spcPct val="110000"/>
              </a:lnSpc>
              <a:buFont typeface="Times New Roman"/>
              <a:buAutoNum type="arabicPeriod" startAt="7"/>
              <a:tabLst>
                <a:tab pos="164085" algn="l"/>
              </a:tabLst>
            </a:pPr>
            <a:r>
              <a:rPr lang="en-US" sz="800" b="1" spc="34" dirty="0">
                <a:latin typeface="Calibri"/>
                <a:cs typeface="Calibri"/>
              </a:rPr>
              <a:t>Duplication</a:t>
            </a:r>
            <a:r>
              <a:rPr lang="en-US" sz="800" b="1" spc="14" dirty="0">
                <a:latin typeface="Calibri"/>
                <a:cs typeface="Calibri"/>
              </a:rPr>
              <a:t> </a:t>
            </a:r>
            <a:r>
              <a:rPr lang="en-US" sz="800" b="1" spc="7" dirty="0">
                <a:latin typeface="Calibri"/>
                <a:cs typeface="Calibri"/>
              </a:rPr>
              <a:t>or</a:t>
            </a:r>
            <a:r>
              <a:rPr lang="en-US" sz="800" b="1" spc="24" dirty="0">
                <a:latin typeface="Calibri"/>
                <a:cs typeface="Calibri"/>
              </a:rPr>
              <a:t> </a:t>
            </a:r>
            <a:r>
              <a:rPr lang="en-US" sz="800" b="1" spc="7" dirty="0">
                <a:latin typeface="Calibri"/>
                <a:cs typeface="Calibri"/>
              </a:rPr>
              <a:t>More</a:t>
            </a:r>
            <a:r>
              <a:rPr lang="en-US" sz="800" b="1" spc="27" dirty="0">
                <a:latin typeface="Calibri"/>
                <a:cs typeface="Calibri"/>
              </a:rPr>
              <a:t> </a:t>
            </a:r>
            <a:r>
              <a:rPr lang="en-US" sz="800" b="1" spc="7" dirty="0">
                <a:latin typeface="Calibri"/>
                <a:cs typeface="Calibri"/>
              </a:rPr>
              <a:t>Stringent</a:t>
            </a:r>
            <a:r>
              <a:rPr lang="en-US" sz="800" b="1" spc="37" dirty="0">
                <a:latin typeface="Calibri"/>
                <a:cs typeface="Calibri"/>
              </a:rPr>
              <a:t> </a:t>
            </a:r>
            <a:r>
              <a:rPr lang="en-US" sz="800" b="1" spc="41" dirty="0">
                <a:latin typeface="Calibri"/>
                <a:cs typeface="Calibri"/>
              </a:rPr>
              <a:t>Standards</a:t>
            </a:r>
            <a:r>
              <a:rPr lang="en-US" sz="800" b="1" spc="14" dirty="0">
                <a:latin typeface="Calibri"/>
                <a:cs typeface="Calibri"/>
              </a:rPr>
              <a:t> </a:t>
            </a:r>
            <a:r>
              <a:rPr lang="en-US" sz="800" b="1" spc="7" dirty="0">
                <a:latin typeface="Calibri"/>
                <a:cs typeface="Calibri"/>
              </a:rPr>
              <a:t>than</a:t>
            </a:r>
            <a:r>
              <a:rPr lang="en-US" sz="800" b="1" spc="17" dirty="0">
                <a:latin typeface="Calibri"/>
                <a:cs typeface="Calibri"/>
              </a:rPr>
              <a:t> </a:t>
            </a:r>
            <a:r>
              <a:rPr lang="en-US" sz="800" b="1" spc="31" dirty="0">
                <a:latin typeface="Calibri"/>
                <a:cs typeface="Calibri"/>
              </a:rPr>
              <a:t>Federal,</a:t>
            </a:r>
            <a:r>
              <a:rPr lang="en-US" sz="800" b="1" spc="27" dirty="0">
                <a:latin typeface="Calibri"/>
                <a:cs typeface="Calibri"/>
              </a:rPr>
              <a:t> </a:t>
            </a:r>
            <a:r>
              <a:rPr lang="en-US" sz="800" b="1" spc="7" dirty="0">
                <a:latin typeface="Calibri"/>
                <a:cs typeface="Calibri"/>
              </a:rPr>
              <a:t>State,</a:t>
            </a:r>
            <a:r>
              <a:rPr lang="en-US" sz="800" b="1" spc="24" dirty="0">
                <a:latin typeface="Calibri"/>
                <a:cs typeface="Calibri"/>
              </a:rPr>
              <a:t> </a:t>
            </a:r>
            <a:r>
              <a:rPr lang="en-US" sz="800" b="1" spc="7" dirty="0">
                <a:latin typeface="Calibri"/>
                <a:cs typeface="Calibri"/>
              </a:rPr>
              <a:t>or</a:t>
            </a:r>
            <a:r>
              <a:rPr lang="en-US" sz="800" b="1" spc="20" dirty="0">
                <a:latin typeface="Calibri"/>
                <a:cs typeface="Calibri"/>
              </a:rPr>
              <a:t> </a:t>
            </a:r>
            <a:r>
              <a:rPr lang="en-US" sz="800" b="1" spc="48" dirty="0">
                <a:latin typeface="Calibri"/>
                <a:cs typeface="Calibri"/>
              </a:rPr>
              <a:t>Local</a:t>
            </a:r>
            <a:r>
              <a:rPr lang="en-US" sz="800" b="1" spc="31" dirty="0">
                <a:latin typeface="Calibri"/>
                <a:cs typeface="Calibri"/>
              </a:rPr>
              <a:t> </a:t>
            </a:r>
            <a:r>
              <a:rPr lang="en-US" sz="800" b="1" spc="24" dirty="0">
                <a:latin typeface="Calibri"/>
                <a:cs typeface="Calibri"/>
              </a:rPr>
              <a:t>Governments</a:t>
            </a:r>
            <a:r>
              <a:rPr lang="en-US" sz="800" b="1" spc="341" dirty="0">
                <a:latin typeface="Calibri"/>
                <a:cs typeface="Calibri"/>
              </a:rPr>
              <a:t> </a:t>
            </a:r>
            <a:r>
              <a:rPr lang="en-US" sz="800" dirty="0">
                <a:latin typeface="Times New Roman"/>
                <a:cs typeface="Times New Roman"/>
              </a:rPr>
              <a:t>This</a:t>
            </a:r>
            <a:r>
              <a:rPr lang="en-US" sz="800" spc="187" dirty="0">
                <a:latin typeface="Times New Roman"/>
                <a:cs typeface="Times New Roman"/>
              </a:rPr>
              <a:t> </a:t>
            </a:r>
            <a:r>
              <a:rPr lang="en-US" sz="800" dirty="0">
                <a:latin typeface="Times New Roman"/>
                <a:cs typeface="Times New Roman"/>
              </a:rPr>
              <a:t>regulation</a:t>
            </a:r>
            <a:r>
              <a:rPr lang="en-US" sz="800" spc="187" dirty="0">
                <a:latin typeface="Times New Roman"/>
                <a:cs typeface="Times New Roman"/>
              </a:rPr>
              <a:t> </a:t>
            </a:r>
            <a:r>
              <a:rPr lang="en-US" sz="800" dirty="0">
                <a:latin typeface="Times New Roman"/>
                <a:cs typeface="Times New Roman"/>
              </a:rPr>
              <a:t>is</a:t>
            </a:r>
            <a:r>
              <a:rPr lang="en-US" sz="800" spc="187" dirty="0">
                <a:latin typeface="Times New Roman"/>
                <a:cs typeface="Times New Roman"/>
              </a:rPr>
              <a:t> </a:t>
            </a:r>
            <a:r>
              <a:rPr lang="en-US" sz="800" dirty="0">
                <a:latin typeface="Times New Roman"/>
                <a:cs typeface="Times New Roman"/>
              </a:rPr>
              <a:t>only</a:t>
            </a:r>
            <a:r>
              <a:rPr lang="en-US" sz="800" spc="187" dirty="0">
                <a:latin typeface="Times New Roman"/>
                <a:cs typeface="Times New Roman"/>
              </a:rPr>
              <a:t> </a:t>
            </a:r>
            <a:r>
              <a:rPr lang="en-US" sz="800" dirty="0">
                <a:latin typeface="Times New Roman"/>
                <a:cs typeface="Times New Roman"/>
              </a:rPr>
              <a:t>an</a:t>
            </a:r>
            <a:r>
              <a:rPr lang="en-US" sz="800" spc="187" dirty="0">
                <a:latin typeface="Times New Roman"/>
                <a:cs typeface="Times New Roman"/>
              </a:rPr>
              <a:t> </a:t>
            </a:r>
            <a:r>
              <a:rPr lang="en-US" sz="800" dirty="0">
                <a:latin typeface="Times New Roman"/>
                <a:cs typeface="Times New Roman"/>
              </a:rPr>
              <a:t>annual</a:t>
            </a:r>
            <a:r>
              <a:rPr lang="en-US" sz="800" spc="184" dirty="0">
                <a:latin typeface="Times New Roman"/>
                <a:cs typeface="Times New Roman"/>
              </a:rPr>
              <a:t> </a:t>
            </a:r>
            <a:r>
              <a:rPr lang="en-US" sz="800" dirty="0">
                <a:latin typeface="Times New Roman"/>
                <a:cs typeface="Times New Roman"/>
              </a:rPr>
              <a:t>modification</a:t>
            </a:r>
            <a:r>
              <a:rPr lang="en-US" sz="800" spc="187" dirty="0">
                <a:latin typeface="Times New Roman"/>
                <a:cs typeface="Times New Roman"/>
              </a:rPr>
              <a:t> </a:t>
            </a:r>
            <a:r>
              <a:rPr lang="en-US" sz="800" dirty="0">
                <a:latin typeface="Times New Roman"/>
                <a:cs typeface="Times New Roman"/>
              </a:rPr>
              <a:t>to</a:t>
            </a:r>
            <a:r>
              <a:rPr lang="en-US" sz="800" spc="181" dirty="0">
                <a:latin typeface="Times New Roman"/>
                <a:cs typeface="Times New Roman"/>
              </a:rPr>
              <a:t> </a:t>
            </a:r>
            <a:r>
              <a:rPr lang="en-US" sz="800" dirty="0">
                <a:latin typeface="Times New Roman"/>
                <a:cs typeface="Times New Roman"/>
              </a:rPr>
              <a:t>the</a:t>
            </a:r>
            <a:r>
              <a:rPr lang="en-US" sz="800" spc="187" dirty="0">
                <a:latin typeface="Times New Roman"/>
                <a:cs typeface="Times New Roman"/>
              </a:rPr>
              <a:t> </a:t>
            </a:r>
            <a:r>
              <a:rPr lang="en-US" sz="800" dirty="0">
                <a:latin typeface="Times New Roman"/>
                <a:cs typeface="Times New Roman"/>
              </a:rPr>
              <a:t>unemployment</a:t>
            </a:r>
            <a:r>
              <a:rPr lang="en-US" sz="800" spc="191" dirty="0">
                <a:latin typeface="Times New Roman"/>
                <a:cs typeface="Times New Roman"/>
              </a:rPr>
              <a:t> </a:t>
            </a:r>
            <a:r>
              <a:rPr lang="en-US" sz="800" dirty="0">
                <a:latin typeface="Times New Roman"/>
                <a:cs typeface="Times New Roman"/>
              </a:rPr>
              <a:t>insurance</a:t>
            </a:r>
            <a:r>
              <a:rPr lang="en-US" sz="800" spc="191" dirty="0">
                <a:latin typeface="Times New Roman"/>
                <a:cs typeface="Times New Roman"/>
              </a:rPr>
              <a:t> </a:t>
            </a:r>
            <a:r>
              <a:rPr lang="en-US" sz="800" spc="-7" dirty="0">
                <a:latin typeface="Times New Roman"/>
                <a:cs typeface="Times New Roman"/>
              </a:rPr>
              <a:t>contribution </a:t>
            </a:r>
            <a:r>
              <a:rPr lang="en-US" sz="800" dirty="0">
                <a:latin typeface="Times New Roman"/>
                <a:cs typeface="Times New Roman"/>
              </a:rPr>
              <a:t>schedule,</a:t>
            </a:r>
            <a:r>
              <a:rPr lang="en-US" sz="800" spc="-17" dirty="0">
                <a:latin typeface="Times New Roman"/>
                <a:cs typeface="Times New Roman"/>
              </a:rPr>
              <a:t> </a:t>
            </a:r>
            <a:r>
              <a:rPr lang="en-US" sz="800" dirty="0">
                <a:latin typeface="Times New Roman"/>
                <a:cs typeface="Times New Roman"/>
              </a:rPr>
              <a:t>therefore,</a:t>
            </a:r>
            <a:r>
              <a:rPr lang="en-US" sz="800" spc="-10" dirty="0">
                <a:latin typeface="Times New Roman"/>
                <a:cs typeface="Times New Roman"/>
              </a:rPr>
              <a:t> </a:t>
            </a:r>
            <a:r>
              <a:rPr lang="en-US" sz="800" dirty="0">
                <a:latin typeface="Times New Roman"/>
                <a:cs typeface="Times New Roman"/>
              </a:rPr>
              <a:t>the determination of</a:t>
            </a:r>
            <a:r>
              <a:rPr lang="en-US" sz="800" spc="-7" dirty="0">
                <a:latin typeface="Times New Roman"/>
                <a:cs typeface="Times New Roman"/>
              </a:rPr>
              <a:t> </a:t>
            </a:r>
            <a:r>
              <a:rPr lang="en-US" sz="800" dirty="0">
                <a:latin typeface="Times New Roman"/>
                <a:cs typeface="Times New Roman"/>
              </a:rPr>
              <a:t>the Division</a:t>
            </a:r>
            <a:r>
              <a:rPr lang="en-US" sz="800" spc="-10" dirty="0">
                <a:latin typeface="Times New Roman"/>
                <a:cs typeface="Times New Roman"/>
              </a:rPr>
              <a:t> </a:t>
            </a:r>
            <a:r>
              <a:rPr lang="en-US" sz="800" dirty="0">
                <a:latin typeface="Times New Roman"/>
                <a:cs typeface="Times New Roman"/>
              </a:rPr>
              <a:t>that</a:t>
            </a:r>
            <a:r>
              <a:rPr lang="en-US" sz="800" spc="3" dirty="0">
                <a:latin typeface="Times New Roman"/>
                <a:cs typeface="Times New Roman"/>
              </a:rPr>
              <a:t> </a:t>
            </a:r>
            <a:r>
              <a:rPr lang="en-US" sz="800" dirty="0">
                <a:latin typeface="Times New Roman"/>
                <a:cs typeface="Times New Roman"/>
              </a:rPr>
              <a:t>this</a:t>
            </a:r>
            <a:r>
              <a:rPr lang="en-US" sz="800" spc="-7" dirty="0">
                <a:latin typeface="Times New Roman"/>
                <a:cs typeface="Times New Roman"/>
              </a:rPr>
              <a:t> </a:t>
            </a:r>
            <a:r>
              <a:rPr lang="en-US" sz="800" dirty="0">
                <a:latin typeface="Times New Roman"/>
                <a:cs typeface="Times New Roman"/>
              </a:rPr>
              <a:t>regulatory</a:t>
            </a:r>
            <a:r>
              <a:rPr lang="en-US" sz="800" spc="-10" dirty="0">
                <a:latin typeface="Times New Roman"/>
                <a:cs typeface="Times New Roman"/>
              </a:rPr>
              <a:t> </a:t>
            </a:r>
            <a:r>
              <a:rPr lang="en-US" sz="800" dirty="0">
                <a:latin typeface="Times New Roman"/>
                <a:cs typeface="Times New Roman"/>
              </a:rPr>
              <a:t>review</a:t>
            </a:r>
            <a:r>
              <a:rPr lang="en-US" sz="800" spc="-3" dirty="0">
                <a:latin typeface="Times New Roman"/>
                <a:cs typeface="Times New Roman"/>
              </a:rPr>
              <a:t> </a:t>
            </a:r>
            <a:r>
              <a:rPr lang="en-US" sz="800" dirty="0">
                <a:latin typeface="Times New Roman"/>
                <a:cs typeface="Times New Roman"/>
              </a:rPr>
              <a:t>is not</a:t>
            </a:r>
            <a:r>
              <a:rPr lang="en-US" sz="800" spc="7" dirty="0">
                <a:latin typeface="Times New Roman"/>
                <a:cs typeface="Times New Roman"/>
              </a:rPr>
              <a:t> </a:t>
            </a:r>
            <a:r>
              <a:rPr lang="en-US" sz="800" spc="-7" dirty="0">
                <a:latin typeface="Times New Roman"/>
                <a:cs typeface="Times New Roman"/>
              </a:rPr>
              <a:t>anticipated </a:t>
            </a:r>
            <a:r>
              <a:rPr lang="en-US" sz="800" dirty="0">
                <a:latin typeface="Times New Roman"/>
                <a:cs typeface="Times New Roman"/>
              </a:rPr>
              <a:t>to</a:t>
            </a:r>
            <a:r>
              <a:rPr lang="en-US" sz="800" spc="-41" dirty="0">
                <a:latin typeface="Times New Roman"/>
                <a:cs typeface="Times New Roman"/>
              </a:rPr>
              <a:t> </a:t>
            </a:r>
            <a:r>
              <a:rPr lang="en-US" sz="800" spc="-7" dirty="0">
                <a:latin typeface="Times New Roman"/>
                <a:cs typeface="Times New Roman"/>
              </a:rPr>
              <a:t>result</a:t>
            </a:r>
            <a:r>
              <a:rPr lang="en-US" sz="800" spc="-34" dirty="0">
                <a:latin typeface="Times New Roman"/>
                <a:cs typeface="Times New Roman"/>
              </a:rPr>
              <a:t> </a:t>
            </a:r>
            <a:r>
              <a:rPr lang="en-US" sz="800" dirty="0">
                <a:latin typeface="Times New Roman"/>
                <a:cs typeface="Times New Roman"/>
              </a:rPr>
              <a:t>in</a:t>
            </a:r>
            <a:r>
              <a:rPr lang="en-US" sz="800" spc="-27" dirty="0">
                <a:latin typeface="Times New Roman"/>
                <a:cs typeface="Times New Roman"/>
              </a:rPr>
              <a:t> </a:t>
            </a:r>
            <a:r>
              <a:rPr lang="en-US" sz="800" dirty="0">
                <a:latin typeface="Times New Roman"/>
                <a:cs typeface="Times New Roman"/>
              </a:rPr>
              <a:t>duplication</a:t>
            </a:r>
            <a:r>
              <a:rPr lang="en-US" sz="800" spc="-27" dirty="0">
                <a:latin typeface="Times New Roman"/>
                <a:cs typeface="Times New Roman"/>
              </a:rPr>
              <a:t> </a:t>
            </a:r>
            <a:r>
              <a:rPr lang="en-US" sz="800" spc="-7" dirty="0">
                <a:latin typeface="Times New Roman"/>
                <a:cs typeface="Times New Roman"/>
              </a:rPr>
              <a:t>or</a:t>
            </a:r>
            <a:r>
              <a:rPr lang="en-US" sz="800" spc="-37" dirty="0">
                <a:latin typeface="Times New Roman"/>
                <a:cs typeface="Times New Roman"/>
              </a:rPr>
              <a:t> </a:t>
            </a:r>
            <a:r>
              <a:rPr lang="en-US" sz="800" spc="-7" dirty="0">
                <a:latin typeface="Times New Roman"/>
                <a:cs typeface="Times New Roman"/>
              </a:rPr>
              <a:t>more</a:t>
            </a:r>
            <a:r>
              <a:rPr lang="en-US" sz="800" spc="-34" dirty="0">
                <a:latin typeface="Times New Roman"/>
                <a:cs typeface="Times New Roman"/>
              </a:rPr>
              <a:t> </a:t>
            </a:r>
            <a:r>
              <a:rPr lang="en-US" sz="800" dirty="0">
                <a:latin typeface="Times New Roman"/>
                <a:cs typeface="Times New Roman"/>
              </a:rPr>
              <a:t>stringent</a:t>
            </a:r>
            <a:r>
              <a:rPr lang="en-US" sz="800" spc="-24" dirty="0">
                <a:latin typeface="Times New Roman"/>
                <a:cs typeface="Times New Roman"/>
              </a:rPr>
              <a:t> </a:t>
            </a:r>
            <a:r>
              <a:rPr lang="en-US" sz="800" spc="-7" dirty="0">
                <a:latin typeface="Times New Roman"/>
                <a:cs typeface="Times New Roman"/>
              </a:rPr>
              <a:t>standards</a:t>
            </a:r>
            <a:r>
              <a:rPr lang="en-US" sz="800" spc="-34" dirty="0">
                <a:latin typeface="Times New Roman"/>
                <a:cs typeface="Times New Roman"/>
              </a:rPr>
              <a:t> </a:t>
            </a:r>
            <a:r>
              <a:rPr lang="en-US" sz="800" dirty="0">
                <a:latin typeface="Times New Roman"/>
                <a:cs typeface="Times New Roman"/>
              </a:rPr>
              <a:t>than</a:t>
            </a:r>
            <a:r>
              <a:rPr lang="en-US" sz="800" spc="-48" dirty="0">
                <a:latin typeface="Times New Roman"/>
                <a:cs typeface="Times New Roman"/>
              </a:rPr>
              <a:t> </a:t>
            </a:r>
            <a:r>
              <a:rPr lang="en-US" sz="800" dirty="0">
                <a:latin typeface="Times New Roman"/>
                <a:cs typeface="Times New Roman"/>
              </a:rPr>
              <a:t>those</a:t>
            </a:r>
            <a:r>
              <a:rPr lang="en-US" sz="800" spc="-34" dirty="0">
                <a:latin typeface="Times New Roman"/>
                <a:cs typeface="Times New Roman"/>
              </a:rPr>
              <a:t> </a:t>
            </a:r>
            <a:r>
              <a:rPr lang="en-US" sz="800" spc="-7" dirty="0">
                <a:latin typeface="Times New Roman"/>
                <a:cs typeface="Times New Roman"/>
              </a:rPr>
              <a:t>of</a:t>
            </a:r>
            <a:r>
              <a:rPr lang="en-US" sz="800" spc="-34" dirty="0">
                <a:latin typeface="Times New Roman"/>
                <a:cs typeface="Times New Roman"/>
              </a:rPr>
              <a:t> </a:t>
            </a:r>
            <a:r>
              <a:rPr lang="en-US" sz="800" spc="-7" dirty="0">
                <a:latin typeface="Times New Roman"/>
                <a:cs typeface="Times New Roman"/>
              </a:rPr>
              <a:t>federal,</a:t>
            </a:r>
            <a:r>
              <a:rPr lang="en-US" sz="800" spc="-37" dirty="0">
                <a:latin typeface="Times New Roman"/>
                <a:cs typeface="Times New Roman"/>
              </a:rPr>
              <a:t> </a:t>
            </a:r>
            <a:r>
              <a:rPr lang="en-US" sz="800" dirty="0">
                <a:latin typeface="Times New Roman"/>
                <a:cs typeface="Times New Roman"/>
              </a:rPr>
              <a:t>state,</a:t>
            </a:r>
            <a:r>
              <a:rPr lang="en-US" sz="800" spc="-41" dirty="0">
                <a:latin typeface="Times New Roman"/>
                <a:cs typeface="Times New Roman"/>
              </a:rPr>
              <a:t> </a:t>
            </a:r>
            <a:r>
              <a:rPr lang="en-US" sz="800" dirty="0">
                <a:latin typeface="Times New Roman"/>
                <a:cs typeface="Times New Roman"/>
              </a:rPr>
              <a:t>or</a:t>
            </a:r>
            <a:r>
              <a:rPr lang="en-US" sz="800" spc="-34" dirty="0">
                <a:latin typeface="Times New Roman"/>
                <a:cs typeface="Times New Roman"/>
              </a:rPr>
              <a:t> </a:t>
            </a:r>
            <a:r>
              <a:rPr lang="en-US" sz="800" dirty="0">
                <a:latin typeface="Times New Roman"/>
                <a:cs typeface="Times New Roman"/>
              </a:rPr>
              <a:t>local</a:t>
            </a:r>
            <a:r>
              <a:rPr lang="en-US" sz="800" spc="-24" dirty="0">
                <a:latin typeface="Times New Roman"/>
                <a:cs typeface="Times New Roman"/>
              </a:rPr>
              <a:t> </a:t>
            </a:r>
            <a:r>
              <a:rPr lang="en-US" sz="800" spc="-7" dirty="0">
                <a:latin typeface="Times New Roman"/>
                <a:cs typeface="Times New Roman"/>
              </a:rPr>
              <a:t>governments</a:t>
            </a:r>
            <a:endParaRPr lang="en-US" dirty="0"/>
          </a:p>
        </p:txBody>
      </p:sp>
      <p:sp>
        <p:nvSpPr>
          <p:cNvPr id="7" name="TextBox 6">
            <a:extLst>
              <a:ext uri="{FF2B5EF4-FFF2-40B4-BE49-F238E27FC236}">
                <a16:creationId xmlns:a16="http://schemas.microsoft.com/office/drawing/2014/main" id="{B1805130-CEA1-5178-032B-5D8202C67D07}"/>
              </a:ext>
            </a:extLst>
          </p:cNvPr>
          <p:cNvSpPr txBox="1"/>
          <p:nvPr/>
        </p:nvSpPr>
        <p:spPr>
          <a:xfrm>
            <a:off x="166878" y="5376865"/>
            <a:ext cx="4743450" cy="960263"/>
          </a:xfrm>
          <a:prstGeom prst="rect">
            <a:avLst/>
          </a:prstGeom>
          <a:noFill/>
        </p:spPr>
        <p:txBody>
          <a:bodyPr wrap="square">
            <a:spAutoFit/>
          </a:bodyPr>
          <a:lstStyle/>
          <a:p>
            <a:pPr marL="164518" algn="just">
              <a:spcBef>
                <a:spcPts val="156"/>
              </a:spcBef>
            </a:pPr>
            <a:r>
              <a:rPr lang="en-US" sz="750" b="1" spc="34" dirty="0">
                <a:latin typeface="Calibri"/>
                <a:cs typeface="Calibri"/>
              </a:rPr>
              <a:t>Direct</a:t>
            </a:r>
            <a:r>
              <a:rPr lang="en-US" sz="750" b="1" spc="-14" dirty="0">
                <a:latin typeface="Calibri"/>
                <a:cs typeface="Calibri"/>
              </a:rPr>
              <a:t> </a:t>
            </a:r>
            <a:r>
              <a:rPr lang="en-US" sz="750" b="1" spc="37" dirty="0">
                <a:latin typeface="Calibri"/>
                <a:cs typeface="Calibri"/>
              </a:rPr>
              <a:t>Impacts</a:t>
            </a:r>
            <a:endParaRPr lang="en-US" sz="750" dirty="0">
              <a:latin typeface="Calibri"/>
              <a:cs typeface="Calibri"/>
            </a:endParaRPr>
          </a:p>
          <a:p>
            <a:pPr marL="164518" marR="3464" algn="just">
              <a:lnSpc>
                <a:spcPct val="110000"/>
              </a:lnSpc>
            </a:pPr>
            <a:r>
              <a:rPr lang="en-US" sz="750" dirty="0">
                <a:latin typeface="Times New Roman"/>
                <a:cs typeface="Times New Roman"/>
              </a:rPr>
              <a:t>The</a:t>
            </a:r>
            <a:r>
              <a:rPr lang="en-US" sz="750" spc="34" dirty="0">
                <a:latin typeface="Times New Roman"/>
                <a:cs typeface="Times New Roman"/>
              </a:rPr>
              <a:t> </a:t>
            </a:r>
            <a:r>
              <a:rPr lang="en-US" sz="750" dirty="0">
                <a:latin typeface="Times New Roman"/>
                <a:cs typeface="Times New Roman"/>
              </a:rPr>
              <a:t>direct</a:t>
            </a:r>
            <a:r>
              <a:rPr lang="en-US" sz="750" spc="31" dirty="0">
                <a:latin typeface="Times New Roman"/>
                <a:cs typeface="Times New Roman"/>
              </a:rPr>
              <a:t> </a:t>
            </a:r>
            <a:r>
              <a:rPr lang="en-US" sz="750" dirty="0">
                <a:latin typeface="Times New Roman"/>
                <a:cs typeface="Times New Roman"/>
              </a:rPr>
              <a:t>impact</a:t>
            </a:r>
            <a:r>
              <a:rPr lang="en-US" sz="750" spc="37" dirty="0">
                <a:latin typeface="Times New Roman"/>
                <a:cs typeface="Times New Roman"/>
              </a:rPr>
              <a:t> </a:t>
            </a:r>
            <a:r>
              <a:rPr lang="en-US" sz="750" dirty="0">
                <a:latin typeface="Times New Roman"/>
                <a:cs typeface="Times New Roman"/>
              </a:rPr>
              <a:t>of</a:t>
            </a:r>
            <a:r>
              <a:rPr lang="en-US" sz="750" spc="37" dirty="0">
                <a:latin typeface="Times New Roman"/>
                <a:cs typeface="Times New Roman"/>
              </a:rPr>
              <a:t> </a:t>
            </a:r>
            <a:r>
              <a:rPr lang="en-US" sz="750" dirty="0">
                <a:latin typeface="Times New Roman"/>
                <a:cs typeface="Times New Roman"/>
              </a:rPr>
              <a:t>this</a:t>
            </a:r>
            <a:r>
              <a:rPr lang="en-US" sz="750" spc="31" dirty="0">
                <a:latin typeface="Times New Roman"/>
                <a:cs typeface="Times New Roman"/>
              </a:rPr>
              <a:t> </a:t>
            </a:r>
            <a:r>
              <a:rPr lang="en-US" sz="750" dirty="0">
                <a:latin typeface="Times New Roman"/>
                <a:cs typeface="Times New Roman"/>
              </a:rPr>
              <a:t>regulation</a:t>
            </a:r>
            <a:r>
              <a:rPr lang="en-US" sz="750" spc="34" dirty="0">
                <a:latin typeface="Times New Roman"/>
                <a:cs typeface="Times New Roman"/>
              </a:rPr>
              <a:t> </a:t>
            </a:r>
            <a:r>
              <a:rPr lang="en-US" sz="750" dirty="0">
                <a:latin typeface="Times New Roman"/>
                <a:cs typeface="Times New Roman"/>
              </a:rPr>
              <a:t>on</a:t>
            </a:r>
            <a:r>
              <a:rPr lang="en-US" sz="750" spc="27" dirty="0">
                <a:latin typeface="Times New Roman"/>
                <a:cs typeface="Times New Roman"/>
              </a:rPr>
              <a:t> </a:t>
            </a:r>
            <a:r>
              <a:rPr lang="en-US" sz="750" dirty="0">
                <a:latin typeface="Times New Roman"/>
                <a:cs typeface="Times New Roman"/>
              </a:rPr>
              <a:t>any</a:t>
            </a:r>
            <a:r>
              <a:rPr lang="en-US" sz="750" spc="37" dirty="0">
                <a:latin typeface="Times New Roman"/>
                <a:cs typeface="Times New Roman"/>
              </a:rPr>
              <a:t> </a:t>
            </a:r>
            <a:r>
              <a:rPr lang="en-US" sz="750" dirty="0">
                <a:latin typeface="Times New Roman"/>
                <a:cs typeface="Times New Roman"/>
              </a:rPr>
              <a:t>particular</a:t>
            </a:r>
            <a:r>
              <a:rPr lang="en-US" sz="750" spc="27" dirty="0">
                <a:latin typeface="Times New Roman"/>
                <a:cs typeface="Times New Roman"/>
              </a:rPr>
              <a:t> </a:t>
            </a:r>
            <a:r>
              <a:rPr lang="en-US" sz="750" dirty="0">
                <a:latin typeface="Times New Roman"/>
                <a:cs typeface="Times New Roman"/>
              </a:rPr>
              <a:t>Nevada</a:t>
            </a:r>
            <a:r>
              <a:rPr lang="en-US" sz="750" spc="37" dirty="0">
                <a:latin typeface="Times New Roman"/>
                <a:cs typeface="Times New Roman"/>
              </a:rPr>
              <a:t> </a:t>
            </a:r>
            <a:r>
              <a:rPr lang="en-US" sz="750" dirty="0">
                <a:latin typeface="Times New Roman"/>
                <a:cs typeface="Times New Roman"/>
              </a:rPr>
              <a:t>business</a:t>
            </a:r>
            <a:r>
              <a:rPr lang="en-US" sz="750" spc="34" dirty="0">
                <a:latin typeface="Times New Roman"/>
                <a:cs typeface="Times New Roman"/>
              </a:rPr>
              <a:t> </a:t>
            </a:r>
            <a:r>
              <a:rPr lang="en-US" sz="750" dirty="0">
                <a:latin typeface="Times New Roman"/>
                <a:cs typeface="Times New Roman"/>
              </a:rPr>
              <a:t>depends</a:t>
            </a:r>
            <a:r>
              <a:rPr lang="en-US" sz="750" spc="31" dirty="0">
                <a:latin typeface="Times New Roman"/>
                <a:cs typeface="Times New Roman"/>
              </a:rPr>
              <a:t> </a:t>
            </a:r>
            <a:r>
              <a:rPr lang="en-US" sz="750" dirty="0">
                <a:latin typeface="Times New Roman"/>
                <a:cs typeface="Times New Roman"/>
              </a:rPr>
              <a:t>on</a:t>
            </a:r>
            <a:r>
              <a:rPr lang="en-US" sz="750" spc="37" dirty="0">
                <a:latin typeface="Times New Roman"/>
                <a:cs typeface="Times New Roman"/>
              </a:rPr>
              <a:t> </a:t>
            </a:r>
            <a:r>
              <a:rPr lang="en-US" sz="750" dirty="0">
                <a:latin typeface="Times New Roman"/>
                <a:cs typeface="Times New Roman"/>
              </a:rPr>
              <a:t>that</a:t>
            </a:r>
            <a:r>
              <a:rPr lang="en-US" sz="750" spc="37" dirty="0">
                <a:latin typeface="Times New Roman"/>
                <a:cs typeface="Times New Roman"/>
              </a:rPr>
              <a:t> </a:t>
            </a:r>
            <a:r>
              <a:rPr lang="en-US" sz="750" spc="-7" dirty="0">
                <a:latin typeface="Times New Roman"/>
                <a:cs typeface="Times New Roman"/>
              </a:rPr>
              <a:t>business’ </a:t>
            </a:r>
            <a:r>
              <a:rPr lang="en-US" sz="750" dirty="0">
                <a:latin typeface="Times New Roman"/>
                <a:cs typeface="Times New Roman"/>
              </a:rPr>
              <a:t>prior</a:t>
            </a:r>
            <a:r>
              <a:rPr lang="en-US" sz="750" spc="-3" dirty="0">
                <a:latin typeface="Times New Roman"/>
                <a:cs typeface="Times New Roman"/>
              </a:rPr>
              <a:t> </a:t>
            </a:r>
            <a:r>
              <a:rPr lang="en-US" sz="750" dirty="0">
                <a:latin typeface="Times New Roman"/>
                <a:cs typeface="Times New Roman"/>
              </a:rPr>
              <a:t>experience</a:t>
            </a:r>
            <a:r>
              <a:rPr lang="en-US" sz="750" spc="-7" dirty="0">
                <a:latin typeface="Times New Roman"/>
                <a:cs typeface="Times New Roman"/>
              </a:rPr>
              <a:t> </a:t>
            </a:r>
            <a:r>
              <a:rPr lang="en-US" sz="750" dirty="0">
                <a:latin typeface="Times New Roman"/>
                <a:cs typeface="Times New Roman"/>
              </a:rPr>
              <a:t>with</a:t>
            </a:r>
            <a:r>
              <a:rPr lang="en-US" sz="750" spc="-7" dirty="0">
                <a:latin typeface="Times New Roman"/>
                <a:cs typeface="Times New Roman"/>
              </a:rPr>
              <a:t> </a:t>
            </a:r>
            <a:r>
              <a:rPr lang="en-US" sz="750" dirty="0">
                <a:latin typeface="Times New Roman"/>
                <a:cs typeface="Times New Roman"/>
              </a:rPr>
              <a:t>respect</a:t>
            </a:r>
            <a:r>
              <a:rPr lang="en-US" sz="750" spc="-3" dirty="0">
                <a:latin typeface="Times New Roman"/>
                <a:cs typeface="Times New Roman"/>
              </a:rPr>
              <a:t> </a:t>
            </a:r>
            <a:r>
              <a:rPr lang="en-US" sz="750" dirty="0">
                <a:latin typeface="Times New Roman"/>
                <a:cs typeface="Times New Roman"/>
              </a:rPr>
              <a:t>to</a:t>
            </a:r>
            <a:r>
              <a:rPr lang="en-US" sz="750" spc="-3" dirty="0">
                <a:latin typeface="Times New Roman"/>
                <a:cs typeface="Times New Roman"/>
              </a:rPr>
              <a:t> </a:t>
            </a:r>
            <a:r>
              <a:rPr lang="en-US" sz="750" dirty="0">
                <a:latin typeface="Times New Roman"/>
                <a:cs typeface="Times New Roman"/>
              </a:rPr>
              <a:t>unemployment.</a:t>
            </a:r>
            <a:r>
              <a:rPr lang="en-US" sz="750" spc="173" dirty="0">
                <a:latin typeface="Times New Roman"/>
                <a:cs typeface="Times New Roman"/>
              </a:rPr>
              <a:t> </a:t>
            </a:r>
            <a:r>
              <a:rPr lang="en-US" sz="750" dirty="0">
                <a:latin typeface="Times New Roman"/>
                <a:cs typeface="Times New Roman"/>
              </a:rPr>
              <a:t>Because</a:t>
            </a:r>
            <a:r>
              <a:rPr lang="en-US" sz="750" spc="-7" dirty="0">
                <a:latin typeface="Times New Roman"/>
                <a:cs typeface="Times New Roman"/>
              </a:rPr>
              <a:t> </a:t>
            </a:r>
            <a:r>
              <a:rPr lang="en-US" sz="750" dirty="0">
                <a:latin typeface="Times New Roman"/>
                <a:cs typeface="Times New Roman"/>
              </a:rPr>
              <a:t>the</a:t>
            </a:r>
            <a:r>
              <a:rPr lang="en-US" sz="750" spc="-7" dirty="0">
                <a:latin typeface="Times New Roman"/>
                <a:cs typeface="Times New Roman"/>
              </a:rPr>
              <a:t> </a:t>
            </a:r>
            <a:r>
              <a:rPr lang="en-US" sz="750" dirty="0">
                <a:latin typeface="Times New Roman"/>
                <a:cs typeface="Times New Roman"/>
              </a:rPr>
              <a:t>rates</a:t>
            </a:r>
            <a:r>
              <a:rPr lang="en-US" sz="750" spc="-3" dirty="0">
                <a:latin typeface="Times New Roman"/>
                <a:cs typeface="Times New Roman"/>
              </a:rPr>
              <a:t> </a:t>
            </a:r>
            <a:r>
              <a:rPr lang="en-US" sz="750" dirty="0">
                <a:latin typeface="Times New Roman"/>
                <a:cs typeface="Times New Roman"/>
              </a:rPr>
              <a:t>that</a:t>
            </a:r>
            <a:r>
              <a:rPr lang="en-US" sz="750" spc="-14" dirty="0">
                <a:latin typeface="Times New Roman"/>
                <a:cs typeface="Times New Roman"/>
              </a:rPr>
              <a:t> </a:t>
            </a:r>
            <a:r>
              <a:rPr lang="en-US" sz="750" dirty="0">
                <a:latin typeface="Times New Roman"/>
                <a:cs typeface="Times New Roman"/>
              </a:rPr>
              <a:t>employers</a:t>
            </a:r>
            <a:r>
              <a:rPr lang="en-US" sz="750" spc="-14" dirty="0">
                <a:latin typeface="Times New Roman"/>
                <a:cs typeface="Times New Roman"/>
              </a:rPr>
              <a:t> </a:t>
            </a:r>
            <a:r>
              <a:rPr lang="en-US" sz="750" dirty="0">
                <a:latin typeface="Times New Roman"/>
                <a:cs typeface="Times New Roman"/>
              </a:rPr>
              <a:t>pay</a:t>
            </a:r>
            <a:r>
              <a:rPr lang="en-US" sz="750" spc="-3" dirty="0">
                <a:latin typeface="Times New Roman"/>
                <a:cs typeface="Times New Roman"/>
              </a:rPr>
              <a:t> </a:t>
            </a:r>
            <a:r>
              <a:rPr lang="en-US" sz="750" dirty="0">
                <a:latin typeface="Times New Roman"/>
                <a:cs typeface="Times New Roman"/>
              </a:rPr>
              <a:t>are</a:t>
            </a:r>
            <a:r>
              <a:rPr lang="en-US" sz="750" spc="-7" dirty="0">
                <a:latin typeface="Times New Roman"/>
                <a:cs typeface="Times New Roman"/>
              </a:rPr>
              <a:t> </a:t>
            </a:r>
            <a:r>
              <a:rPr lang="en-US" sz="750" dirty="0">
                <a:latin typeface="Times New Roman"/>
                <a:cs typeface="Times New Roman"/>
              </a:rPr>
              <a:t>fixed</a:t>
            </a:r>
            <a:r>
              <a:rPr lang="en-US" sz="750" spc="-17" dirty="0">
                <a:latin typeface="Times New Roman"/>
                <a:cs typeface="Times New Roman"/>
              </a:rPr>
              <a:t> in </a:t>
            </a:r>
            <a:r>
              <a:rPr lang="en-US" sz="750" dirty="0">
                <a:latin typeface="Times New Roman"/>
                <a:cs typeface="Times New Roman"/>
              </a:rPr>
              <a:t>statute,</a:t>
            </a:r>
            <a:r>
              <a:rPr lang="en-US" sz="750" spc="68" dirty="0">
                <a:latin typeface="Times New Roman"/>
                <a:cs typeface="Times New Roman"/>
              </a:rPr>
              <a:t> </a:t>
            </a:r>
            <a:r>
              <a:rPr lang="en-US" sz="750" dirty="0">
                <a:latin typeface="Times New Roman"/>
                <a:cs typeface="Times New Roman"/>
              </a:rPr>
              <a:t>the</a:t>
            </a:r>
            <a:r>
              <a:rPr lang="en-US" sz="750" spc="72" dirty="0">
                <a:latin typeface="Times New Roman"/>
                <a:cs typeface="Times New Roman"/>
              </a:rPr>
              <a:t> </a:t>
            </a:r>
            <a:r>
              <a:rPr lang="en-US" sz="750" dirty="0">
                <a:latin typeface="Times New Roman"/>
                <a:cs typeface="Times New Roman"/>
              </a:rPr>
              <a:t>average</a:t>
            </a:r>
            <a:r>
              <a:rPr lang="en-US" sz="750" spc="72" dirty="0">
                <a:latin typeface="Times New Roman"/>
                <a:cs typeface="Times New Roman"/>
              </a:rPr>
              <a:t> </a:t>
            </a:r>
            <a:r>
              <a:rPr lang="en-US" sz="750" dirty="0">
                <a:latin typeface="Times New Roman"/>
                <a:cs typeface="Times New Roman"/>
              </a:rPr>
              <a:t>rate</a:t>
            </a:r>
            <a:r>
              <a:rPr lang="en-US" sz="750" spc="72" dirty="0">
                <a:latin typeface="Times New Roman"/>
                <a:cs typeface="Times New Roman"/>
              </a:rPr>
              <a:t> </a:t>
            </a:r>
            <a:r>
              <a:rPr lang="en-US" sz="750" dirty="0">
                <a:latin typeface="Times New Roman"/>
                <a:cs typeface="Times New Roman"/>
              </a:rPr>
              <a:t>is</a:t>
            </a:r>
            <a:r>
              <a:rPr lang="en-US" sz="750" spc="72" dirty="0">
                <a:latin typeface="Times New Roman"/>
                <a:cs typeface="Times New Roman"/>
              </a:rPr>
              <a:t> </a:t>
            </a:r>
            <a:r>
              <a:rPr lang="en-US" sz="750" dirty="0">
                <a:latin typeface="Times New Roman"/>
                <a:cs typeface="Times New Roman"/>
              </a:rPr>
              <a:t>reviewed</a:t>
            </a:r>
            <a:r>
              <a:rPr lang="en-US" sz="750" spc="72" dirty="0">
                <a:latin typeface="Times New Roman"/>
                <a:cs typeface="Times New Roman"/>
              </a:rPr>
              <a:t> </a:t>
            </a:r>
            <a:r>
              <a:rPr lang="en-US" sz="750" dirty="0">
                <a:latin typeface="Times New Roman"/>
                <a:cs typeface="Times New Roman"/>
              </a:rPr>
              <a:t>each</a:t>
            </a:r>
            <a:r>
              <a:rPr lang="en-US" sz="750" spc="68" dirty="0">
                <a:latin typeface="Times New Roman"/>
                <a:cs typeface="Times New Roman"/>
              </a:rPr>
              <a:t> </a:t>
            </a:r>
            <a:r>
              <a:rPr lang="en-US" sz="750" dirty="0">
                <a:latin typeface="Times New Roman"/>
                <a:cs typeface="Times New Roman"/>
              </a:rPr>
              <a:t>year</a:t>
            </a:r>
            <a:r>
              <a:rPr lang="en-US" sz="750" spc="72" dirty="0">
                <a:latin typeface="Times New Roman"/>
                <a:cs typeface="Times New Roman"/>
              </a:rPr>
              <a:t> </a:t>
            </a:r>
            <a:r>
              <a:rPr lang="en-US" sz="750" dirty="0">
                <a:latin typeface="Times New Roman"/>
                <a:cs typeface="Times New Roman"/>
              </a:rPr>
              <a:t>in</a:t>
            </a:r>
            <a:r>
              <a:rPr lang="en-US" sz="750" spc="68" dirty="0">
                <a:latin typeface="Times New Roman"/>
                <a:cs typeface="Times New Roman"/>
              </a:rPr>
              <a:t> </a:t>
            </a:r>
            <a:r>
              <a:rPr lang="en-US" sz="750" dirty="0">
                <a:latin typeface="Times New Roman"/>
                <a:cs typeface="Times New Roman"/>
              </a:rPr>
              <a:t>the</a:t>
            </a:r>
            <a:r>
              <a:rPr lang="en-US" sz="750" spc="72" dirty="0">
                <a:latin typeface="Times New Roman"/>
                <a:cs typeface="Times New Roman"/>
              </a:rPr>
              <a:t> </a:t>
            </a:r>
            <a:r>
              <a:rPr lang="en-US" sz="750" dirty="0">
                <a:latin typeface="Times New Roman"/>
                <a:cs typeface="Times New Roman"/>
              </a:rPr>
              <a:t>regulatory</a:t>
            </a:r>
            <a:r>
              <a:rPr lang="en-US" sz="750" spc="72" dirty="0">
                <a:latin typeface="Times New Roman"/>
                <a:cs typeface="Times New Roman"/>
              </a:rPr>
              <a:t> </a:t>
            </a:r>
            <a:r>
              <a:rPr lang="en-US" sz="750" dirty="0">
                <a:latin typeface="Times New Roman"/>
                <a:cs typeface="Times New Roman"/>
              </a:rPr>
              <a:t>process</a:t>
            </a:r>
            <a:r>
              <a:rPr lang="en-US" sz="750" spc="72" dirty="0">
                <a:latin typeface="Times New Roman"/>
                <a:cs typeface="Times New Roman"/>
              </a:rPr>
              <a:t> </a:t>
            </a:r>
            <a:r>
              <a:rPr lang="en-US" sz="750" dirty="0">
                <a:latin typeface="Times New Roman"/>
                <a:cs typeface="Times New Roman"/>
              </a:rPr>
              <a:t>by</a:t>
            </a:r>
            <a:r>
              <a:rPr lang="en-US" sz="750" spc="68" dirty="0">
                <a:latin typeface="Times New Roman"/>
                <a:cs typeface="Times New Roman"/>
              </a:rPr>
              <a:t> </a:t>
            </a:r>
            <a:r>
              <a:rPr lang="en-US" sz="750" dirty="0">
                <a:latin typeface="Times New Roman"/>
                <a:cs typeface="Times New Roman"/>
              </a:rPr>
              <a:t>adapting</a:t>
            </a:r>
            <a:r>
              <a:rPr lang="en-US" sz="750" spc="68" dirty="0">
                <a:latin typeface="Times New Roman"/>
                <a:cs typeface="Times New Roman"/>
              </a:rPr>
              <a:t> </a:t>
            </a:r>
            <a:r>
              <a:rPr lang="en-US" sz="750" dirty="0">
                <a:latin typeface="Times New Roman"/>
                <a:cs typeface="Times New Roman"/>
              </a:rPr>
              <a:t>a</a:t>
            </a:r>
            <a:r>
              <a:rPr lang="en-US" sz="750" spc="72" dirty="0">
                <a:latin typeface="Times New Roman"/>
                <a:cs typeface="Times New Roman"/>
              </a:rPr>
              <a:t> </a:t>
            </a:r>
            <a:r>
              <a:rPr lang="en-US" sz="750" dirty="0">
                <a:latin typeface="Times New Roman"/>
                <a:cs typeface="Times New Roman"/>
              </a:rPr>
              <a:t>range</a:t>
            </a:r>
            <a:r>
              <a:rPr lang="en-US" sz="750" spc="75" dirty="0">
                <a:latin typeface="Times New Roman"/>
                <a:cs typeface="Times New Roman"/>
              </a:rPr>
              <a:t> </a:t>
            </a:r>
            <a:r>
              <a:rPr lang="en-US" sz="750" spc="-17" dirty="0">
                <a:latin typeface="Times New Roman"/>
                <a:cs typeface="Times New Roman"/>
              </a:rPr>
              <a:t>of </a:t>
            </a:r>
            <a:r>
              <a:rPr lang="en-US" sz="750" dirty="0">
                <a:latin typeface="Times New Roman"/>
                <a:cs typeface="Times New Roman"/>
              </a:rPr>
              <a:t>reserve</a:t>
            </a:r>
            <a:r>
              <a:rPr lang="en-US" sz="750" spc="-7" dirty="0">
                <a:latin typeface="Times New Roman"/>
                <a:cs typeface="Times New Roman"/>
              </a:rPr>
              <a:t> </a:t>
            </a:r>
            <a:r>
              <a:rPr lang="en-US" sz="750" dirty="0">
                <a:latin typeface="Times New Roman"/>
                <a:cs typeface="Times New Roman"/>
              </a:rPr>
              <a:t>ratios</a:t>
            </a:r>
            <a:r>
              <a:rPr lang="en-US" sz="750" spc="-3" dirty="0">
                <a:latin typeface="Times New Roman"/>
                <a:cs typeface="Times New Roman"/>
              </a:rPr>
              <a:t> </a:t>
            </a:r>
            <a:r>
              <a:rPr lang="en-US" sz="750" dirty="0">
                <a:latin typeface="Times New Roman"/>
                <a:cs typeface="Times New Roman"/>
              </a:rPr>
              <a:t>which will apply</a:t>
            </a:r>
            <a:r>
              <a:rPr lang="en-US" sz="750" spc="-3" dirty="0">
                <a:latin typeface="Times New Roman"/>
                <a:cs typeface="Times New Roman"/>
              </a:rPr>
              <a:t> </a:t>
            </a:r>
            <a:r>
              <a:rPr lang="en-US" sz="750" dirty="0">
                <a:latin typeface="Times New Roman"/>
                <a:cs typeface="Times New Roman"/>
              </a:rPr>
              <a:t>to</a:t>
            </a:r>
            <a:r>
              <a:rPr lang="en-US" sz="750" spc="-7" dirty="0">
                <a:latin typeface="Times New Roman"/>
                <a:cs typeface="Times New Roman"/>
              </a:rPr>
              <a:t> </a:t>
            </a:r>
            <a:r>
              <a:rPr lang="en-US" sz="750" dirty="0">
                <a:latin typeface="Times New Roman"/>
                <a:cs typeface="Times New Roman"/>
              </a:rPr>
              <a:t>those</a:t>
            </a:r>
            <a:r>
              <a:rPr lang="en-US" sz="750" spc="-3" dirty="0">
                <a:latin typeface="Times New Roman"/>
                <a:cs typeface="Times New Roman"/>
              </a:rPr>
              <a:t> </a:t>
            </a:r>
            <a:r>
              <a:rPr lang="en-US" sz="750" dirty="0">
                <a:latin typeface="Times New Roman"/>
                <a:cs typeface="Times New Roman"/>
              </a:rPr>
              <a:t>rates.</a:t>
            </a:r>
            <a:r>
              <a:rPr lang="en-US" sz="750" spc="184" dirty="0">
                <a:latin typeface="Times New Roman"/>
                <a:cs typeface="Times New Roman"/>
              </a:rPr>
              <a:t> </a:t>
            </a:r>
            <a:r>
              <a:rPr lang="en-US" sz="750" dirty="0">
                <a:latin typeface="Times New Roman"/>
                <a:cs typeface="Times New Roman"/>
              </a:rPr>
              <a:t>Each</a:t>
            </a:r>
            <a:r>
              <a:rPr lang="en-US" sz="750" spc="-3" dirty="0">
                <a:latin typeface="Times New Roman"/>
                <a:cs typeface="Times New Roman"/>
              </a:rPr>
              <a:t> </a:t>
            </a:r>
            <a:r>
              <a:rPr lang="en-US" sz="750" dirty="0">
                <a:latin typeface="Times New Roman"/>
                <a:cs typeface="Times New Roman"/>
              </a:rPr>
              <a:t>employer’s</a:t>
            </a:r>
            <a:r>
              <a:rPr lang="en-US" sz="750" spc="-7" dirty="0">
                <a:latin typeface="Times New Roman"/>
                <a:cs typeface="Times New Roman"/>
              </a:rPr>
              <a:t> </a:t>
            </a:r>
            <a:r>
              <a:rPr lang="en-US" sz="750" dirty="0">
                <a:latin typeface="Times New Roman"/>
                <a:cs typeface="Times New Roman"/>
              </a:rPr>
              <a:t>reserve</a:t>
            </a:r>
            <a:r>
              <a:rPr lang="en-US" sz="750" spc="-3" dirty="0">
                <a:latin typeface="Times New Roman"/>
                <a:cs typeface="Times New Roman"/>
              </a:rPr>
              <a:t> </a:t>
            </a:r>
            <a:r>
              <a:rPr lang="en-US" sz="750" dirty="0">
                <a:latin typeface="Times New Roman"/>
                <a:cs typeface="Times New Roman"/>
              </a:rPr>
              <a:t>ratio</a:t>
            </a:r>
            <a:r>
              <a:rPr lang="en-US" sz="750" spc="-7" dirty="0">
                <a:latin typeface="Times New Roman"/>
                <a:cs typeface="Times New Roman"/>
              </a:rPr>
              <a:t> </a:t>
            </a:r>
            <a:r>
              <a:rPr lang="en-US" sz="750" dirty="0">
                <a:latin typeface="Times New Roman"/>
                <a:cs typeface="Times New Roman"/>
              </a:rPr>
              <a:t>changes</a:t>
            </a:r>
            <a:r>
              <a:rPr lang="en-US" sz="750" spc="7" dirty="0">
                <a:latin typeface="Times New Roman"/>
                <a:cs typeface="Times New Roman"/>
              </a:rPr>
              <a:t> </a:t>
            </a:r>
            <a:r>
              <a:rPr lang="en-US" sz="750" dirty="0">
                <a:latin typeface="Times New Roman"/>
                <a:cs typeface="Times New Roman"/>
              </a:rPr>
              <a:t>each</a:t>
            </a:r>
            <a:r>
              <a:rPr lang="en-US" sz="750" spc="-3" dirty="0">
                <a:latin typeface="Times New Roman"/>
                <a:cs typeface="Times New Roman"/>
              </a:rPr>
              <a:t> </a:t>
            </a:r>
            <a:r>
              <a:rPr lang="en-US" sz="750" dirty="0">
                <a:latin typeface="Times New Roman"/>
                <a:cs typeface="Times New Roman"/>
              </a:rPr>
              <a:t>year</a:t>
            </a:r>
            <a:r>
              <a:rPr lang="en-US" sz="750" spc="-3" dirty="0">
                <a:latin typeface="Times New Roman"/>
                <a:cs typeface="Times New Roman"/>
              </a:rPr>
              <a:t> </a:t>
            </a:r>
            <a:r>
              <a:rPr lang="en-US" sz="750" spc="-17" dirty="0">
                <a:latin typeface="Times New Roman"/>
                <a:cs typeface="Times New Roman"/>
              </a:rPr>
              <a:t>as</a:t>
            </a:r>
            <a:endParaRPr lang="en-US" sz="750" dirty="0">
              <a:latin typeface="Times New Roman"/>
              <a:cs typeface="Times New Roman"/>
            </a:endParaRPr>
          </a:p>
          <a:p>
            <a:pPr marL="164518" marR="11689" algn="just">
              <a:lnSpc>
                <a:spcPct val="110000"/>
              </a:lnSpc>
              <a:spcBef>
                <a:spcPts val="7"/>
              </a:spcBef>
            </a:pPr>
            <a:r>
              <a:rPr lang="en-US" sz="750" dirty="0">
                <a:latin typeface="Times New Roman"/>
                <a:cs typeface="Times New Roman"/>
              </a:rPr>
              <a:t>well,</a:t>
            </a:r>
            <a:r>
              <a:rPr lang="en-US" sz="750" spc="20" dirty="0">
                <a:latin typeface="Times New Roman"/>
                <a:cs typeface="Times New Roman"/>
              </a:rPr>
              <a:t> </a:t>
            </a:r>
            <a:r>
              <a:rPr lang="en-US" sz="750" dirty="0">
                <a:latin typeface="Times New Roman"/>
                <a:cs typeface="Times New Roman"/>
              </a:rPr>
              <a:t>rising</a:t>
            </a:r>
            <a:r>
              <a:rPr lang="en-US" sz="750" spc="20" dirty="0">
                <a:latin typeface="Times New Roman"/>
                <a:cs typeface="Times New Roman"/>
              </a:rPr>
              <a:t> </a:t>
            </a:r>
            <a:r>
              <a:rPr lang="en-US" sz="750" dirty="0">
                <a:latin typeface="Times New Roman"/>
                <a:cs typeface="Times New Roman"/>
              </a:rPr>
              <a:t>or</a:t>
            </a:r>
            <a:r>
              <a:rPr lang="en-US" sz="750" spc="14" dirty="0">
                <a:latin typeface="Times New Roman"/>
                <a:cs typeface="Times New Roman"/>
              </a:rPr>
              <a:t> </a:t>
            </a:r>
            <a:r>
              <a:rPr lang="en-US" sz="750" dirty="0">
                <a:latin typeface="Times New Roman"/>
                <a:cs typeface="Times New Roman"/>
              </a:rPr>
              <a:t>falling,</a:t>
            </a:r>
            <a:r>
              <a:rPr lang="en-US" sz="750" spc="20" dirty="0">
                <a:latin typeface="Times New Roman"/>
                <a:cs typeface="Times New Roman"/>
              </a:rPr>
              <a:t> </a:t>
            </a:r>
            <a:r>
              <a:rPr lang="en-US" sz="750" dirty="0">
                <a:latin typeface="Times New Roman"/>
                <a:cs typeface="Times New Roman"/>
              </a:rPr>
              <a:t>depending</a:t>
            </a:r>
            <a:r>
              <a:rPr lang="en-US" sz="750" spc="20" dirty="0">
                <a:latin typeface="Times New Roman"/>
                <a:cs typeface="Times New Roman"/>
              </a:rPr>
              <a:t> </a:t>
            </a:r>
            <a:r>
              <a:rPr lang="en-US" sz="750" dirty="0">
                <a:latin typeface="Times New Roman"/>
                <a:cs typeface="Times New Roman"/>
              </a:rPr>
              <a:t>on</a:t>
            </a:r>
            <a:r>
              <a:rPr lang="en-US" sz="750" spc="20" dirty="0">
                <a:latin typeface="Times New Roman"/>
                <a:cs typeface="Times New Roman"/>
              </a:rPr>
              <a:t> </a:t>
            </a:r>
            <a:r>
              <a:rPr lang="en-US" sz="750" dirty="0">
                <a:latin typeface="Times New Roman"/>
                <a:cs typeface="Times New Roman"/>
              </a:rPr>
              <a:t>the</a:t>
            </a:r>
            <a:r>
              <a:rPr lang="en-US" sz="750" spc="20" dirty="0">
                <a:latin typeface="Times New Roman"/>
                <a:cs typeface="Times New Roman"/>
              </a:rPr>
              <a:t> </a:t>
            </a:r>
            <a:r>
              <a:rPr lang="en-US" sz="750" dirty="0">
                <a:latin typeface="Times New Roman"/>
                <a:cs typeface="Times New Roman"/>
              </a:rPr>
              <a:t>net</a:t>
            </a:r>
            <a:r>
              <a:rPr lang="en-US" sz="750" spc="24" dirty="0">
                <a:latin typeface="Times New Roman"/>
                <a:cs typeface="Times New Roman"/>
              </a:rPr>
              <a:t> </a:t>
            </a:r>
            <a:r>
              <a:rPr lang="en-US" sz="750" dirty="0">
                <a:latin typeface="Times New Roman"/>
                <a:cs typeface="Times New Roman"/>
              </a:rPr>
              <a:t>balance</a:t>
            </a:r>
            <a:r>
              <a:rPr lang="en-US" sz="750" spc="20" dirty="0">
                <a:latin typeface="Times New Roman"/>
                <a:cs typeface="Times New Roman"/>
              </a:rPr>
              <a:t> </a:t>
            </a:r>
            <a:r>
              <a:rPr lang="en-US" sz="750" dirty="0">
                <a:latin typeface="Times New Roman"/>
                <a:cs typeface="Times New Roman"/>
              </a:rPr>
              <a:t>of</a:t>
            </a:r>
            <a:r>
              <a:rPr lang="en-US" sz="750" spc="17" dirty="0">
                <a:latin typeface="Times New Roman"/>
                <a:cs typeface="Times New Roman"/>
              </a:rPr>
              <a:t> </a:t>
            </a:r>
            <a:r>
              <a:rPr lang="en-US" sz="750" dirty="0">
                <a:latin typeface="Times New Roman"/>
                <a:cs typeface="Times New Roman"/>
              </a:rPr>
              <a:t>UI</a:t>
            </a:r>
            <a:r>
              <a:rPr lang="en-US" sz="750" spc="24" dirty="0">
                <a:latin typeface="Times New Roman"/>
                <a:cs typeface="Times New Roman"/>
              </a:rPr>
              <a:t> </a:t>
            </a:r>
            <a:r>
              <a:rPr lang="en-US" sz="750" dirty="0">
                <a:latin typeface="Times New Roman"/>
                <a:cs typeface="Times New Roman"/>
              </a:rPr>
              <a:t>contributions</a:t>
            </a:r>
            <a:r>
              <a:rPr lang="en-US" sz="750" spc="20" dirty="0">
                <a:latin typeface="Times New Roman"/>
                <a:cs typeface="Times New Roman"/>
              </a:rPr>
              <a:t> </a:t>
            </a:r>
            <a:r>
              <a:rPr lang="en-US" sz="750" dirty="0">
                <a:latin typeface="Times New Roman"/>
                <a:cs typeface="Times New Roman"/>
              </a:rPr>
              <a:t>and</a:t>
            </a:r>
            <a:r>
              <a:rPr lang="en-US" sz="750" spc="20" dirty="0">
                <a:latin typeface="Times New Roman"/>
                <a:cs typeface="Times New Roman"/>
              </a:rPr>
              <a:t> </a:t>
            </a:r>
            <a:r>
              <a:rPr lang="en-US" sz="750" dirty="0">
                <a:latin typeface="Times New Roman"/>
                <a:cs typeface="Times New Roman"/>
              </a:rPr>
              <a:t>benefit</a:t>
            </a:r>
            <a:r>
              <a:rPr lang="en-US" sz="750" spc="24" dirty="0">
                <a:latin typeface="Times New Roman"/>
                <a:cs typeface="Times New Roman"/>
              </a:rPr>
              <a:t> </a:t>
            </a:r>
            <a:r>
              <a:rPr lang="en-US" sz="750" dirty="0">
                <a:latin typeface="Times New Roman"/>
                <a:cs typeface="Times New Roman"/>
              </a:rPr>
              <a:t>charges</a:t>
            </a:r>
            <a:r>
              <a:rPr lang="en-US" sz="750" spc="14" dirty="0">
                <a:latin typeface="Times New Roman"/>
                <a:cs typeface="Times New Roman"/>
              </a:rPr>
              <a:t> </a:t>
            </a:r>
            <a:r>
              <a:rPr lang="en-US" sz="750" spc="-14" dirty="0">
                <a:latin typeface="Times New Roman"/>
                <a:cs typeface="Times New Roman"/>
              </a:rPr>
              <a:t>from </a:t>
            </a:r>
            <a:r>
              <a:rPr lang="en-US" sz="750" dirty="0">
                <a:latin typeface="Times New Roman"/>
                <a:cs typeface="Times New Roman"/>
              </a:rPr>
              <a:t>and</a:t>
            </a:r>
            <a:r>
              <a:rPr lang="en-US" sz="750" spc="3" dirty="0">
                <a:latin typeface="Times New Roman"/>
                <a:cs typeface="Times New Roman"/>
              </a:rPr>
              <a:t> </a:t>
            </a:r>
            <a:r>
              <a:rPr lang="en-US" sz="750" dirty="0">
                <a:latin typeface="Times New Roman"/>
                <a:cs typeface="Times New Roman"/>
              </a:rPr>
              <a:t>to</a:t>
            </a:r>
            <a:r>
              <a:rPr lang="en-US" sz="750" spc="-7" dirty="0">
                <a:latin typeface="Times New Roman"/>
                <a:cs typeface="Times New Roman"/>
              </a:rPr>
              <a:t> </a:t>
            </a:r>
            <a:r>
              <a:rPr lang="en-US" sz="750" dirty="0">
                <a:latin typeface="Times New Roman"/>
                <a:cs typeface="Times New Roman"/>
              </a:rPr>
              <a:t>that</a:t>
            </a:r>
            <a:r>
              <a:rPr lang="en-US" sz="750" spc="7" dirty="0">
                <a:latin typeface="Times New Roman"/>
                <a:cs typeface="Times New Roman"/>
              </a:rPr>
              <a:t> </a:t>
            </a:r>
            <a:r>
              <a:rPr lang="en-US" sz="750" spc="-7" dirty="0">
                <a:latin typeface="Times New Roman"/>
                <a:cs typeface="Times New Roman"/>
              </a:rPr>
              <a:t>account.</a:t>
            </a:r>
            <a:endParaRPr lang="en-US" sz="750" dirty="0">
              <a:latin typeface="Times New Roman"/>
              <a:cs typeface="Times New Roman"/>
            </a:endParaRPr>
          </a:p>
        </p:txBody>
      </p:sp>
      <p:sp>
        <p:nvSpPr>
          <p:cNvPr id="9" name="TextBox 8">
            <a:extLst>
              <a:ext uri="{FF2B5EF4-FFF2-40B4-BE49-F238E27FC236}">
                <a16:creationId xmlns:a16="http://schemas.microsoft.com/office/drawing/2014/main" id="{FF28E04B-CE85-A787-FF2C-E571CBEB645A}"/>
              </a:ext>
            </a:extLst>
          </p:cNvPr>
          <p:cNvSpPr txBox="1"/>
          <p:nvPr/>
        </p:nvSpPr>
        <p:spPr>
          <a:xfrm>
            <a:off x="5314950" y="4499597"/>
            <a:ext cx="6094476" cy="1617879"/>
          </a:xfrm>
          <a:prstGeom prst="rect">
            <a:avLst/>
          </a:prstGeom>
          <a:noFill/>
        </p:spPr>
        <p:txBody>
          <a:bodyPr wrap="square">
            <a:spAutoFit/>
          </a:bodyPr>
          <a:lstStyle/>
          <a:p>
            <a:pPr marL="164085" marR="82692" indent="-155859">
              <a:lnSpc>
                <a:spcPct val="110000"/>
              </a:lnSpc>
              <a:spcBef>
                <a:spcPts val="65"/>
              </a:spcBef>
            </a:pPr>
            <a:r>
              <a:rPr lang="en-US" sz="800" b="1" spc="14" dirty="0">
                <a:latin typeface="Calibri"/>
                <a:cs typeface="Calibri"/>
              </a:rPr>
              <a:t>The</a:t>
            </a:r>
            <a:r>
              <a:rPr lang="en-US" sz="800" b="1" spc="3" dirty="0">
                <a:latin typeface="Calibri"/>
                <a:cs typeface="Calibri"/>
              </a:rPr>
              <a:t> </a:t>
            </a:r>
            <a:r>
              <a:rPr lang="en-US" sz="800" b="1" spc="44" dirty="0">
                <a:latin typeface="Calibri"/>
                <a:cs typeface="Calibri"/>
              </a:rPr>
              <a:t>Reason</a:t>
            </a:r>
            <a:r>
              <a:rPr lang="en-US" sz="800" b="1" spc="-10" dirty="0">
                <a:latin typeface="Calibri"/>
                <a:cs typeface="Calibri"/>
              </a:rPr>
              <a:t> </a:t>
            </a:r>
            <a:r>
              <a:rPr lang="en-US" sz="800" b="1" spc="14" dirty="0">
                <a:latin typeface="Calibri"/>
                <a:cs typeface="Calibri"/>
              </a:rPr>
              <a:t>for</a:t>
            </a:r>
            <a:r>
              <a:rPr lang="en-US" sz="800" b="1" spc="-7" dirty="0">
                <a:latin typeface="Calibri"/>
                <a:cs typeface="Calibri"/>
              </a:rPr>
              <a:t> </a:t>
            </a:r>
            <a:r>
              <a:rPr lang="en-US" sz="800" b="1" spc="14" dirty="0">
                <a:latin typeface="Calibri"/>
                <a:cs typeface="Calibri"/>
              </a:rPr>
              <a:t>the</a:t>
            </a:r>
            <a:r>
              <a:rPr lang="en-US" sz="800" b="1" spc="3" dirty="0">
                <a:latin typeface="Calibri"/>
                <a:cs typeface="Calibri"/>
              </a:rPr>
              <a:t> </a:t>
            </a:r>
            <a:r>
              <a:rPr lang="en-US" sz="800" b="1" spc="51" dirty="0">
                <a:latin typeface="Calibri"/>
                <a:cs typeface="Calibri"/>
              </a:rPr>
              <a:t>Conclusions</a:t>
            </a:r>
            <a:r>
              <a:rPr lang="en-US" sz="800" b="1" spc="-10" dirty="0">
                <a:latin typeface="Calibri"/>
                <a:cs typeface="Calibri"/>
              </a:rPr>
              <a:t> </a:t>
            </a:r>
            <a:r>
              <a:rPr lang="en-US" sz="800" b="1" spc="14" dirty="0">
                <a:latin typeface="Calibri"/>
                <a:cs typeface="Calibri"/>
              </a:rPr>
              <a:t>of</a:t>
            </a:r>
            <a:r>
              <a:rPr lang="en-US" sz="800" b="1" spc="-7" dirty="0">
                <a:latin typeface="Calibri"/>
                <a:cs typeface="Calibri"/>
              </a:rPr>
              <a:t> </a:t>
            </a:r>
            <a:r>
              <a:rPr lang="en-US" sz="800" b="1" spc="14" dirty="0">
                <a:latin typeface="Calibri"/>
                <a:cs typeface="Calibri"/>
              </a:rPr>
              <a:t>the</a:t>
            </a:r>
            <a:r>
              <a:rPr lang="en-US" sz="800" b="1" spc="-7" dirty="0">
                <a:latin typeface="Calibri"/>
                <a:cs typeface="Calibri"/>
              </a:rPr>
              <a:t> </a:t>
            </a:r>
            <a:r>
              <a:rPr lang="en-US" sz="800" b="1" spc="34" dirty="0">
                <a:latin typeface="Calibri"/>
                <a:cs typeface="Calibri"/>
              </a:rPr>
              <a:t>Agency</a:t>
            </a:r>
            <a:r>
              <a:rPr lang="en-US" sz="800" b="1" dirty="0">
                <a:latin typeface="Calibri"/>
                <a:cs typeface="Calibri"/>
              </a:rPr>
              <a:t> </a:t>
            </a:r>
            <a:r>
              <a:rPr lang="en-US" sz="800" b="1" spc="14" dirty="0">
                <a:latin typeface="Calibri"/>
                <a:cs typeface="Calibri"/>
              </a:rPr>
              <a:t>Regarding</a:t>
            </a:r>
            <a:r>
              <a:rPr lang="en-US" sz="800" b="1" dirty="0">
                <a:latin typeface="Calibri"/>
                <a:cs typeface="Calibri"/>
              </a:rPr>
              <a:t> </a:t>
            </a:r>
            <a:r>
              <a:rPr lang="en-US" sz="800" b="1" spc="14" dirty="0">
                <a:latin typeface="Calibri"/>
                <a:cs typeface="Calibri"/>
              </a:rPr>
              <a:t>the</a:t>
            </a:r>
            <a:r>
              <a:rPr lang="en-US" sz="800" b="1" spc="-7" dirty="0">
                <a:latin typeface="Calibri"/>
                <a:cs typeface="Calibri"/>
              </a:rPr>
              <a:t> </a:t>
            </a:r>
            <a:r>
              <a:rPr lang="en-US" sz="800" b="1" spc="41" dirty="0">
                <a:latin typeface="Calibri"/>
                <a:cs typeface="Calibri"/>
              </a:rPr>
              <a:t>Impact</a:t>
            </a:r>
            <a:r>
              <a:rPr lang="en-US" sz="800" b="1" dirty="0">
                <a:latin typeface="Calibri"/>
                <a:cs typeface="Calibri"/>
              </a:rPr>
              <a:t> </a:t>
            </a:r>
            <a:r>
              <a:rPr lang="en-US" sz="800" b="1" spc="14" dirty="0">
                <a:latin typeface="Calibri"/>
                <a:cs typeface="Calibri"/>
              </a:rPr>
              <a:t>of</a:t>
            </a:r>
            <a:r>
              <a:rPr lang="en-US" sz="800" b="1" spc="3" dirty="0">
                <a:latin typeface="Calibri"/>
                <a:cs typeface="Calibri"/>
              </a:rPr>
              <a:t> </a:t>
            </a:r>
            <a:r>
              <a:rPr lang="en-US" sz="800" b="1" spc="14" dirty="0">
                <a:latin typeface="Calibri"/>
                <a:cs typeface="Calibri"/>
              </a:rPr>
              <a:t>the</a:t>
            </a:r>
            <a:r>
              <a:rPr lang="en-US" sz="800" b="1" spc="3" dirty="0">
                <a:latin typeface="Calibri"/>
                <a:cs typeface="Calibri"/>
              </a:rPr>
              <a:t> </a:t>
            </a:r>
            <a:r>
              <a:rPr lang="en-US" sz="800" b="1" spc="-7" dirty="0">
                <a:latin typeface="Calibri"/>
                <a:cs typeface="Calibri"/>
              </a:rPr>
              <a:t>Regulation </a:t>
            </a:r>
            <a:r>
              <a:rPr lang="en-US" sz="800" b="1" dirty="0">
                <a:latin typeface="Calibri"/>
                <a:cs typeface="Calibri"/>
              </a:rPr>
              <a:t>on</a:t>
            </a:r>
            <a:r>
              <a:rPr lang="en-US" sz="800" b="1" spc="17" dirty="0">
                <a:latin typeface="Calibri"/>
                <a:cs typeface="Calibri"/>
              </a:rPr>
              <a:t> </a:t>
            </a:r>
            <a:r>
              <a:rPr lang="en-US" sz="800" b="1" spc="48" dirty="0">
                <a:latin typeface="Calibri"/>
                <a:cs typeface="Calibri"/>
              </a:rPr>
              <a:t>Small</a:t>
            </a:r>
            <a:r>
              <a:rPr lang="en-US" sz="800" b="1" spc="7" dirty="0">
                <a:latin typeface="Calibri"/>
                <a:cs typeface="Calibri"/>
              </a:rPr>
              <a:t> </a:t>
            </a:r>
            <a:r>
              <a:rPr lang="en-US" sz="800" b="1" spc="41" dirty="0">
                <a:latin typeface="Calibri"/>
                <a:cs typeface="Calibri"/>
              </a:rPr>
              <a:t>Businesses</a:t>
            </a:r>
            <a:endParaRPr lang="en-US" sz="800" dirty="0">
              <a:latin typeface="Calibri"/>
              <a:cs typeface="Calibri"/>
            </a:endParaRPr>
          </a:p>
          <a:p>
            <a:pPr marL="164085" marR="3464" algn="just">
              <a:lnSpc>
                <a:spcPct val="110000"/>
              </a:lnSpc>
            </a:pPr>
            <a:r>
              <a:rPr lang="en-US" sz="800" dirty="0">
                <a:latin typeface="Times New Roman"/>
                <a:cs typeface="Times New Roman"/>
              </a:rPr>
              <a:t>The</a:t>
            </a:r>
            <a:r>
              <a:rPr lang="en-US" sz="800" spc="184" dirty="0">
                <a:latin typeface="Times New Roman"/>
                <a:cs typeface="Times New Roman"/>
              </a:rPr>
              <a:t> </a:t>
            </a:r>
            <a:r>
              <a:rPr lang="en-US" sz="800" dirty="0">
                <a:latin typeface="Times New Roman"/>
                <a:cs typeface="Times New Roman"/>
              </a:rPr>
              <a:t>distribution</a:t>
            </a:r>
            <a:r>
              <a:rPr lang="en-US" sz="800" spc="187" dirty="0">
                <a:latin typeface="Times New Roman"/>
                <a:cs typeface="Times New Roman"/>
              </a:rPr>
              <a:t> </a:t>
            </a:r>
            <a:r>
              <a:rPr lang="en-US" sz="800" dirty="0">
                <a:latin typeface="Times New Roman"/>
                <a:cs typeface="Times New Roman"/>
              </a:rPr>
              <a:t>of</a:t>
            </a:r>
            <a:r>
              <a:rPr lang="en-US" sz="800" spc="191" dirty="0">
                <a:latin typeface="Times New Roman"/>
                <a:cs typeface="Times New Roman"/>
              </a:rPr>
              <a:t> </a:t>
            </a:r>
            <a:r>
              <a:rPr lang="en-US" sz="800" dirty="0">
                <a:latin typeface="Times New Roman"/>
                <a:cs typeface="Times New Roman"/>
              </a:rPr>
              <a:t>small</a:t>
            </a:r>
            <a:r>
              <a:rPr lang="en-US" sz="800" spc="184" dirty="0">
                <a:latin typeface="Times New Roman"/>
                <a:cs typeface="Times New Roman"/>
              </a:rPr>
              <a:t> </a:t>
            </a:r>
            <a:r>
              <a:rPr lang="en-US" sz="800" dirty="0">
                <a:latin typeface="Times New Roman"/>
                <a:cs typeface="Times New Roman"/>
              </a:rPr>
              <a:t>business</a:t>
            </a:r>
            <a:r>
              <a:rPr lang="en-US" sz="800" spc="181" dirty="0">
                <a:latin typeface="Times New Roman"/>
                <a:cs typeface="Times New Roman"/>
              </a:rPr>
              <a:t> </a:t>
            </a:r>
            <a:r>
              <a:rPr lang="en-US" sz="800" dirty="0">
                <a:latin typeface="Times New Roman"/>
                <a:cs typeface="Times New Roman"/>
              </a:rPr>
              <a:t>employers</a:t>
            </a:r>
            <a:r>
              <a:rPr lang="en-US" sz="800" spc="187" dirty="0">
                <a:latin typeface="Times New Roman"/>
                <a:cs typeface="Times New Roman"/>
              </a:rPr>
              <a:t> </a:t>
            </a:r>
            <a:r>
              <a:rPr lang="en-US" sz="800" dirty="0">
                <a:latin typeface="Times New Roman"/>
                <a:cs typeface="Times New Roman"/>
              </a:rPr>
              <a:t>closely</a:t>
            </a:r>
            <a:r>
              <a:rPr lang="en-US" sz="800" spc="181" dirty="0">
                <a:latin typeface="Times New Roman"/>
                <a:cs typeface="Times New Roman"/>
              </a:rPr>
              <a:t> </a:t>
            </a:r>
            <a:r>
              <a:rPr lang="en-US" sz="800" dirty="0">
                <a:latin typeface="Times New Roman"/>
                <a:cs typeface="Times New Roman"/>
              </a:rPr>
              <a:t>matches</a:t>
            </a:r>
            <a:r>
              <a:rPr lang="en-US" sz="800" spc="181" dirty="0">
                <a:latin typeface="Times New Roman"/>
                <a:cs typeface="Times New Roman"/>
              </a:rPr>
              <a:t> </a:t>
            </a:r>
            <a:r>
              <a:rPr lang="en-US" sz="800" dirty="0">
                <a:latin typeface="Times New Roman"/>
                <a:cs typeface="Times New Roman"/>
              </a:rPr>
              <a:t>the</a:t>
            </a:r>
            <a:r>
              <a:rPr lang="en-US" sz="800" spc="187" dirty="0">
                <a:latin typeface="Times New Roman"/>
                <a:cs typeface="Times New Roman"/>
              </a:rPr>
              <a:t> </a:t>
            </a:r>
            <a:r>
              <a:rPr lang="en-US" sz="800" dirty="0">
                <a:latin typeface="Times New Roman"/>
                <a:cs typeface="Times New Roman"/>
              </a:rPr>
              <a:t>overall</a:t>
            </a:r>
            <a:r>
              <a:rPr lang="en-US" sz="800" spc="184" dirty="0">
                <a:latin typeface="Times New Roman"/>
                <a:cs typeface="Times New Roman"/>
              </a:rPr>
              <a:t> </a:t>
            </a:r>
            <a:r>
              <a:rPr lang="en-US" sz="800" dirty="0">
                <a:latin typeface="Times New Roman"/>
                <a:cs typeface="Times New Roman"/>
              </a:rPr>
              <a:t>distribution</a:t>
            </a:r>
            <a:r>
              <a:rPr lang="en-US" sz="800" spc="187" dirty="0">
                <a:latin typeface="Times New Roman"/>
                <a:cs typeface="Times New Roman"/>
              </a:rPr>
              <a:t> </a:t>
            </a:r>
            <a:r>
              <a:rPr lang="en-US" sz="800" dirty="0">
                <a:latin typeface="Times New Roman"/>
                <a:cs typeface="Times New Roman"/>
              </a:rPr>
              <a:t>of</a:t>
            </a:r>
            <a:r>
              <a:rPr lang="en-US" sz="800" spc="181" dirty="0">
                <a:latin typeface="Times New Roman"/>
                <a:cs typeface="Times New Roman"/>
              </a:rPr>
              <a:t> </a:t>
            </a:r>
            <a:r>
              <a:rPr lang="en-US" sz="800" spc="-17" dirty="0">
                <a:latin typeface="Times New Roman"/>
                <a:cs typeface="Times New Roman"/>
              </a:rPr>
              <a:t>all </a:t>
            </a:r>
            <a:r>
              <a:rPr lang="en-US" sz="800" dirty="0">
                <a:latin typeface="Times New Roman"/>
                <a:cs typeface="Times New Roman"/>
              </a:rPr>
              <a:t>employers</a:t>
            </a:r>
            <a:r>
              <a:rPr lang="en-US" sz="800" spc="72" dirty="0">
                <a:latin typeface="Times New Roman"/>
                <a:cs typeface="Times New Roman"/>
              </a:rPr>
              <a:t> </a:t>
            </a:r>
            <a:r>
              <a:rPr lang="en-US" sz="800" dirty="0">
                <a:latin typeface="Times New Roman"/>
                <a:cs typeface="Times New Roman"/>
              </a:rPr>
              <a:t>in</a:t>
            </a:r>
            <a:r>
              <a:rPr lang="en-US" sz="800" spc="78" dirty="0">
                <a:latin typeface="Times New Roman"/>
                <a:cs typeface="Times New Roman"/>
              </a:rPr>
              <a:t> </a:t>
            </a:r>
            <a:r>
              <a:rPr lang="en-US" sz="800" dirty="0">
                <a:latin typeface="Times New Roman"/>
                <a:cs typeface="Times New Roman"/>
              </a:rPr>
              <a:t>the</a:t>
            </a:r>
            <a:r>
              <a:rPr lang="en-US" sz="800" spc="78" dirty="0">
                <a:latin typeface="Times New Roman"/>
                <a:cs typeface="Times New Roman"/>
              </a:rPr>
              <a:t> </a:t>
            </a:r>
            <a:r>
              <a:rPr lang="en-US" sz="800" dirty="0">
                <a:latin typeface="Times New Roman"/>
                <a:cs typeface="Times New Roman"/>
              </a:rPr>
              <a:t>state</a:t>
            </a:r>
            <a:r>
              <a:rPr lang="en-US" sz="800" spc="72" dirty="0">
                <a:latin typeface="Times New Roman"/>
                <a:cs typeface="Times New Roman"/>
              </a:rPr>
              <a:t> </a:t>
            </a:r>
            <a:r>
              <a:rPr lang="en-US" sz="800" dirty="0">
                <a:latin typeface="Times New Roman"/>
                <a:cs typeface="Times New Roman"/>
              </a:rPr>
              <a:t>and</a:t>
            </a:r>
            <a:r>
              <a:rPr lang="en-US" sz="800" spc="68" dirty="0">
                <a:latin typeface="Times New Roman"/>
                <a:cs typeface="Times New Roman"/>
              </a:rPr>
              <a:t> </a:t>
            </a:r>
            <a:r>
              <a:rPr lang="en-US" sz="800" dirty="0">
                <a:latin typeface="Times New Roman"/>
                <a:cs typeface="Times New Roman"/>
              </a:rPr>
              <a:t>because</a:t>
            </a:r>
            <a:r>
              <a:rPr lang="en-US" sz="800" spc="82" dirty="0">
                <a:latin typeface="Times New Roman"/>
                <a:cs typeface="Times New Roman"/>
              </a:rPr>
              <a:t> </a:t>
            </a:r>
            <a:r>
              <a:rPr lang="en-US" sz="800" dirty="0">
                <a:latin typeface="Times New Roman"/>
                <a:cs typeface="Times New Roman"/>
              </a:rPr>
              <a:t>Unemployment</a:t>
            </a:r>
            <a:r>
              <a:rPr lang="en-US" sz="800" spc="72" dirty="0">
                <a:latin typeface="Times New Roman"/>
                <a:cs typeface="Times New Roman"/>
              </a:rPr>
              <a:t> </a:t>
            </a:r>
            <a:r>
              <a:rPr lang="en-US" sz="800" dirty="0">
                <a:latin typeface="Times New Roman"/>
                <a:cs typeface="Times New Roman"/>
              </a:rPr>
              <a:t>Insurance</a:t>
            </a:r>
            <a:r>
              <a:rPr lang="en-US" sz="800" spc="72" dirty="0">
                <a:latin typeface="Times New Roman"/>
                <a:cs typeface="Times New Roman"/>
              </a:rPr>
              <a:t> </a:t>
            </a:r>
            <a:r>
              <a:rPr lang="en-US" sz="800" dirty="0">
                <a:latin typeface="Times New Roman"/>
                <a:cs typeface="Times New Roman"/>
              </a:rPr>
              <a:t>(UI)</a:t>
            </a:r>
            <a:r>
              <a:rPr lang="en-US" sz="800" spc="72" dirty="0">
                <a:latin typeface="Times New Roman"/>
                <a:cs typeface="Times New Roman"/>
              </a:rPr>
              <a:t> </a:t>
            </a:r>
            <a:r>
              <a:rPr lang="en-US" sz="800" dirty="0">
                <a:latin typeface="Times New Roman"/>
                <a:cs typeface="Times New Roman"/>
              </a:rPr>
              <a:t>law</a:t>
            </a:r>
            <a:r>
              <a:rPr lang="en-US" sz="800" spc="75" dirty="0">
                <a:latin typeface="Times New Roman"/>
                <a:cs typeface="Times New Roman"/>
              </a:rPr>
              <a:t> </a:t>
            </a:r>
            <a:r>
              <a:rPr lang="en-US" sz="800" dirty="0">
                <a:latin typeface="Times New Roman"/>
                <a:cs typeface="Times New Roman"/>
              </a:rPr>
              <a:t>does</a:t>
            </a:r>
            <a:r>
              <a:rPr lang="en-US" sz="800" spc="78" dirty="0">
                <a:latin typeface="Times New Roman"/>
                <a:cs typeface="Times New Roman"/>
              </a:rPr>
              <a:t> </a:t>
            </a:r>
            <a:r>
              <a:rPr lang="en-US" sz="800" dirty="0">
                <a:latin typeface="Times New Roman"/>
                <a:cs typeface="Times New Roman"/>
              </a:rPr>
              <a:t>not</a:t>
            </a:r>
            <a:r>
              <a:rPr lang="en-US" sz="800" spc="82" dirty="0">
                <a:latin typeface="Times New Roman"/>
                <a:cs typeface="Times New Roman"/>
              </a:rPr>
              <a:t> </a:t>
            </a:r>
            <a:r>
              <a:rPr lang="en-US" sz="800" dirty="0">
                <a:latin typeface="Times New Roman"/>
                <a:cs typeface="Times New Roman"/>
              </a:rPr>
              <a:t>allow</a:t>
            </a:r>
            <a:r>
              <a:rPr lang="en-US" sz="800" spc="78" dirty="0">
                <a:latin typeface="Times New Roman"/>
                <a:cs typeface="Times New Roman"/>
              </a:rPr>
              <a:t> </a:t>
            </a:r>
            <a:r>
              <a:rPr lang="en-US" sz="800" dirty="0">
                <a:latin typeface="Times New Roman"/>
                <a:cs typeface="Times New Roman"/>
              </a:rPr>
              <a:t>states</a:t>
            </a:r>
            <a:r>
              <a:rPr lang="en-US" sz="800" spc="78" dirty="0">
                <a:latin typeface="Times New Roman"/>
                <a:cs typeface="Times New Roman"/>
              </a:rPr>
              <a:t> </a:t>
            </a:r>
            <a:r>
              <a:rPr lang="en-US" sz="800" spc="-17" dirty="0">
                <a:latin typeface="Times New Roman"/>
                <a:cs typeface="Times New Roman"/>
              </a:rPr>
              <a:t>to </a:t>
            </a:r>
            <a:r>
              <a:rPr lang="en-US" sz="800" dirty="0">
                <a:latin typeface="Times New Roman"/>
                <a:cs typeface="Times New Roman"/>
              </a:rPr>
              <a:t>assign</a:t>
            </a:r>
            <a:r>
              <a:rPr lang="en-US" sz="800" spc="14" dirty="0">
                <a:latin typeface="Times New Roman"/>
                <a:cs typeface="Times New Roman"/>
              </a:rPr>
              <a:t> </a:t>
            </a:r>
            <a:r>
              <a:rPr lang="en-US" sz="800" dirty="0">
                <a:latin typeface="Times New Roman"/>
                <a:cs typeface="Times New Roman"/>
              </a:rPr>
              <a:t>rates</a:t>
            </a:r>
            <a:r>
              <a:rPr lang="en-US" sz="800" spc="17" dirty="0">
                <a:latin typeface="Times New Roman"/>
                <a:cs typeface="Times New Roman"/>
              </a:rPr>
              <a:t> </a:t>
            </a:r>
            <a:r>
              <a:rPr lang="en-US" sz="800" dirty="0">
                <a:latin typeface="Times New Roman"/>
                <a:cs typeface="Times New Roman"/>
              </a:rPr>
              <a:t>of</a:t>
            </a:r>
            <a:r>
              <a:rPr lang="en-US" sz="800" spc="10" dirty="0">
                <a:latin typeface="Times New Roman"/>
                <a:cs typeface="Times New Roman"/>
              </a:rPr>
              <a:t> </a:t>
            </a:r>
            <a:r>
              <a:rPr lang="en-US" sz="800" dirty="0">
                <a:latin typeface="Times New Roman"/>
                <a:cs typeface="Times New Roman"/>
              </a:rPr>
              <a:t>less</a:t>
            </a:r>
            <a:r>
              <a:rPr lang="en-US" sz="800" spc="17" dirty="0">
                <a:latin typeface="Times New Roman"/>
                <a:cs typeface="Times New Roman"/>
              </a:rPr>
              <a:t> </a:t>
            </a:r>
            <a:r>
              <a:rPr lang="en-US" sz="800" dirty="0">
                <a:latin typeface="Times New Roman"/>
                <a:cs typeface="Times New Roman"/>
              </a:rPr>
              <a:t>than</a:t>
            </a:r>
            <a:r>
              <a:rPr lang="en-US" sz="800" spc="10" dirty="0">
                <a:latin typeface="Times New Roman"/>
                <a:cs typeface="Times New Roman"/>
              </a:rPr>
              <a:t> </a:t>
            </a:r>
            <a:r>
              <a:rPr lang="en-US" sz="800" dirty="0">
                <a:latin typeface="Times New Roman"/>
                <a:cs typeface="Times New Roman"/>
              </a:rPr>
              <a:t>the</a:t>
            </a:r>
            <a:r>
              <a:rPr lang="en-US" sz="800" spc="17" dirty="0">
                <a:latin typeface="Times New Roman"/>
                <a:cs typeface="Times New Roman"/>
              </a:rPr>
              <a:t> </a:t>
            </a:r>
            <a:r>
              <a:rPr lang="en-US" sz="800" dirty="0">
                <a:latin typeface="Times New Roman"/>
                <a:cs typeface="Times New Roman"/>
              </a:rPr>
              <a:t>standard</a:t>
            </a:r>
            <a:r>
              <a:rPr lang="en-US" sz="800" spc="17" dirty="0">
                <a:latin typeface="Times New Roman"/>
                <a:cs typeface="Times New Roman"/>
              </a:rPr>
              <a:t> </a:t>
            </a:r>
            <a:r>
              <a:rPr lang="en-US" sz="800" dirty="0">
                <a:latin typeface="Times New Roman"/>
                <a:cs typeface="Times New Roman"/>
              </a:rPr>
              <a:t>rate,</a:t>
            </a:r>
            <a:r>
              <a:rPr lang="en-US" sz="800" spc="17" dirty="0">
                <a:latin typeface="Times New Roman"/>
                <a:cs typeface="Times New Roman"/>
              </a:rPr>
              <a:t> </a:t>
            </a:r>
            <a:r>
              <a:rPr lang="en-US" sz="800" dirty="0">
                <a:latin typeface="Times New Roman"/>
                <a:cs typeface="Times New Roman"/>
              </a:rPr>
              <a:t>2.95%</a:t>
            </a:r>
            <a:r>
              <a:rPr lang="en-US" sz="800" spc="17" dirty="0">
                <a:latin typeface="Times New Roman"/>
                <a:cs typeface="Times New Roman"/>
              </a:rPr>
              <a:t> </a:t>
            </a:r>
            <a:r>
              <a:rPr lang="en-US" sz="800" dirty="0">
                <a:latin typeface="Times New Roman"/>
                <a:cs typeface="Times New Roman"/>
              </a:rPr>
              <a:t>in</a:t>
            </a:r>
            <a:r>
              <a:rPr lang="en-US" sz="800" spc="14" dirty="0">
                <a:latin typeface="Times New Roman"/>
                <a:cs typeface="Times New Roman"/>
              </a:rPr>
              <a:t> </a:t>
            </a:r>
            <a:r>
              <a:rPr lang="en-US" sz="800" dirty="0">
                <a:latin typeface="Times New Roman"/>
                <a:cs typeface="Times New Roman"/>
              </a:rPr>
              <a:t>Nevada,</a:t>
            </a:r>
            <a:r>
              <a:rPr lang="en-US" sz="800" spc="14" dirty="0">
                <a:latin typeface="Times New Roman"/>
                <a:cs typeface="Times New Roman"/>
              </a:rPr>
              <a:t> </a:t>
            </a:r>
            <a:r>
              <a:rPr lang="en-US" sz="800" dirty="0">
                <a:latin typeface="Times New Roman"/>
                <a:cs typeface="Times New Roman"/>
              </a:rPr>
              <a:t>except</a:t>
            </a:r>
            <a:r>
              <a:rPr lang="en-US" sz="800" spc="20" dirty="0">
                <a:latin typeface="Times New Roman"/>
                <a:cs typeface="Times New Roman"/>
              </a:rPr>
              <a:t> </a:t>
            </a:r>
            <a:r>
              <a:rPr lang="en-US" sz="800" dirty="0">
                <a:latin typeface="Times New Roman"/>
                <a:cs typeface="Times New Roman"/>
              </a:rPr>
              <a:t>on</a:t>
            </a:r>
            <a:r>
              <a:rPr lang="en-US" sz="800" spc="17" dirty="0">
                <a:latin typeface="Times New Roman"/>
                <a:cs typeface="Times New Roman"/>
              </a:rPr>
              <a:t> </a:t>
            </a:r>
            <a:r>
              <a:rPr lang="en-US" sz="800" dirty="0">
                <a:latin typeface="Times New Roman"/>
                <a:cs typeface="Times New Roman"/>
              </a:rPr>
              <a:t>the</a:t>
            </a:r>
            <a:r>
              <a:rPr lang="en-US" sz="800" spc="14" dirty="0">
                <a:latin typeface="Times New Roman"/>
                <a:cs typeface="Times New Roman"/>
              </a:rPr>
              <a:t> </a:t>
            </a:r>
            <a:r>
              <a:rPr lang="en-US" sz="800" dirty="0">
                <a:latin typeface="Times New Roman"/>
                <a:cs typeface="Times New Roman"/>
              </a:rPr>
              <a:t>basis</a:t>
            </a:r>
            <a:r>
              <a:rPr lang="en-US" sz="800" spc="17" dirty="0">
                <a:latin typeface="Times New Roman"/>
                <a:cs typeface="Times New Roman"/>
              </a:rPr>
              <a:t> </a:t>
            </a:r>
            <a:r>
              <a:rPr lang="en-US" sz="800" dirty="0">
                <a:latin typeface="Times New Roman"/>
                <a:cs typeface="Times New Roman"/>
              </a:rPr>
              <a:t>of</a:t>
            </a:r>
            <a:r>
              <a:rPr lang="en-US" sz="800" spc="27" dirty="0">
                <a:latin typeface="Times New Roman"/>
                <a:cs typeface="Times New Roman"/>
              </a:rPr>
              <a:t> </a:t>
            </a:r>
            <a:r>
              <a:rPr lang="en-US" sz="800" dirty="0">
                <a:latin typeface="Times New Roman"/>
                <a:cs typeface="Times New Roman"/>
              </a:rPr>
              <a:t>an</a:t>
            </a:r>
            <a:r>
              <a:rPr lang="en-US" sz="800" spc="17" dirty="0">
                <a:latin typeface="Times New Roman"/>
                <a:cs typeface="Times New Roman"/>
              </a:rPr>
              <a:t> </a:t>
            </a:r>
            <a:r>
              <a:rPr lang="en-US" sz="800" spc="-7" dirty="0">
                <a:latin typeface="Times New Roman"/>
                <a:cs typeface="Times New Roman"/>
              </a:rPr>
              <a:t>employer’s </a:t>
            </a:r>
            <a:r>
              <a:rPr lang="en-US" sz="800" dirty="0">
                <a:latin typeface="Times New Roman"/>
                <a:cs typeface="Times New Roman"/>
              </a:rPr>
              <a:t>prior</a:t>
            </a:r>
            <a:r>
              <a:rPr lang="en-US" sz="800" spc="112" dirty="0">
                <a:latin typeface="Times New Roman"/>
                <a:cs typeface="Times New Roman"/>
              </a:rPr>
              <a:t> </a:t>
            </a:r>
            <a:r>
              <a:rPr lang="en-US" sz="800" dirty="0">
                <a:latin typeface="Times New Roman"/>
                <a:cs typeface="Times New Roman"/>
              </a:rPr>
              <a:t>experience</a:t>
            </a:r>
            <a:r>
              <a:rPr lang="en-US" sz="800" spc="112" dirty="0">
                <a:latin typeface="Times New Roman"/>
                <a:cs typeface="Times New Roman"/>
              </a:rPr>
              <a:t> </a:t>
            </a:r>
            <a:r>
              <a:rPr lang="en-US" sz="800" dirty="0">
                <a:latin typeface="Times New Roman"/>
                <a:cs typeface="Times New Roman"/>
              </a:rPr>
              <a:t>with</a:t>
            </a:r>
            <a:r>
              <a:rPr lang="en-US" sz="800" spc="102" dirty="0">
                <a:latin typeface="Times New Roman"/>
                <a:cs typeface="Times New Roman"/>
              </a:rPr>
              <a:t> </a:t>
            </a:r>
            <a:r>
              <a:rPr lang="en-US" sz="800" dirty="0">
                <a:latin typeface="Times New Roman"/>
                <a:cs typeface="Times New Roman"/>
              </a:rPr>
              <a:t>respect</a:t>
            </a:r>
            <a:r>
              <a:rPr lang="en-US" sz="800" spc="109" dirty="0">
                <a:latin typeface="Times New Roman"/>
                <a:cs typeface="Times New Roman"/>
              </a:rPr>
              <a:t> </a:t>
            </a:r>
            <a:r>
              <a:rPr lang="en-US" sz="800" dirty="0">
                <a:latin typeface="Times New Roman"/>
                <a:cs typeface="Times New Roman"/>
              </a:rPr>
              <a:t>to</a:t>
            </a:r>
            <a:r>
              <a:rPr lang="en-US" sz="800" spc="109" dirty="0">
                <a:latin typeface="Times New Roman"/>
                <a:cs typeface="Times New Roman"/>
              </a:rPr>
              <a:t> </a:t>
            </a:r>
            <a:r>
              <a:rPr lang="en-US" sz="800" dirty="0">
                <a:latin typeface="Times New Roman"/>
                <a:cs typeface="Times New Roman"/>
              </a:rPr>
              <a:t>unemployment;</a:t>
            </a:r>
            <a:r>
              <a:rPr lang="en-US" sz="800" spc="112" dirty="0">
                <a:latin typeface="Times New Roman"/>
                <a:cs typeface="Times New Roman"/>
              </a:rPr>
              <a:t> </a:t>
            </a:r>
            <a:r>
              <a:rPr lang="en-US" sz="800" dirty="0">
                <a:latin typeface="Times New Roman"/>
                <a:cs typeface="Times New Roman"/>
              </a:rPr>
              <a:t>the</a:t>
            </a:r>
            <a:r>
              <a:rPr lang="en-US" sz="800" spc="106" dirty="0">
                <a:latin typeface="Times New Roman"/>
                <a:cs typeface="Times New Roman"/>
              </a:rPr>
              <a:t> </a:t>
            </a:r>
            <a:r>
              <a:rPr lang="en-US" sz="800" dirty="0">
                <a:latin typeface="Times New Roman"/>
                <a:cs typeface="Times New Roman"/>
              </a:rPr>
              <a:t>agency</a:t>
            </a:r>
            <a:r>
              <a:rPr lang="en-US" sz="800" spc="102" dirty="0">
                <a:latin typeface="Times New Roman"/>
                <a:cs typeface="Times New Roman"/>
              </a:rPr>
              <a:t> </a:t>
            </a:r>
            <a:r>
              <a:rPr lang="en-US" sz="800" dirty="0">
                <a:latin typeface="Times New Roman"/>
                <a:cs typeface="Times New Roman"/>
              </a:rPr>
              <a:t>believes</a:t>
            </a:r>
            <a:r>
              <a:rPr lang="en-US" sz="800" spc="102" dirty="0">
                <a:latin typeface="Times New Roman"/>
                <a:cs typeface="Times New Roman"/>
              </a:rPr>
              <a:t> </a:t>
            </a:r>
            <a:r>
              <a:rPr lang="en-US" sz="800" dirty="0">
                <a:latin typeface="Times New Roman"/>
                <a:cs typeface="Times New Roman"/>
              </a:rPr>
              <a:t>that</a:t>
            </a:r>
            <a:r>
              <a:rPr lang="en-US" sz="800" spc="112" dirty="0">
                <a:latin typeface="Times New Roman"/>
                <a:cs typeface="Times New Roman"/>
              </a:rPr>
              <a:t> </a:t>
            </a:r>
            <a:r>
              <a:rPr lang="en-US" sz="800" dirty="0">
                <a:latin typeface="Times New Roman"/>
                <a:cs typeface="Times New Roman"/>
              </a:rPr>
              <a:t>there</a:t>
            </a:r>
            <a:r>
              <a:rPr lang="en-US" sz="800" spc="106" dirty="0">
                <a:latin typeface="Times New Roman"/>
                <a:cs typeface="Times New Roman"/>
              </a:rPr>
              <a:t> </a:t>
            </a:r>
            <a:r>
              <a:rPr lang="en-US" sz="800" dirty="0">
                <a:latin typeface="Times New Roman"/>
                <a:cs typeface="Times New Roman"/>
              </a:rPr>
              <a:t>is</a:t>
            </a:r>
            <a:r>
              <a:rPr lang="en-US" sz="800" spc="112" dirty="0">
                <a:latin typeface="Times New Roman"/>
                <a:cs typeface="Times New Roman"/>
              </a:rPr>
              <a:t> </a:t>
            </a:r>
            <a:r>
              <a:rPr lang="en-US" sz="800" dirty="0">
                <a:latin typeface="Times New Roman"/>
                <a:cs typeface="Times New Roman"/>
              </a:rPr>
              <a:t>no</a:t>
            </a:r>
            <a:r>
              <a:rPr lang="en-US" sz="800" spc="102" dirty="0">
                <a:latin typeface="Times New Roman"/>
                <a:cs typeface="Times New Roman"/>
              </a:rPr>
              <a:t> </a:t>
            </a:r>
            <a:r>
              <a:rPr lang="en-US" sz="800" spc="-7" dirty="0">
                <a:latin typeface="Times New Roman"/>
                <a:cs typeface="Times New Roman"/>
              </a:rPr>
              <a:t>disparate </a:t>
            </a:r>
            <a:r>
              <a:rPr lang="en-US" sz="800" dirty="0">
                <a:latin typeface="Times New Roman"/>
                <a:cs typeface="Times New Roman"/>
              </a:rPr>
              <a:t>impact</a:t>
            </a:r>
            <a:r>
              <a:rPr lang="en-US" sz="800" spc="3" dirty="0">
                <a:latin typeface="Times New Roman"/>
                <a:cs typeface="Times New Roman"/>
              </a:rPr>
              <a:t> </a:t>
            </a:r>
            <a:r>
              <a:rPr lang="en-US" sz="800" dirty="0">
                <a:latin typeface="Times New Roman"/>
                <a:cs typeface="Times New Roman"/>
              </a:rPr>
              <a:t>to</a:t>
            </a:r>
            <a:r>
              <a:rPr lang="en-US" sz="800" spc="-7" dirty="0">
                <a:latin typeface="Times New Roman"/>
                <a:cs typeface="Times New Roman"/>
              </a:rPr>
              <a:t> </a:t>
            </a:r>
            <a:r>
              <a:rPr lang="en-US" sz="800" dirty="0">
                <a:latin typeface="Times New Roman"/>
                <a:cs typeface="Times New Roman"/>
              </a:rPr>
              <a:t>small</a:t>
            </a:r>
            <a:r>
              <a:rPr lang="en-US" sz="800" spc="7" dirty="0">
                <a:latin typeface="Times New Roman"/>
                <a:cs typeface="Times New Roman"/>
              </a:rPr>
              <a:t> </a:t>
            </a:r>
            <a:r>
              <a:rPr lang="en-US" sz="800" dirty="0">
                <a:latin typeface="Times New Roman"/>
                <a:cs typeface="Times New Roman"/>
              </a:rPr>
              <a:t>businesses</a:t>
            </a:r>
            <a:r>
              <a:rPr lang="en-US" sz="800" spc="-7" dirty="0">
                <a:latin typeface="Times New Roman"/>
                <a:cs typeface="Times New Roman"/>
              </a:rPr>
              <a:t> </a:t>
            </a:r>
            <a:r>
              <a:rPr lang="en-US" sz="800" dirty="0">
                <a:latin typeface="Times New Roman"/>
                <a:cs typeface="Times New Roman"/>
              </a:rPr>
              <a:t>due</a:t>
            </a:r>
            <a:r>
              <a:rPr lang="en-US" sz="800" spc="3" dirty="0">
                <a:latin typeface="Times New Roman"/>
                <a:cs typeface="Times New Roman"/>
              </a:rPr>
              <a:t> </a:t>
            </a:r>
            <a:r>
              <a:rPr lang="en-US" sz="800" dirty="0">
                <a:latin typeface="Times New Roman"/>
                <a:cs typeface="Times New Roman"/>
              </a:rPr>
              <a:t>to</a:t>
            </a:r>
            <a:r>
              <a:rPr lang="en-US" sz="800" spc="-7" dirty="0">
                <a:latin typeface="Times New Roman"/>
                <a:cs typeface="Times New Roman"/>
              </a:rPr>
              <a:t> </a:t>
            </a:r>
            <a:r>
              <a:rPr lang="en-US" sz="800" dirty="0">
                <a:latin typeface="Times New Roman"/>
                <a:cs typeface="Times New Roman"/>
              </a:rPr>
              <a:t>this</a:t>
            </a:r>
            <a:r>
              <a:rPr lang="en-US" sz="800" spc="-7" dirty="0">
                <a:latin typeface="Times New Roman"/>
                <a:cs typeface="Times New Roman"/>
              </a:rPr>
              <a:t> regulation.</a:t>
            </a:r>
            <a:endParaRPr lang="en-US" sz="800" dirty="0">
              <a:latin typeface="Times New Roman"/>
              <a:cs typeface="Times New Roman"/>
            </a:endParaRPr>
          </a:p>
          <a:p>
            <a:pPr marL="164085" marR="3896" algn="just">
              <a:lnSpc>
                <a:spcPct val="102699"/>
              </a:lnSpc>
              <a:spcBef>
                <a:spcPts val="484"/>
              </a:spcBef>
            </a:pPr>
            <a:r>
              <a:rPr lang="en-US" sz="800" dirty="0">
                <a:latin typeface="Times New Roman"/>
                <a:cs typeface="Times New Roman"/>
              </a:rPr>
              <a:t>Certification</a:t>
            </a:r>
            <a:r>
              <a:rPr lang="en-US" sz="800" spc="194" dirty="0">
                <a:latin typeface="Times New Roman"/>
                <a:cs typeface="Times New Roman"/>
              </a:rPr>
              <a:t> </a:t>
            </a:r>
            <a:r>
              <a:rPr lang="en-US" sz="800" dirty="0">
                <a:latin typeface="Times New Roman"/>
                <a:cs typeface="Times New Roman"/>
              </a:rPr>
              <a:t>of</a:t>
            </a:r>
            <a:r>
              <a:rPr lang="en-US" sz="800" spc="198" dirty="0">
                <a:latin typeface="Times New Roman"/>
                <a:cs typeface="Times New Roman"/>
              </a:rPr>
              <a:t> </a:t>
            </a:r>
            <a:r>
              <a:rPr lang="en-US" sz="800" dirty="0">
                <a:latin typeface="Times New Roman"/>
                <a:cs typeface="Times New Roman"/>
              </a:rPr>
              <a:t>Concerted</a:t>
            </a:r>
            <a:r>
              <a:rPr lang="en-US" sz="800" spc="184" dirty="0">
                <a:latin typeface="Times New Roman"/>
                <a:cs typeface="Times New Roman"/>
              </a:rPr>
              <a:t> </a:t>
            </a:r>
            <a:r>
              <a:rPr lang="en-US" sz="800" dirty="0">
                <a:latin typeface="Times New Roman"/>
                <a:cs typeface="Times New Roman"/>
              </a:rPr>
              <a:t>Effort</a:t>
            </a:r>
            <a:r>
              <a:rPr lang="en-US" sz="800" spc="191" dirty="0">
                <a:latin typeface="Times New Roman"/>
                <a:cs typeface="Times New Roman"/>
              </a:rPr>
              <a:t> </a:t>
            </a:r>
            <a:r>
              <a:rPr lang="en-US" sz="800" dirty="0">
                <a:latin typeface="Times New Roman"/>
                <a:cs typeface="Times New Roman"/>
              </a:rPr>
              <a:t>to</a:t>
            </a:r>
            <a:r>
              <a:rPr lang="en-US" sz="800" spc="184" dirty="0">
                <a:latin typeface="Times New Roman"/>
                <a:cs typeface="Times New Roman"/>
              </a:rPr>
              <a:t> </a:t>
            </a:r>
            <a:r>
              <a:rPr lang="en-US" sz="800" dirty="0">
                <a:latin typeface="Times New Roman"/>
                <a:cs typeface="Times New Roman"/>
              </a:rPr>
              <a:t>Determine</a:t>
            </a:r>
            <a:r>
              <a:rPr lang="en-US" sz="800" spc="187" dirty="0">
                <a:latin typeface="Times New Roman"/>
                <a:cs typeface="Times New Roman"/>
              </a:rPr>
              <a:t> </a:t>
            </a:r>
            <a:r>
              <a:rPr lang="en-US" sz="800" dirty="0">
                <a:latin typeface="Times New Roman"/>
                <a:cs typeface="Times New Roman"/>
              </a:rPr>
              <a:t>Impact</a:t>
            </a:r>
            <a:r>
              <a:rPr lang="en-US" sz="800" spc="191" dirty="0">
                <a:latin typeface="Times New Roman"/>
                <a:cs typeface="Times New Roman"/>
              </a:rPr>
              <a:t> </a:t>
            </a:r>
            <a:r>
              <a:rPr lang="en-US" sz="800" dirty="0">
                <a:latin typeface="Times New Roman"/>
                <a:cs typeface="Times New Roman"/>
              </a:rPr>
              <a:t>on</a:t>
            </a:r>
            <a:r>
              <a:rPr lang="en-US" sz="800" spc="194" dirty="0">
                <a:latin typeface="Times New Roman"/>
                <a:cs typeface="Times New Roman"/>
              </a:rPr>
              <a:t> </a:t>
            </a:r>
            <a:r>
              <a:rPr lang="en-US" sz="800" dirty="0">
                <a:latin typeface="Times New Roman"/>
                <a:cs typeface="Times New Roman"/>
              </a:rPr>
              <a:t>Small</a:t>
            </a:r>
            <a:r>
              <a:rPr lang="en-US" sz="800" spc="198" dirty="0">
                <a:latin typeface="Times New Roman"/>
                <a:cs typeface="Times New Roman"/>
              </a:rPr>
              <a:t> </a:t>
            </a:r>
            <a:r>
              <a:rPr lang="en-US" sz="800" dirty="0">
                <a:latin typeface="Times New Roman"/>
                <a:cs typeface="Times New Roman"/>
              </a:rPr>
              <a:t>Business</a:t>
            </a:r>
            <a:r>
              <a:rPr lang="en-US" sz="800" spc="191" dirty="0">
                <a:latin typeface="Times New Roman"/>
                <a:cs typeface="Times New Roman"/>
              </a:rPr>
              <a:t> </a:t>
            </a:r>
            <a:r>
              <a:rPr lang="en-US" sz="800" dirty="0">
                <a:latin typeface="Times New Roman"/>
                <a:cs typeface="Times New Roman"/>
              </a:rPr>
              <a:t>and</a:t>
            </a:r>
            <a:r>
              <a:rPr lang="en-US" sz="800" spc="130" dirty="0">
                <a:latin typeface="Times New Roman"/>
                <a:cs typeface="Times New Roman"/>
              </a:rPr>
              <a:t> </a:t>
            </a:r>
            <a:r>
              <a:rPr lang="en-US" sz="800" dirty="0">
                <a:latin typeface="Times New Roman"/>
                <a:cs typeface="Times New Roman"/>
              </a:rPr>
              <a:t>Accuracy</a:t>
            </a:r>
            <a:r>
              <a:rPr lang="en-US" sz="800" spc="187" dirty="0">
                <a:latin typeface="Times New Roman"/>
                <a:cs typeface="Times New Roman"/>
              </a:rPr>
              <a:t> </a:t>
            </a:r>
            <a:r>
              <a:rPr lang="en-US" sz="800" spc="-17" dirty="0">
                <a:latin typeface="Times New Roman"/>
                <a:cs typeface="Times New Roman"/>
              </a:rPr>
              <a:t>of </a:t>
            </a:r>
            <a:r>
              <a:rPr lang="en-US" sz="800" spc="-7" dirty="0">
                <a:latin typeface="Times New Roman"/>
                <a:cs typeface="Times New Roman"/>
              </a:rPr>
              <a:t>Statement</a:t>
            </a:r>
            <a:endParaRPr lang="en-US" sz="800" dirty="0">
              <a:latin typeface="Times New Roman"/>
              <a:cs typeface="Times New Roman"/>
            </a:endParaRPr>
          </a:p>
          <a:p>
            <a:pPr marL="164085" marR="4329" algn="just">
              <a:lnSpc>
                <a:spcPct val="103299"/>
              </a:lnSpc>
              <a:spcBef>
                <a:spcPts val="552"/>
              </a:spcBef>
            </a:pPr>
            <a:r>
              <a:rPr lang="en-US" sz="800" dirty="0">
                <a:latin typeface="Times New Roman"/>
                <a:cs typeface="Times New Roman"/>
              </a:rPr>
              <a:t>I</a:t>
            </a:r>
            <a:r>
              <a:rPr lang="en-US" sz="800" spc="-17" dirty="0">
                <a:latin typeface="Times New Roman"/>
                <a:cs typeface="Times New Roman"/>
              </a:rPr>
              <a:t> </a:t>
            </a:r>
            <a:r>
              <a:rPr lang="en-US" sz="800" dirty="0">
                <a:latin typeface="Times New Roman"/>
                <a:cs typeface="Times New Roman"/>
              </a:rPr>
              <a:t>certify</a:t>
            </a:r>
            <a:r>
              <a:rPr lang="en-US" sz="800" spc="-20" dirty="0">
                <a:latin typeface="Times New Roman"/>
                <a:cs typeface="Times New Roman"/>
              </a:rPr>
              <a:t> </a:t>
            </a:r>
            <a:r>
              <a:rPr lang="en-US" sz="800" dirty="0">
                <a:latin typeface="Times New Roman"/>
                <a:cs typeface="Times New Roman"/>
              </a:rPr>
              <a:t>that</a:t>
            </a:r>
            <a:r>
              <a:rPr lang="en-US" sz="800" spc="-20" dirty="0">
                <a:latin typeface="Times New Roman"/>
                <a:cs typeface="Times New Roman"/>
              </a:rPr>
              <a:t> </a:t>
            </a:r>
            <a:r>
              <a:rPr lang="en-US" sz="800" dirty="0">
                <a:latin typeface="Times New Roman"/>
                <a:cs typeface="Times New Roman"/>
              </a:rPr>
              <a:t>to</a:t>
            </a:r>
            <a:r>
              <a:rPr lang="en-US" sz="800" spc="-20" dirty="0">
                <a:latin typeface="Times New Roman"/>
                <a:cs typeface="Times New Roman"/>
              </a:rPr>
              <a:t> </a:t>
            </a:r>
            <a:r>
              <a:rPr lang="en-US" sz="800" dirty="0">
                <a:latin typeface="Times New Roman"/>
                <a:cs typeface="Times New Roman"/>
              </a:rPr>
              <a:t>the</a:t>
            </a:r>
            <a:r>
              <a:rPr lang="en-US" sz="800" spc="-17" dirty="0">
                <a:latin typeface="Times New Roman"/>
                <a:cs typeface="Times New Roman"/>
              </a:rPr>
              <a:t> </a:t>
            </a:r>
            <a:r>
              <a:rPr lang="en-US" sz="800" dirty="0">
                <a:latin typeface="Times New Roman"/>
                <a:cs typeface="Times New Roman"/>
              </a:rPr>
              <a:t>best</a:t>
            </a:r>
            <a:r>
              <a:rPr lang="en-US" sz="800" spc="-17" dirty="0">
                <a:latin typeface="Times New Roman"/>
                <a:cs typeface="Times New Roman"/>
              </a:rPr>
              <a:t> </a:t>
            </a:r>
            <a:r>
              <a:rPr lang="en-US" sz="800" dirty="0">
                <a:latin typeface="Times New Roman"/>
                <a:cs typeface="Times New Roman"/>
              </a:rPr>
              <a:t>of</a:t>
            </a:r>
            <a:r>
              <a:rPr lang="en-US" sz="800" spc="-27" dirty="0">
                <a:latin typeface="Times New Roman"/>
                <a:cs typeface="Times New Roman"/>
              </a:rPr>
              <a:t> </a:t>
            </a:r>
            <a:r>
              <a:rPr lang="en-US" sz="800" dirty="0">
                <a:latin typeface="Times New Roman"/>
                <a:cs typeface="Times New Roman"/>
              </a:rPr>
              <a:t>my</a:t>
            </a:r>
            <a:r>
              <a:rPr lang="en-US" sz="800" spc="-17" dirty="0">
                <a:latin typeface="Times New Roman"/>
                <a:cs typeface="Times New Roman"/>
              </a:rPr>
              <a:t> </a:t>
            </a:r>
            <a:r>
              <a:rPr lang="en-US" sz="800" dirty="0">
                <a:latin typeface="Times New Roman"/>
                <a:cs typeface="Times New Roman"/>
              </a:rPr>
              <a:t>knowledge</a:t>
            </a:r>
            <a:r>
              <a:rPr lang="en-US" sz="800" spc="-20" dirty="0">
                <a:latin typeface="Times New Roman"/>
                <a:cs typeface="Times New Roman"/>
              </a:rPr>
              <a:t> </a:t>
            </a:r>
            <a:r>
              <a:rPr lang="en-US" sz="800" dirty="0">
                <a:latin typeface="Times New Roman"/>
                <a:cs typeface="Times New Roman"/>
              </a:rPr>
              <a:t>or</a:t>
            </a:r>
            <a:r>
              <a:rPr lang="en-US" sz="800" spc="-14" dirty="0">
                <a:latin typeface="Times New Roman"/>
                <a:cs typeface="Times New Roman"/>
              </a:rPr>
              <a:t> </a:t>
            </a:r>
            <a:r>
              <a:rPr lang="en-US" sz="800" dirty="0">
                <a:latin typeface="Times New Roman"/>
                <a:cs typeface="Times New Roman"/>
              </a:rPr>
              <a:t>belief,</a:t>
            </a:r>
            <a:r>
              <a:rPr lang="en-US" sz="800" spc="-20" dirty="0">
                <a:latin typeface="Times New Roman"/>
                <a:cs typeface="Times New Roman"/>
              </a:rPr>
              <a:t> </a:t>
            </a:r>
            <a:r>
              <a:rPr lang="en-US" sz="800" dirty="0">
                <a:latin typeface="Times New Roman"/>
                <a:cs typeface="Times New Roman"/>
              </a:rPr>
              <a:t>a</a:t>
            </a:r>
            <a:r>
              <a:rPr lang="en-US" sz="800" spc="-17" dirty="0">
                <a:latin typeface="Times New Roman"/>
                <a:cs typeface="Times New Roman"/>
              </a:rPr>
              <a:t> </a:t>
            </a:r>
            <a:r>
              <a:rPr lang="en-US" sz="800" dirty="0">
                <a:latin typeface="Times New Roman"/>
                <a:cs typeface="Times New Roman"/>
              </a:rPr>
              <a:t>concerted</a:t>
            </a:r>
            <a:r>
              <a:rPr lang="en-US" sz="800" spc="-27" dirty="0">
                <a:latin typeface="Times New Roman"/>
                <a:cs typeface="Times New Roman"/>
              </a:rPr>
              <a:t> </a:t>
            </a:r>
            <a:r>
              <a:rPr lang="en-US" sz="800" dirty="0">
                <a:latin typeface="Times New Roman"/>
                <a:cs typeface="Times New Roman"/>
              </a:rPr>
              <a:t>effort</a:t>
            </a:r>
            <a:r>
              <a:rPr lang="en-US" sz="800" spc="-17" dirty="0">
                <a:latin typeface="Times New Roman"/>
                <a:cs typeface="Times New Roman"/>
              </a:rPr>
              <a:t> </a:t>
            </a:r>
            <a:r>
              <a:rPr lang="en-US" sz="800" dirty="0">
                <a:latin typeface="Times New Roman"/>
                <a:cs typeface="Times New Roman"/>
              </a:rPr>
              <a:t>was</a:t>
            </a:r>
            <a:r>
              <a:rPr lang="en-US" sz="800" spc="-24" dirty="0">
                <a:latin typeface="Times New Roman"/>
                <a:cs typeface="Times New Roman"/>
              </a:rPr>
              <a:t> </a:t>
            </a:r>
            <a:r>
              <a:rPr lang="en-US" sz="800" dirty="0">
                <a:latin typeface="Times New Roman"/>
                <a:cs typeface="Times New Roman"/>
              </a:rPr>
              <a:t>made</a:t>
            </a:r>
            <a:r>
              <a:rPr lang="en-US" sz="800" spc="-20" dirty="0">
                <a:latin typeface="Times New Roman"/>
                <a:cs typeface="Times New Roman"/>
              </a:rPr>
              <a:t> </a:t>
            </a:r>
            <a:r>
              <a:rPr lang="en-US" sz="800" dirty="0">
                <a:latin typeface="Times New Roman"/>
                <a:cs typeface="Times New Roman"/>
              </a:rPr>
              <a:t>by</a:t>
            </a:r>
            <a:r>
              <a:rPr lang="en-US" sz="800" spc="-17" dirty="0">
                <a:latin typeface="Times New Roman"/>
                <a:cs typeface="Times New Roman"/>
              </a:rPr>
              <a:t> </a:t>
            </a:r>
            <a:r>
              <a:rPr lang="en-US" sz="800" dirty="0">
                <a:latin typeface="Times New Roman"/>
                <a:cs typeface="Times New Roman"/>
              </a:rPr>
              <a:t>the</a:t>
            </a:r>
            <a:r>
              <a:rPr lang="en-US" sz="800" spc="-20" dirty="0">
                <a:latin typeface="Times New Roman"/>
                <a:cs typeface="Times New Roman"/>
              </a:rPr>
              <a:t> </a:t>
            </a:r>
            <a:r>
              <a:rPr lang="en-US" sz="800" spc="-7" dirty="0">
                <a:latin typeface="Times New Roman"/>
                <a:cs typeface="Times New Roman"/>
              </a:rPr>
              <a:t>Department </a:t>
            </a:r>
            <a:r>
              <a:rPr lang="en-US" sz="800" dirty="0">
                <a:latin typeface="Times New Roman"/>
                <a:cs typeface="Times New Roman"/>
              </a:rPr>
              <a:t>of</a:t>
            </a:r>
            <a:r>
              <a:rPr lang="en-US" sz="800" spc="48" dirty="0">
                <a:latin typeface="Times New Roman"/>
                <a:cs typeface="Times New Roman"/>
              </a:rPr>
              <a:t> </a:t>
            </a:r>
            <a:r>
              <a:rPr lang="en-US" sz="800" dirty="0">
                <a:latin typeface="Times New Roman"/>
                <a:cs typeface="Times New Roman"/>
              </a:rPr>
              <a:t>Employment,</a:t>
            </a:r>
            <a:r>
              <a:rPr lang="en-US" sz="800" spc="20" dirty="0">
                <a:latin typeface="Times New Roman"/>
                <a:cs typeface="Times New Roman"/>
              </a:rPr>
              <a:t> </a:t>
            </a:r>
            <a:r>
              <a:rPr lang="en-US" sz="800" dirty="0">
                <a:latin typeface="Times New Roman"/>
                <a:cs typeface="Times New Roman"/>
              </a:rPr>
              <a:t>Training,</a:t>
            </a:r>
            <a:r>
              <a:rPr lang="en-US" sz="800" spc="37" dirty="0">
                <a:latin typeface="Times New Roman"/>
                <a:cs typeface="Times New Roman"/>
              </a:rPr>
              <a:t> </a:t>
            </a:r>
            <a:r>
              <a:rPr lang="en-US" sz="800" dirty="0">
                <a:latin typeface="Times New Roman"/>
                <a:cs typeface="Times New Roman"/>
              </a:rPr>
              <a:t>and</a:t>
            </a:r>
            <a:r>
              <a:rPr lang="en-US" sz="800" spc="44" dirty="0">
                <a:latin typeface="Times New Roman"/>
                <a:cs typeface="Times New Roman"/>
              </a:rPr>
              <a:t> </a:t>
            </a:r>
            <a:r>
              <a:rPr lang="en-US" sz="800" dirty="0">
                <a:latin typeface="Times New Roman"/>
                <a:cs typeface="Times New Roman"/>
              </a:rPr>
              <a:t>Rehabilitation</a:t>
            </a:r>
            <a:r>
              <a:rPr lang="en-US" sz="800" spc="37" dirty="0">
                <a:latin typeface="Times New Roman"/>
                <a:cs typeface="Times New Roman"/>
              </a:rPr>
              <a:t> </a:t>
            </a:r>
            <a:r>
              <a:rPr lang="en-US" sz="800" dirty="0">
                <a:latin typeface="Times New Roman"/>
                <a:cs typeface="Times New Roman"/>
              </a:rPr>
              <a:t>to</a:t>
            </a:r>
            <a:r>
              <a:rPr lang="en-US" sz="800" spc="44" dirty="0">
                <a:latin typeface="Times New Roman"/>
                <a:cs typeface="Times New Roman"/>
              </a:rPr>
              <a:t> </a:t>
            </a:r>
            <a:r>
              <a:rPr lang="en-US" sz="800" dirty="0">
                <a:latin typeface="Times New Roman"/>
                <a:cs typeface="Times New Roman"/>
              </a:rPr>
              <a:t>determine</a:t>
            </a:r>
            <a:r>
              <a:rPr lang="en-US" sz="800" spc="37" dirty="0">
                <a:latin typeface="Times New Roman"/>
                <a:cs typeface="Times New Roman"/>
              </a:rPr>
              <a:t> </a:t>
            </a:r>
            <a:r>
              <a:rPr lang="en-US" sz="800" dirty="0">
                <a:latin typeface="Times New Roman"/>
                <a:cs typeface="Times New Roman"/>
              </a:rPr>
              <a:t>the</a:t>
            </a:r>
            <a:r>
              <a:rPr lang="en-US" sz="800" spc="37" dirty="0">
                <a:latin typeface="Times New Roman"/>
                <a:cs typeface="Times New Roman"/>
              </a:rPr>
              <a:t> </a:t>
            </a:r>
            <a:r>
              <a:rPr lang="en-US" sz="800" dirty="0">
                <a:latin typeface="Times New Roman"/>
                <a:cs typeface="Times New Roman"/>
              </a:rPr>
              <a:t>impact</a:t>
            </a:r>
            <a:r>
              <a:rPr lang="en-US" sz="800" spc="48" dirty="0">
                <a:latin typeface="Times New Roman"/>
                <a:cs typeface="Times New Roman"/>
              </a:rPr>
              <a:t> </a:t>
            </a:r>
            <a:r>
              <a:rPr lang="en-US" sz="800" dirty="0">
                <a:latin typeface="Times New Roman"/>
                <a:cs typeface="Times New Roman"/>
              </a:rPr>
              <a:t>of</a:t>
            </a:r>
            <a:r>
              <a:rPr lang="en-US" sz="800" spc="44" dirty="0">
                <a:latin typeface="Times New Roman"/>
                <a:cs typeface="Times New Roman"/>
              </a:rPr>
              <a:t> </a:t>
            </a:r>
            <a:r>
              <a:rPr lang="en-US" sz="800" dirty="0">
                <a:latin typeface="Times New Roman"/>
                <a:cs typeface="Times New Roman"/>
              </a:rPr>
              <a:t>this</a:t>
            </a:r>
            <a:r>
              <a:rPr lang="en-US" sz="800" spc="37" dirty="0">
                <a:latin typeface="Times New Roman"/>
                <a:cs typeface="Times New Roman"/>
              </a:rPr>
              <a:t> </a:t>
            </a:r>
            <a:r>
              <a:rPr lang="en-US" sz="800" dirty="0">
                <a:latin typeface="Times New Roman"/>
                <a:cs typeface="Times New Roman"/>
              </a:rPr>
              <a:t>regulation</a:t>
            </a:r>
            <a:r>
              <a:rPr lang="en-US" sz="800" spc="37" dirty="0">
                <a:latin typeface="Times New Roman"/>
                <a:cs typeface="Times New Roman"/>
              </a:rPr>
              <a:t> </a:t>
            </a:r>
            <a:r>
              <a:rPr lang="en-US" sz="800" dirty="0">
                <a:latin typeface="Times New Roman"/>
                <a:cs typeface="Times New Roman"/>
              </a:rPr>
              <a:t>on</a:t>
            </a:r>
            <a:r>
              <a:rPr lang="en-US" sz="800" spc="37" dirty="0">
                <a:latin typeface="Times New Roman"/>
                <a:cs typeface="Times New Roman"/>
              </a:rPr>
              <a:t> </a:t>
            </a:r>
            <a:r>
              <a:rPr lang="en-US" sz="800" spc="-7" dirty="0">
                <a:latin typeface="Times New Roman"/>
                <a:cs typeface="Times New Roman"/>
              </a:rPr>
              <a:t>small </a:t>
            </a:r>
            <a:r>
              <a:rPr lang="en-US" sz="800" dirty="0">
                <a:latin typeface="Times New Roman"/>
                <a:cs typeface="Times New Roman"/>
              </a:rPr>
              <a:t>business,</a:t>
            </a:r>
            <a:r>
              <a:rPr lang="en-US" sz="800" spc="44" dirty="0">
                <a:latin typeface="Times New Roman"/>
                <a:cs typeface="Times New Roman"/>
              </a:rPr>
              <a:t> </a:t>
            </a:r>
            <a:r>
              <a:rPr lang="en-US" sz="800" dirty="0">
                <a:latin typeface="Times New Roman"/>
                <a:cs typeface="Times New Roman"/>
              </a:rPr>
              <a:t>and</a:t>
            </a:r>
            <a:r>
              <a:rPr lang="en-US" sz="800" spc="58" dirty="0">
                <a:latin typeface="Times New Roman"/>
                <a:cs typeface="Times New Roman"/>
              </a:rPr>
              <a:t> </a:t>
            </a:r>
            <a:r>
              <a:rPr lang="en-US" sz="800" dirty="0">
                <a:latin typeface="Times New Roman"/>
                <a:cs typeface="Times New Roman"/>
              </a:rPr>
              <a:t>that</a:t>
            </a:r>
            <a:r>
              <a:rPr lang="en-US" sz="800" spc="51" dirty="0">
                <a:latin typeface="Times New Roman"/>
                <a:cs typeface="Times New Roman"/>
              </a:rPr>
              <a:t> </a:t>
            </a:r>
            <a:r>
              <a:rPr lang="en-US" sz="800" dirty="0">
                <a:latin typeface="Times New Roman"/>
                <a:cs typeface="Times New Roman"/>
              </a:rPr>
              <a:t>the</a:t>
            </a:r>
            <a:r>
              <a:rPr lang="en-US" sz="800" spc="48" dirty="0">
                <a:latin typeface="Times New Roman"/>
                <a:cs typeface="Times New Roman"/>
              </a:rPr>
              <a:t> </a:t>
            </a:r>
            <a:r>
              <a:rPr lang="en-US" sz="800" dirty="0">
                <a:latin typeface="Times New Roman"/>
                <a:cs typeface="Times New Roman"/>
              </a:rPr>
              <a:t>information</a:t>
            </a:r>
            <a:r>
              <a:rPr lang="en-US" sz="800" spc="44" dirty="0">
                <a:latin typeface="Times New Roman"/>
                <a:cs typeface="Times New Roman"/>
              </a:rPr>
              <a:t> </a:t>
            </a:r>
            <a:r>
              <a:rPr lang="en-US" sz="800" dirty="0">
                <a:latin typeface="Times New Roman"/>
                <a:cs typeface="Times New Roman"/>
              </a:rPr>
              <a:t>contained</a:t>
            </a:r>
            <a:r>
              <a:rPr lang="en-US" sz="800" spc="58" dirty="0">
                <a:latin typeface="Times New Roman"/>
                <a:cs typeface="Times New Roman"/>
              </a:rPr>
              <a:t> </a:t>
            </a:r>
            <a:r>
              <a:rPr lang="en-US" sz="800" dirty="0">
                <a:latin typeface="Times New Roman"/>
                <a:cs typeface="Times New Roman"/>
              </a:rPr>
              <a:t>in</a:t>
            </a:r>
            <a:r>
              <a:rPr lang="en-US" sz="800" spc="58" dirty="0">
                <a:latin typeface="Times New Roman"/>
                <a:cs typeface="Times New Roman"/>
              </a:rPr>
              <a:t> </a:t>
            </a:r>
            <a:r>
              <a:rPr lang="en-US" sz="800" dirty="0">
                <a:latin typeface="Times New Roman"/>
                <a:cs typeface="Times New Roman"/>
              </a:rPr>
              <a:t>this</a:t>
            </a:r>
            <a:r>
              <a:rPr lang="en-US" sz="800" spc="58" dirty="0">
                <a:latin typeface="Times New Roman"/>
                <a:cs typeface="Times New Roman"/>
              </a:rPr>
              <a:t> </a:t>
            </a:r>
            <a:r>
              <a:rPr lang="en-US" sz="800" dirty="0">
                <a:latin typeface="Times New Roman"/>
                <a:cs typeface="Times New Roman"/>
              </a:rPr>
              <a:t>statement</a:t>
            </a:r>
            <a:r>
              <a:rPr lang="en-US" sz="800" spc="61" dirty="0">
                <a:latin typeface="Times New Roman"/>
                <a:cs typeface="Times New Roman"/>
              </a:rPr>
              <a:t> </a:t>
            </a:r>
            <a:r>
              <a:rPr lang="en-US" sz="800" dirty="0">
                <a:latin typeface="Times New Roman"/>
                <a:cs typeface="Times New Roman"/>
              </a:rPr>
              <a:t>has</a:t>
            </a:r>
            <a:r>
              <a:rPr lang="en-US" sz="800" spc="55" dirty="0">
                <a:latin typeface="Times New Roman"/>
                <a:cs typeface="Times New Roman"/>
              </a:rPr>
              <a:t> </a:t>
            </a:r>
            <a:r>
              <a:rPr lang="en-US" sz="800" dirty="0">
                <a:latin typeface="Times New Roman"/>
                <a:cs typeface="Times New Roman"/>
              </a:rPr>
              <a:t>been</a:t>
            </a:r>
            <a:r>
              <a:rPr lang="en-US" sz="800" spc="55" dirty="0">
                <a:latin typeface="Times New Roman"/>
                <a:cs typeface="Times New Roman"/>
              </a:rPr>
              <a:t> </a:t>
            </a:r>
            <a:r>
              <a:rPr lang="en-US" sz="800" dirty="0">
                <a:latin typeface="Times New Roman"/>
                <a:cs typeface="Times New Roman"/>
              </a:rPr>
              <a:t>prepared</a:t>
            </a:r>
            <a:r>
              <a:rPr lang="en-US" sz="800" spc="48" dirty="0">
                <a:latin typeface="Times New Roman"/>
                <a:cs typeface="Times New Roman"/>
              </a:rPr>
              <a:t> </a:t>
            </a:r>
            <a:r>
              <a:rPr lang="en-US" sz="800" dirty="0">
                <a:latin typeface="Times New Roman"/>
                <a:cs typeface="Times New Roman"/>
              </a:rPr>
              <a:t>properly</a:t>
            </a:r>
            <a:r>
              <a:rPr lang="en-US" sz="800" spc="48" dirty="0">
                <a:latin typeface="Times New Roman"/>
                <a:cs typeface="Times New Roman"/>
              </a:rPr>
              <a:t> </a:t>
            </a:r>
            <a:r>
              <a:rPr lang="en-US" sz="800" dirty="0">
                <a:latin typeface="Times New Roman"/>
                <a:cs typeface="Times New Roman"/>
              </a:rPr>
              <a:t>and</a:t>
            </a:r>
            <a:r>
              <a:rPr lang="en-US" sz="800" spc="55" dirty="0">
                <a:latin typeface="Times New Roman"/>
                <a:cs typeface="Times New Roman"/>
              </a:rPr>
              <a:t> </a:t>
            </a:r>
            <a:r>
              <a:rPr lang="en-US" sz="800" spc="-17" dirty="0">
                <a:latin typeface="Times New Roman"/>
                <a:cs typeface="Times New Roman"/>
              </a:rPr>
              <a:t>is </a:t>
            </a:r>
            <a:r>
              <a:rPr lang="en-US" sz="800" spc="-7" dirty="0">
                <a:latin typeface="Times New Roman"/>
                <a:cs typeface="Times New Roman"/>
              </a:rPr>
              <a:t>accurate.</a:t>
            </a:r>
            <a:endParaRPr lang="en-US" sz="800" dirty="0">
              <a:latin typeface="Times New Roman"/>
              <a:cs typeface="Times New Roman"/>
            </a:endParaRPr>
          </a:p>
          <a:p>
            <a:pPr>
              <a:spcBef>
                <a:spcPts val="586"/>
              </a:spcBef>
            </a:pPr>
            <a:endParaRPr lang="en-US" sz="800" dirty="0">
              <a:latin typeface="Times New Roman"/>
              <a:cs typeface="Times New Roman"/>
            </a:endParaRPr>
          </a:p>
        </p:txBody>
      </p:sp>
      <p:pic>
        <p:nvPicPr>
          <p:cNvPr id="11" name="Picture 10">
            <a:extLst>
              <a:ext uri="{FF2B5EF4-FFF2-40B4-BE49-F238E27FC236}">
                <a16:creationId xmlns:a16="http://schemas.microsoft.com/office/drawing/2014/main" id="{C2CF9792-6B87-B7BB-E2E3-14B724ED4DD6}"/>
              </a:ext>
            </a:extLst>
          </p:cNvPr>
          <p:cNvPicPr>
            <a:picLocks noChangeAspect="1"/>
          </p:cNvPicPr>
          <p:nvPr/>
        </p:nvPicPr>
        <p:blipFill>
          <a:blip r:embed="rId2"/>
          <a:stretch>
            <a:fillRect/>
          </a:stretch>
        </p:blipFill>
        <p:spPr>
          <a:xfrm>
            <a:off x="5504289" y="5925150"/>
            <a:ext cx="1982362" cy="625662"/>
          </a:xfrm>
          <a:prstGeom prst="rect">
            <a:avLst/>
          </a:prstGeom>
        </p:spPr>
      </p:pic>
    </p:spTree>
    <p:extLst>
      <p:ext uri="{BB962C8B-B14F-4D97-AF65-F5344CB8AC3E}">
        <p14:creationId xmlns:p14="http://schemas.microsoft.com/office/powerpoint/2010/main" val="25648652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D3528-8890-CC33-F2DE-9B077B968FA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82A0C5C-A753-66C6-25DA-0A499029A490}"/>
              </a:ext>
            </a:extLst>
          </p:cNvPr>
          <p:cNvSpPr/>
          <p:nvPr/>
        </p:nvSpPr>
        <p:spPr>
          <a:xfrm>
            <a:off x="1940859" y="288691"/>
            <a:ext cx="8310282" cy="6232712"/>
          </a:xfrm>
          <a:custGeom>
            <a:avLst/>
            <a:gdLst/>
            <a:ahLst/>
            <a:cxnLst/>
            <a:rect l="l" t="t" r="r" b="b"/>
            <a:pathLst>
              <a:path w="9418320" h="7063740">
                <a:moveTo>
                  <a:pt x="14287" y="0"/>
                </a:moveTo>
                <a:lnTo>
                  <a:pt x="14287" y="7063740"/>
                </a:lnTo>
              </a:path>
              <a:path w="9418320" h="7063740">
                <a:moveTo>
                  <a:pt x="0" y="14287"/>
                </a:moveTo>
                <a:lnTo>
                  <a:pt x="9418319" y="14287"/>
                </a:lnTo>
              </a:path>
              <a:path w="9418320" h="7063740">
                <a:moveTo>
                  <a:pt x="9404032" y="0"/>
                </a:moveTo>
                <a:lnTo>
                  <a:pt x="9404032" y="7063740"/>
                </a:lnTo>
              </a:path>
              <a:path w="9418320" h="7063740">
                <a:moveTo>
                  <a:pt x="0" y="7049452"/>
                </a:moveTo>
                <a:lnTo>
                  <a:pt x="9418319" y="7049452"/>
                </a:lnTo>
              </a:path>
            </a:pathLst>
          </a:custGeom>
          <a:ln w="28575">
            <a:solidFill>
              <a:srgbClr val="4580B2"/>
            </a:solidFill>
          </a:ln>
        </p:spPr>
        <p:txBody>
          <a:bodyPr wrap="square" lIns="0" tIns="0" rIns="0" bIns="0" rtlCol="0"/>
          <a:lstStyle/>
          <a:p>
            <a:endParaRPr sz="1588"/>
          </a:p>
        </p:txBody>
      </p:sp>
      <p:grpSp>
        <p:nvGrpSpPr>
          <p:cNvPr id="3" name="object 3">
            <a:extLst>
              <a:ext uri="{FF2B5EF4-FFF2-40B4-BE49-F238E27FC236}">
                <a16:creationId xmlns:a16="http://schemas.microsoft.com/office/drawing/2014/main" id="{BDAEE656-0AC7-9F73-7FDB-524A3262CC35}"/>
              </a:ext>
            </a:extLst>
          </p:cNvPr>
          <p:cNvGrpSpPr/>
          <p:nvPr/>
        </p:nvGrpSpPr>
        <p:grpSpPr>
          <a:xfrm>
            <a:off x="201169" y="208009"/>
            <a:ext cx="11722608" cy="6373905"/>
            <a:chOff x="228600" y="235743"/>
            <a:chExt cx="9601200" cy="7223759"/>
          </a:xfrm>
        </p:grpSpPr>
        <p:sp>
          <p:nvSpPr>
            <p:cNvPr id="4" name="object 4">
              <a:extLst>
                <a:ext uri="{FF2B5EF4-FFF2-40B4-BE49-F238E27FC236}">
                  <a16:creationId xmlns:a16="http://schemas.microsoft.com/office/drawing/2014/main" id="{2DE3AB7D-B93A-9834-11F8-A9143DD3D986}"/>
                </a:ext>
              </a:extLst>
            </p:cNvPr>
            <p:cNvSpPr/>
            <p:nvPr/>
          </p:nvSpPr>
          <p:spPr>
            <a:xfrm>
              <a:off x="228600" y="235743"/>
              <a:ext cx="9601200" cy="7223759"/>
            </a:xfrm>
            <a:custGeom>
              <a:avLst/>
              <a:gdLst/>
              <a:ahLst/>
              <a:cxnLst/>
              <a:rect l="l" t="t" r="r" b="b"/>
              <a:pathLst>
                <a:path w="9601200" h="7223759">
                  <a:moveTo>
                    <a:pt x="14287" y="0"/>
                  </a:moveTo>
                  <a:lnTo>
                    <a:pt x="14287" y="7223759"/>
                  </a:lnTo>
                </a:path>
                <a:path w="9601200" h="7223759">
                  <a:moveTo>
                    <a:pt x="0" y="14287"/>
                  </a:moveTo>
                  <a:lnTo>
                    <a:pt x="9601200" y="14287"/>
                  </a:lnTo>
                </a:path>
                <a:path w="9601200" h="7223759">
                  <a:moveTo>
                    <a:pt x="9586912" y="0"/>
                  </a:moveTo>
                  <a:lnTo>
                    <a:pt x="9586912" y="7223759"/>
                  </a:lnTo>
                </a:path>
                <a:path w="9601200" h="7223759">
                  <a:moveTo>
                    <a:pt x="0" y="7209472"/>
                  </a:moveTo>
                  <a:lnTo>
                    <a:pt x="9601200" y="7209472"/>
                  </a:lnTo>
                </a:path>
              </a:pathLst>
            </a:custGeom>
            <a:ln w="28575">
              <a:solidFill>
                <a:srgbClr val="4580B2"/>
              </a:solidFill>
            </a:ln>
          </p:spPr>
          <p:txBody>
            <a:bodyPr wrap="square" lIns="0" tIns="0" rIns="0" bIns="0" rtlCol="0"/>
            <a:lstStyle/>
            <a:p>
              <a:endParaRPr sz="1588"/>
            </a:p>
          </p:txBody>
        </p:sp>
        <p:pic>
          <p:nvPicPr>
            <p:cNvPr id="5" name="object 5">
              <a:extLst>
                <a:ext uri="{FF2B5EF4-FFF2-40B4-BE49-F238E27FC236}">
                  <a16:creationId xmlns:a16="http://schemas.microsoft.com/office/drawing/2014/main" id="{2D494339-F3A8-468E-D23A-1C51D7EFB88B}"/>
                </a:ext>
              </a:extLst>
            </p:cNvPr>
            <p:cNvPicPr/>
            <p:nvPr/>
          </p:nvPicPr>
          <p:blipFill>
            <a:blip r:embed="rId2" cstate="print"/>
            <a:stretch>
              <a:fillRect/>
            </a:stretch>
          </p:blipFill>
          <p:spPr>
            <a:xfrm>
              <a:off x="3086100" y="523779"/>
              <a:ext cx="3486150" cy="1454889"/>
            </a:xfrm>
            <a:prstGeom prst="rect">
              <a:avLst/>
            </a:prstGeom>
          </p:spPr>
        </p:pic>
      </p:grpSp>
      <p:sp>
        <p:nvSpPr>
          <p:cNvPr id="6" name="object 6">
            <a:extLst>
              <a:ext uri="{FF2B5EF4-FFF2-40B4-BE49-F238E27FC236}">
                <a16:creationId xmlns:a16="http://schemas.microsoft.com/office/drawing/2014/main" id="{64FF41AA-D5EA-10C5-3043-739598431765}"/>
              </a:ext>
            </a:extLst>
          </p:cNvPr>
          <p:cNvSpPr txBox="1"/>
          <p:nvPr/>
        </p:nvSpPr>
        <p:spPr>
          <a:xfrm>
            <a:off x="3521347" y="2155040"/>
            <a:ext cx="5014632" cy="3717590"/>
          </a:xfrm>
          <a:prstGeom prst="rect">
            <a:avLst/>
          </a:prstGeom>
        </p:spPr>
        <p:txBody>
          <a:bodyPr vert="horz" wrap="square" lIns="0" tIns="122144" rIns="0" bIns="0" rtlCol="0">
            <a:spAutoFit/>
          </a:bodyPr>
          <a:lstStyle/>
          <a:p>
            <a:pPr marL="33619" algn="ctr">
              <a:spcBef>
                <a:spcPts val="962"/>
              </a:spcBef>
            </a:pPr>
            <a:r>
              <a:rPr sz="1588" b="1" dirty="0">
                <a:solidFill>
                  <a:srgbClr val="287FB8"/>
                </a:solidFill>
                <a:latin typeface="Times New Roman"/>
                <a:cs typeface="Times New Roman"/>
              </a:rPr>
              <a:t>STATE</a:t>
            </a:r>
            <a:r>
              <a:rPr sz="1588" b="1" spc="-13" dirty="0">
                <a:solidFill>
                  <a:srgbClr val="287FB8"/>
                </a:solidFill>
                <a:latin typeface="Times New Roman"/>
                <a:cs typeface="Times New Roman"/>
              </a:rPr>
              <a:t> </a:t>
            </a:r>
            <a:r>
              <a:rPr sz="1588" b="1" dirty="0">
                <a:solidFill>
                  <a:srgbClr val="287FB8"/>
                </a:solidFill>
                <a:latin typeface="Times New Roman"/>
                <a:cs typeface="Times New Roman"/>
              </a:rPr>
              <a:t>OF</a:t>
            </a:r>
            <a:r>
              <a:rPr sz="1588" b="1" spc="-9" dirty="0">
                <a:solidFill>
                  <a:srgbClr val="287FB8"/>
                </a:solidFill>
                <a:latin typeface="Times New Roman"/>
                <a:cs typeface="Times New Roman"/>
              </a:rPr>
              <a:t> NEVADA</a:t>
            </a:r>
            <a:endParaRPr sz="1588" dirty="0">
              <a:latin typeface="Times New Roman"/>
              <a:cs typeface="Times New Roman"/>
            </a:endParaRPr>
          </a:p>
          <a:p>
            <a:pPr algn="ctr">
              <a:spcBef>
                <a:spcPts val="874"/>
              </a:spcBef>
            </a:pPr>
            <a:r>
              <a:rPr sz="1588" b="1" dirty="0">
                <a:solidFill>
                  <a:srgbClr val="287FB8"/>
                </a:solidFill>
                <a:latin typeface="Times New Roman"/>
                <a:cs typeface="Times New Roman"/>
              </a:rPr>
              <a:t>Department</a:t>
            </a:r>
            <a:r>
              <a:rPr sz="1588" b="1" spc="-22" dirty="0">
                <a:solidFill>
                  <a:srgbClr val="287FB8"/>
                </a:solidFill>
                <a:latin typeface="Times New Roman"/>
                <a:cs typeface="Times New Roman"/>
              </a:rPr>
              <a:t> </a:t>
            </a:r>
            <a:r>
              <a:rPr sz="1588" b="1" dirty="0">
                <a:solidFill>
                  <a:srgbClr val="287FB8"/>
                </a:solidFill>
                <a:latin typeface="Times New Roman"/>
                <a:cs typeface="Times New Roman"/>
              </a:rPr>
              <a:t>of</a:t>
            </a:r>
            <a:r>
              <a:rPr sz="1588" b="1" spc="-22" dirty="0">
                <a:solidFill>
                  <a:srgbClr val="287FB8"/>
                </a:solidFill>
                <a:latin typeface="Times New Roman"/>
                <a:cs typeface="Times New Roman"/>
              </a:rPr>
              <a:t> </a:t>
            </a:r>
            <a:r>
              <a:rPr sz="1588" b="1" dirty="0">
                <a:solidFill>
                  <a:srgbClr val="287FB8"/>
                </a:solidFill>
                <a:latin typeface="Times New Roman"/>
                <a:cs typeface="Times New Roman"/>
              </a:rPr>
              <a:t>Employment,</a:t>
            </a:r>
            <a:r>
              <a:rPr sz="1588" b="1" spc="-22" dirty="0">
                <a:solidFill>
                  <a:srgbClr val="287FB8"/>
                </a:solidFill>
                <a:latin typeface="Times New Roman"/>
                <a:cs typeface="Times New Roman"/>
              </a:rPr>
              <a:t> </a:t>
            </a:r>
            <a:r>
              <a:rPr sz="1588" b="1" dirty="0">
                <a:solidFill>
                  <a:srgbClr val="287FB8"/>
                </a:solidFill>
                <a:latin typeface="Times New Roman"/>
                <a:cs typeface="Times New Roman"/>
              </a:rPr>
              <a:t>Training,</a:t>
            </a:r>
            <a:r>
              <a:rPr sz="1588" b="1" spc="-18" dirty="0">
                <a:solidFill>
                  <a:srgbClr val="287FB8"/>
                </a:solidFill>
                <a:latin typeface="Times New Roman"/>
                <a:cs typeface="Times New Roman"/>
              </a:rPr>
              <a:t> </a:t>
            </a:r>
            <a:r>
              <a:rPr sz="1588" b="1" dirty="0">
                <a:solidFill>
                  <a:srgbClr val="287FB8"/>
                </a:solidFill>
                <a:latin typeface="Times New Roman"/>
                <a:cs typeface="Times New Roman"/>
              </a:rPr>
              <a:t>and</a:t>
            </a:r>
            <a:r>
              <a:rPr sz="1588" b="1" spc="-22" dirty="0">
                <a:solidFill>
                  <a:srgbClr val="287FB8"/>
                </a:solidFill>
                <a:latin typeface="Times New Roman"/>
                <a:cs typeface="Times New Roman"/>
              </a:rPr>
              <a:t> </a:t>
            </a:r>
            <a:r>
              <a:rPr sz="1588" b="1" spc="-9" dirty="0">
                <a:solidFill>
                  <a:srgbClr val="287FB8"/>
                </a:solidFill>
                <a:latin typeface="Times New Roman"/>
                <a:cs typeface="Times New Roman"/>
              </a:rPr>
              <a:t>Rehabilitation</a:t>
            </a:r>
            <a:endParaRPr sz="1588" dirty="0">
              <a:latin typeface="Times New Roman"/>
              <a:cs typeface="Times New Roman"/>
            </a:endParaRPr>
          </a:p>
          <a:p>
            <a:pPr marL="33619" algn="ctr">
              <a:spcBef>
                <a:spcPts val="702"/>
              </a:spcBef>
            </a:pPr>
            <a:r>
              <a:rPr sz="2118" b="1" dirty="0">
                <a:solidFill>
                  <a:srgbClr val="287FB8"/>
                </a:solidFill>
                <a:latin typeface="Times New Roman"/>
                <a:cs typeface="Times New Roman"/>
              </a:rPr>
              <a:t>EMPLOYMENT</a:t>
            </a:r>
            <a:r>
              <a:rPr sz="2118" b="1" spc="-35" dirty="0">
                <a:solidFill>
                  <a:srgbClr val="287FB8"/>
                </a:solidFill>
                <a:latin typeface="Times New Roman"/>
                <a:cs typeface="Times New Roman"/>
              </a:rPr>
              <a:t> </a:t>
            </a:r>
            <a:r>
              <a:rPr sz="2118" b="1" spc="-9" dirty="0">
                <a:solidFill>
                  <a:srgbClr val="287FB8"/>
                </a:solidFill>
                <a:latin typeface="Times New Roman"/>
                <a:cs typeface="Times New Roman"/>
              </a:rPr>
              <a:t>SECURITY</a:t>
            </a:r>
            <a:r>
              <a:rPr sz="2118" b="1" spc="-40" dirty="0">
                <a:solidFill>
                  <a:srgbClr val="287FB8"/>
                </a:solidFill>
                <a:latin typeface="Times New Roman"/>
                <a:cs typeface="Times New Roman"/>
              </a:rPr>
              <a:t> </a:t>
            </a:r>
            <a:r>
              <a:rPr sz="2118" b="1" spc="-9" dirty="0">
                <a:solidFill>
                  <a:srgbClr val="287FB8"/>
                </a:solidFill>
                <a:latin typeface="Times New Roman"/>
                <a:cs typeface="Times New Roman"/>
              </a:rPr>
              <a:t>DIVISION</a:t>
            </a:r>
            <a:endParaRPr sz="2118" dirty="0">
              <a:latin typeface="Times New Roman"/>
              <a:cs typeface="Times New Roman"/>
            </a:endParaRPr>
          </a:p>
          <a:p>
            <a:pPr marL="33619" algn="ctr">
              <a:spcBef>
                <a:spcPts val="2056"/>
              </a:spcBef>
            </a:pPr>
            <a:r>
              <a:rPr sz="1412" b="1" spc="-18" dirty="0">
                <a:solidFill>
                  <a:srgbClr val="287FB8"/>
                </a:solidFill>
                <a:latin typeface="Times New Roman"/>
                <a:cs typeface="Times New Roman"/>
              </a:rPr>
              <a:t>2026</a:t>
            </a:r>
            <a:endParaRPr sz="1412" dirty="0">
              <a:latin typeface="Times New Roman"/>
              <a:cs typeface="Times New Roman"/>
            </a:endParaRPr>
          </a:p>
          <a:p>
            <a:pPr marL="33619" algn="ctr">
              <a:spcBef>
                <a:spcPts val="1425"/>
              </a:spcBef>
            </a:pPr>
            <a:r>
              <a:rPr sz="1588" b="1" dirty="0">
                <a:solidFill>
                  <a:srgbClr val="287FB8"/>
                </a:solidFill>
                <a:latin typeface="Times New Roman"/>
                <a:cs typeface="Times New Roman"/>
              </a:rPr>
              <a:t>ESTIMATED</a:t>
            </a:r>
            <a:r>
              <a:rPr sz="1588" b="1" spc="-22" dirty="0">
                <a:solidFill>
                  <a:srgbClr val="287FB8"/>
                </a:solidFill>
                <a:latin typeface="Times New Roman"/>
                <a:cs typeface="Times New Roman"/>
              </a:rPr>
              <a:t> </a:t>
            </a:r>
            <a:r>
              <a:rPr sz="1588" b="1" dirty="0">
                <a:solidFill>
                  <a:srgbClr val="287FB8"/>
                </a:solidFill>
                <a:latin typeface="Times New Roman"/>
                <a:cs typeface="Times New Roman"/>
              </a:rPr>
              <a:t>TAX</a:t>
            </a:r>
            <a:r>
              <a:rPr sz="1588" b="1" spc="-18" dirty="0">
                <a:solidFill>
                  <a:srgbClr val="287FB8"/>
                </a:solidFill>
                <a:latin typeface="Times New Roman"/>
                <a:cs typeface="Times New Roman"/>
              </a:rPr>
              <a:t> </a:t>
            </a:r>
            <a:r>
              <a:rPr sz="1588" b="1" dirty="0">
                <a:solidFill>
                  <a:srgbClr val="287FB8"/>
                </a:solidFill>
                <a:latin typeface="Times New Roman"/>
                <a:cs typeface="Times New Roman"/>
              </a:rPr>
              <a:t>RATE</a:t>
            </a:r>
            <a:r>
              <a:rPr sz="1588" b="1" spc="-13" dirty="0">
                <a:solidFill>
                  <a:srgbClr val="287FB8"/>
                </a:solidFill>
                <a:latin typeface="Times New Roman"/>
                <a:cs typeface="Times New Roman"/>
              </a:rPr>
              <a:t> </a:t>
            </a:r>
            <a:r>
              <a:rPr sz="1588" b="1" spc="-9" dirty="0">
                <a:solidFill>
                  <a:srgbClr val="287FB8"/>
                </a:solidFill>
                <a:latin typeface="Times New Roman"/>
                <a:cs typeface="Times New Roman"/>
              </a:rPr>
              <a:t>SCHEDULES</a:t>
            </a:r>
            <a:endParaRPr sz="1588" dirty="0">
              <a:latin typeface="Times New Roman"/>
              <a:cs typeface="Times New Roman"/>
            </a:endParaRPr>
          </a:p>
          <a:p>
            <a:pPr marL="33619" algn="ctr">
              <a:spcBef>
                <a:spcPts val="596"/>
              </a:spcBef>
            </a:pPr>
            <a:r>
              <a:rPr sz="1235" b="1" spc="-22" dirty="0">
                <a:solidFill>
                  <a:srgbClr val="287FB8"/>
                </a:solidFill>
                <a:latin typeface="Times New Roman"/>
                <a:cs typeface="Times New Roman"/>
              </a:rPr>
              <a:t>For</a:t>
            </a:r>
            <a:endParaRPr sz="1235" dirty="0">
              <a:latin typeface="Times New Roman"/>
              <a:cs typeface="Times New Roman"/>
            </a:endParaRPr>
          </a:p>
          <a:p>
            <a:pPr marL="34180" algn="ctr">
              <a:spcBef>
                <a:spcPts val="383"/>
              </a:spcBef>
            </a:pPr>
            <a:r>
              <a:rPr sz="1588" b="1" spc="-9" dirty="0">
                <a:solidFill>
                  <a:srgbClr val="287FB8"/>
                </a:solidFill>
                <a:latin typeface="Times New Roman"/>
                <a:cs typeface="Times New Roman"/>
              </a:rPr>
              <a:t>Unemployment</a:t>
            </a:r>
            <a:r>
              <a:rPr sz="1588" b="1" spc="-4" dirty="0">
                <a:solidFill>
                  <a:srgbClr val="287FB8"/>
                </a:solidFill>
                <a:latin typeface="Times New Roman"/>
                <a:cs typeface="Times New Roman"/>
              </a:rPr>
              <a:t> </a:t>
            </a:r>
            <a:r>
              <a:rPr sz="1588" b="1" spc="-9" dirty="0">
                <a:solidFill>
                  <a:srgbClr val="287FB8"/>
                </a:solidFill>
                <a:latin typeface="Times New Roman"/>
                <a:cs typeface="Times New Roman"/>
              </a:rPr>
              <a:t>Insurance</a:t>
            </a:r>
            <a:endParaRPr sz="1588" dirty="0">
              <a:latin typeface="Times New Roman"/>
              <a:cs typeface="Times New Roman"/>
            </a:endParaRPr>
          </a:p>
          <a:p>
            <a:pPr>
              <a:spcBef>
                <a:spcPts val="847"/>
              </a:spcBef>
            </a:pPr>
            <a:endParaRPr sz="1588" dirty="0">
              <a:latin typeface="Times New Roman"/>
              <a:cs typeface="Times New Roman"/>
            </a:endParaRPr>
          </a:p>
          <a:p>
            <a:pPr marL="1154267" marR="1113364" algn="ctr">
              <a:lnSpc>
                <a:spcPts val="1623"/>
              </a:lnSpc>
            </a:pPr>
            <a:r>
              <a:rPr sz="1412" b="1" dirty="0">
                <a:solidFill>
                  <a:srgbClr val="287FB8"/>
                </a:solidFill>
                <a:latin typeface="Times New Roman"/>
                <a:cs typeface="Times New Roman"/>
              </a:rPr>
              <a:t>Employment</a:t>
            </a:r>
            <a:r>
              <a:rPr sz="1412" b="1" spc="-66" dirty="0">
                <a:solidFill>
                  <a:srgbClr val="287FB8"/>
                </a:solidFill>
                <a:latin typeface="Times New Roman"/>
                <a:cs typeface="Times New Roman"/>
              </a:rPr>
              <a:t> </a:t>
            </a:r>
            <a:r>
              <a:rPr sz="1412" b="1" dirty="0">
                <a:solidFill>
                  <a:srgbClr val="287FB8"/>
                </a:solidFill>
                <a:latin typeface="Times New Roman"/>
                <a:cs typeface="Times New Roman"/>
              </a:rPr>
              <a:t>Security</a:t>
            </a:r>
            <a:r>
              <a:rPr sz="1412" b="1" spc="-66" dirty="0">
                <a:solidFill>
                  <a:srgbClr val="287FB8"/>
                </a:solidFill>
                <a:latin typeface="Times New Roman"/>
                <a:cs typeface="Times New Roman"/>
              </a:rPr>
              <a:t> </a:t>
            </a:r>
            <a:r>
              <a:rPr sz="1412" b="1" spc="-9" dirty="0">
                <a:solidFill>
                  <a:srgbClr val="287FB8"/>
                </a:solidFill>
                <a:latin typeface="Times New Roman"/>
                <a:cs typeface="Times New Roman"/>
              </a:rPr>
              <a:t>Council </a:t>
            </a:r>
            <a:r>
              <a:rPr sz="1412" b="1" dirty="0">
                <a:solidFill>
                  <a:srgbClr val="287FB8"/>
                </a:solidFill>
                <a:latin typeface="Times New Roman"/>
                <a:cs typeface="Times New Roman"/>
              </a:rPr>
              <a:t>Meeting</a:t>
            </a:r>
            <a:r>
              <a:rPr sz="1412" b="1" spc="-49" dirty="0">
                <a:solidFill>
                  <a:srgbClr val="287FB8"/>
                </a:solidFill>
                <a:latin typeface="Times New Roman"/>
                <a:cs typeface="Times New Roman"/>
              </a:rPr>
              <a:t> </a:t>
            </a:r>
            <a:r>
              <a:rPr sz="1412" b="1" dirty="0">
                <a:solidFill>
                  <a:srgbClr val="287FB8"/>
                </a:solidFill>
                <a:latin typeface="Times New Roman"/>
                <a:cs typeface="Times New Roman"/>
              </a:rPr>
              <a:t>and</a:t>
            </a:r>
            <a:r>
              <a:rPr sz="1412" b="1" spc="-44" dirty="0">
                <a:solidFill>
                  <a:srgbClr val="287FB8"/>
                </a:solidFill>
                <a:latin typeface="Times New Roman"/>
                <a:cs typeface="Times New Roman"/>
              </a:rPr>
              <a:t> </a:t>
            </a:r>
            <a:r>
              <a:rPr sz="1412" b="1" dirty="0">
                <a:solidFill>
                  <a:srgbClr val="287FB8"/>
                </a:solidFill>
                <a:latin typeface="Times New Roman"/>
                <a:cs typeface="Times New Roman"/>
              </a:rPr>
              <a:t>Small</a:t>
            </a:r>
            <a:r>
              <a:rPr sz="1412" b="1" spc="-44" dirty="0">
                <a:solidFill>
                  <a:srgbClr val="287FB8"/>
                </a:solidFill>
                <a:latin typeface="Times New Roman"/>
                <a:cs typeface="Times New Roman"/>
              </a:rPr>
              <a:t> </a:t>
            </a:r>
            <a:r>
              <a:rPr sz="1412" b="1" dirty="0">
                <a:solidFill>
                  <a:srgbClr val="287FB8"/>
                </a:solidFill>
                <a:latin typeface="Times New Roman"/>
                <a:cs typeface="Times New Roman"/>
              </a:rPr>
              <a:t>Business</a:t>
            </a:r>
            <a:r>
              <a:rPr sz="1412" b="1" spc="-49" dirty="0">
                <a:solidFill>
                  <a:srgbClr val="287FB8"/>
                </a:solidFill>
                <a:latin typeface="Times New Roman"/>
                <a:cs typeface="Times New Roman"/>
              </a:rPr>
              <a:t> </a:t>
            </a:r>
            <a:r>
              <a:rPr sz="1412" b="1" spc="-9" dirty="0">
                <a:solidFill>
                  <a:srgbClr val="287FB8"/>
                </a:solidFill>
                <a:latin typeface="Times New Roman"/>
                <a:cs typeface="Times New Roman"/>
              </a:rPr>
              <a:t>Impact</a:t>
            </a:r>
            <a:endParaRPr sz="1412" dirty="0">
              <a:latin typeface="Times New Roman"/>
              <a:cs typeface="Times New Roman"/>
            </a:endParaRPr>
          </a:p>
          <a:p>
            <a:pPr marL="33619" algn="ctr">
              <a:spcBef>
                <a:spcPts val="1235"/>
              </a:spcBef>
            </a:pPr>
            <a:r>
              <a:rPr sz="1235" b="1" dirty="0">
                <a:solidFill>
                  <a:srgbClr val="287FB8"/>
                </a:solidFill>
                <a:latin typeface="Times New Roman"/>
                <a:cs typeface="Times New Roman"/>
              </a:rPr>
              <a:t>11-Sep-</a:t>
            </a:r>
            <a:r>
              <a:rPr sz="1235" b="1" spc="-18" dirty="0">
                <a:solidFill>
                  <a:srgbClr val="287FB8"/>
                </a:solidFill>
                <a:latin typeface="Times New Roman"/>
                <a:cs typeface="Times New Roman"/>
              </a:rPr>
              <a:t>2025</a:t>
            </a:r>
            <a:endParaRPr sz="1235" dirty="0">
              <a:latin typeface="Times New Roman"/>
              <a:cs typeface="Times New Roman"/>
            </a:endParaRPr>
          </a:p>
        </p:txBody>
      </p:sp>
    </p:spTree>
    <p:extLst>
      <p:ext uri="{BB962C8B-B14F-4D97-AF65-F5344CB8AC3E}">
        <p14:creationId xmlns:p14="http://schemas.microsoft.com/office/powerpoint/2010/main" val="10963453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DE754-81E5-30E6-C297-216D716C2E7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E9384CD-78BC-8CAF-3C42-8F05AA937741}"/>
              </a:ext>
            </a:extLst>
          </p:cNvPr>
          <p:cNvSpPr txBox="1"/>
          <p:nvPr/>
        </p:nvSpPr>
        <p:spPr>
          <a:xfrm>
            <a:off x="5181141" y="100599"/>
            <a:ext cx="1829360" cy="636936"/>
          </a:xfrm>
          <a:prstGeom prst="rect">
            <a:avLst/>
          </a:prstGeom>
        </p:spPr>
        <p:txBody>
          <a:bodyPr vert="horz" wrap="square" lIns="0" tIns="11206" rIns="0" bIns="0" rtlCol="0">
            <a:spAutoFit/>
          </a:bodyPr>
          <a:lstStyle/>
          <a:p>
            <a:pPr marL="560" algn="ctr">
              <a:spcBef>
                <a:spcPts val="88"/>
              </a:spcBef>
            </a:pPr>
            <a:r>
              <a:rPr sz="1059" b="1" spc="-9" dirty="0">
                <a:latin typeface="Calibri"/>
                <a:cs typeface="Calibri"/>
              </a:rPr>
              <a:t>SUMMARY</a:t>
            </a:r>
            <a:endParaRPr sz="1059">
              <a:latin typeface="Calibri"/>
              <a:cs typeface="Calibri"/>
            </a:endParaRPr>
          </a:p>
          <a:p>
            <a:pPr>
              <a:spcBef>
                <a:spcPts val="22"/>
              </a:spcBef>
            </a:pPr>
            <a:endParaRPr sz="1059">
              <a:latin typeface="Calibri"/>
              <a:cs typeface="Calibri"/>
            </a:endParaRPr>
          </a:p>
          <a:p>
            <a:pPr marL="11206" marR="4483" algn="ctr">
              <a:lnSpc>
                <a:spcPct val="101699"/>
              </a:lnSpc>
            </a:pPr>
            <a:r>
              <a:rPr sz="971" dirty="0">
                <a:latin typeface="Calibri"/>
                <a:cs typeface="Calibri"/>
              </a:rPr>
              <a:t>Estimated</a:t>
            </a:r>
            <a:r>
              <a:rPr sz="971" spc="-35" dirty="0">
                <a:latin typeface="Calibri"/>
                <a:cs typeface="Calibri"/>
              </a:rPr>
              <a:t> </a:t>
            </a:r>
            <a:r>
              <a:rPr sz="971" dirty="0">
                <a:latin typeface="Calibri"/>
                <a:cs typeface="Calibri"/>
              </a:rPr>
              <a:t>Distribution</a:t>
            </a:r>
            <a:r>
              <a:rPr sz="971" spc="-35" dirty="0">
                <a:latin typeface="Calibri"/>
                <a:cs typeface="Calibri"/>
              </a:rPr>
              <a:t> </a:t>
            </a:r>
            <a:r>
              <a:rPr sz="971" dirty="0">
                <a:latin typeface="Calibri"/>
                <a:cs typeface="Calibri"/>
              </a:rPr>
              <a:t>of</a:t>
            </a:r>
            <a:r>
              <a:rPr sz="971" spc="-31" dirty="0">
                <a:latin typeface="Calibri"/>
                <a:cs typeface="Calibri"/>
              </a:rPr>
              <a:t> </a:t>
            </a:r>
            <a:r>
              <a:rPr sz="971" spc="-9" dirty="0">
                <a:latin typeface="Calibri"/>
                <a:cs typeface="Calibri"/>
              </a:rPr>
              <a:t>Employers </a:t>
            </a:r>
            <a:r>
              <a:rPr sz="971" dirty="0">
                <a:latin typeface="Calibri"/>
                <a:cs typeface="Calibri"/>
              </a:rPr>
              <a:t>Calendar</a:t>
            </a:r>
            <a:r>
              <a:rPr sz="971" spc="-9" dirty="0">
                <a:latin typeface="Calibri"/>
                <a:cs typeface="Calibri"/>
              </a:rPr>
              <a:t> </a:t>
            </a:r>
            <a:r>
              <a:rPr sz="971" dirty="0">
                <a:latin typeface="Calibri"/>
                <a:cs typeface="Calibri"/>
              </a:rPr>
              <a:t>Year</a:t>
            </a:r>
            <a:r>
              <a:rPr sz="971" spc="-9" dirty="0">
                <a:latin typeface="Calibri"/>
                <a:cs typeface="Calibri"/>
              </a:rPr>
              <a:t> </a:t>
            </a:r>
            <a:r>
              <a:rPr sz="971" spc="-18" dirty="0">
                <a:latin typeface="Calibri"/>
                <a:cs typeface="Calibri"/>
              </a:rPr>
              <a:t>2026</a:t>
            </a:r>
            <a:endParaRPr sz="971">
              <a:latin typeface="Calibri"/>
              <a:cs typeface="Calibri"/>
            </a:endParaRPr>
          </a:p>
        </p:txBody>
      </p:sp>
      <p:graphicFrame>
        <p:nvGraphicFramePr>
          <p:cNvPr id="3" name="object 3">
            <a:extLst>
              <a:ext uri="{FF2B5EF4-FFF2-40B4-BE49-F238E27FC236}">
                <a16:creationId xmlns:a16="http://schemas.microsoft.com/office/drawing/2014/main" id="{528CF6C8-FDCC-7323-23C6-D4788A76A803}"/>
              </a:ext>
            </a:extLst>
          </p:cNvPr>
          <p:cNvGraphicFramePr>
            <a:graphicFrameLocks noGrp="1"/>
          </p:cNvGraphicFramePr>
          <p:nvPr/>
        </p:nvGraphicFramePr>
        <p:xfrm>
          <a:off x="2414868" y="974433"/>
          <a:ext cx="7571811" cy="5682503"/>
        </p:xfrm>
        <a:graphic>
          <a:graphicData uri="http://schemas.openxmlformats.org/drawingml/2006/table">
            <a:tbl>
              <a:tblPr firstRow="1" bandRow="1">
                <a:tableStyleId>{2D5ABB26-0587-4C30-8999-92F81FD0307C}</a:tableStyleId>
              </a:tblPr>
              <a:tblGrid>
                <a:gridCol w="886384">
                  <a:extLst>
                    <a:ext uri="{9D8B030D-6E8A-4147-A177-3AD203B41FA5}">
                      <a16:colId xmlns:a16="http://schemas.microsoft.com/office/drawing/2014/main" val="20000"/>
                    </a:ext>
                  </a:extLst>
                </a:gridCol>
                <a:gridCol w="1181660">
                  <a:extLst>
                    <a:ext uri="{9D8B030D-6E8A-4147-A177-3AD203B41FA5}">
                      <a16:colId xmlns:a16="http://schemas.microsoft.com/office/drawing/2014/main" val="20001"/>
                    </a:ext>
                  </a:extLst>
                </a:gridCol>
                <a:gridCol w="807384">
                  <a:extLst>
                    <a:ext uri="{9D8B030D-6E8A-4147-A177-3AD203B41FA5}">
                      <a16:colId xmlns:a16="http://schemas.microsoft.com/office/drawing/2014/main" val="20002"/>
                    </a:ext>
                  </a:extLst>
                </a:gridCol>
                <a:gridCol w="1517276">
                  <a:extLst>
                    <a:ext uri="{9D8B030D-6E8A-4147-A177-3AD203B41FA5}">
                      <a16:colId xmlns:a16="http://schemas.microsoft.com/office/drawing/2014/main" val="20003"/>
                    </a:ext>
                  </a:extLst>
                </a:gridCol>
                <a:gridCol w="501463">
                  <a:extLst>
                    <a:ext uri="{9D8B030D-6E8A-4147-A177-3AD203B41FA5}">
                      <a16:colId xmlns:a16="http://schemas.microsoft.com/office/drawing/2014/main" val="20004"/>
                    </a:ext>
                  </a:extLst>
                </a:gridCol>
                <a:gridCol w="807944">
                  <a:extLst>
                    <a:ext uri="{9D8B030D-6E8A-4147-A177-3AD203B41FA5}">
                      <a16:colId xmlns:a16="http://schemas.microsoft.com/office/drawing/2014/main" val="20005"/>
                    </a:ext>
                  </a:extLst>
                </a:gridCol>
                <a:gridCol w="404532">
                  <a:extLst>
                    <a:ext uri="{9D8B030D-6E8A-4147-A177-3AD203B41FA5}">
                      <a16:colId xmlns:a16="http://schemas.microsoft.com/office/drawing/2014/main" val="20006"/>
                    </a:ext>
                  </a:extLst>
                </a:gridCol>
                <a:gridCol w="807944">
                  <a:extLst>
                    <a:ext uri="{9D8B030D-6E8A-4147-A177-3AD203B41FA5}">
                      <a16:colId xmlns:a16="http://schemas.microsoft.com/office/drawing/2014/main" val="20007"/>
                    </a:ext>
                  </a:extLst>
                </a:gridCol>
                <a:gridCol w="657224">
                  <a:extLst>
                    <a:ext uri="{9D8B030D-6E8A-4147-A177-3AD203B41FA5}">
                      <a16:colId xmlns:a16="http://schemas.microsoft.com/office/drawing/2014/main" val="20008"/>
                    </a:ext>
                  </a:extLst>
                </a:gridCol>
              </a:tblGrid>
              <a:tr h="175932">
                <a:tc>
                  <a:txBody>
                    <a:bodyPr/>
                    <a:lstStyle/>
                    <a:p>
                      <a:pPr marL="9525">
                        <a:lnSpc>
                          <a:spcPts val="1140"/>
                        </a:lnSpc>
                      </a:pPr>
                      <a:r>
                        <a:rPr sz="1100" dirty="0">
                          <a:latin typeface="Calibri"/>
                          <a:cs typeface="Calibri"/>
                        </a:rPr>
                        <a:t>Page</a:t>
                      </a:r>
                      <a:r>
                        <a:rPr sz="1100" spc="-25" dirty="0">
                          <a:latin typeface="Calibri"/>
                          <a:cs typeface="Calibri"/>
                        </a:rPr>
                        <a:t> </a:t>
                      </a:r>
                      <a:r>
                        <a:rPr sz="1100" spc="-50" dirty="0">
                          <a:latin typeface="Calibri"/>
                          <a:cs typeface="Calibri"/>
                        </a:rPr>
                        <a:t>#</a:t>
                      </a:r>
                      <a:endParaRPr sz="1100">
                        <a:latin typeface="Calibri"/>
                        <a:cs typeface="Calibri"/>
                      </a:endParaRPr>
                    </a:p>
                  </a:txBody>
                  <a:tcPr marL="0" marR="0" marT="0"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B w="9525">
                      <a:solidFill>
                        <a:srgbClr val="000000"/>
                      </a:solidFill>
                      <a:prstDash val="solid"/>
                    </a:lnB>
                  </a:tcPr>
                </a:tc>
                <a:tc>
                  <a:txBody>
                    <a:bodyPr/>
                    <a:lstStyle/>
                    <a:p>
                      <a:pPr marR="92710" algn="ctr">
                        <a:lnSpc>
                          <a:spcPts val="1140"/>
                        </a:lnSpc>
                      </a:pPr>
                      <a:r>
                        <a:rPr sz="1100" b="1" spc="-50" dirty="0">
                          <a:latin typeface="Calibri"/>
                          <a:cs typeface="Calibri"/>
                        </a:rPr>
                        <a:t>2</a:t>
                      </a:r>
                      <a:endParaRPr sz="1100">
                        <a:latin typeface="Calibri"/>
                        <a:cs typeface="Calibri"/>
                      </a:endParaRPr>
                    </a:p>
                  </a:txBody>
                  <a:tcPr marL="0" marR="0" marT="0"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B w="9525">
                      <a:solidFill>
                        <a:srgbClr val="000000"/>
                      </a:solidFill>
                      <a:prstDash val="solid"/>
                    </a:lnB>
                  </a:tcPr>
                </a:tc>
                <a:tc>
                  <a:txBody>
                    <a:bodyPr/>
                    <a:lstStyle/>
                    <a:p>
                      <a:pPr marR="1905" algn="r">
                        <a:lnSpc>
                          <a:spcPts val="1140"/>
                        </a:lnSpc>
                      </a:pPr>
                      <a:r>
                        <a:rPr sz="1100" b="1" spc="-50" dirty="0">
                          <a:latin typeface="Calibri"/>
                          <a:cs typeface="Calibri"/>
                        </a:rPr>
                        <a:t>3</a:t>
                      </a:r>
                      <a:endParaRPr sz="1100">
                        <a:latin typeface="Calibri"/>
                        <a:cs typeface="Calibri"/>
                      </a:endParaRPr>
                    </a:p>
                  </a:txBody>
                  <a:tcPr marL="0" marR="0" marT="0"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B w="9525">
                      <a:solidFill>
                        <a:srgbClr val="000000"/>
                      </a:solidFill>
                      <a:prstDash val="solid"/>
                    </a:lnB>
                  </a:tcPr>
                </a:tc>
                <a:tc>
                  <a:txBody>
                    <a:bodyPr/>
                    <a:lstStyle/>
                    <a:p>
                      <a:pPr marR="1905" algn="r">
                        <a:lnSpc>
                          <a:spcPts val="1140"/>
                        </a:lnSpc>
                      </a:pPr>
                      <a:r>
                        <a:rPr sz="1100" b="1" spc="-50" dirty="0">
                          <a:latin typeface="Calibri"/>
                          <a:cs typeface="Calibri"/>
                        </a:rPr>
                        <a:t>4</a:t>
                      </a:r>
                      <a:endParaRPr sz="1100">
                        <a:latin typeface="Calibri"/>
                        <a:cs typeface="Calibri"/>
                      </a:endParaRPr>
                    </a:p>
                  </a:txBody>
                  <a:tcPr marL="0" marR="0" marT="0" marB="0">
                    <a:lnB w="9525">
                      <a:solidFill>
                        <a:srgbClr val="000000"/>
                      </a:solidFill>
                      <a:prstDash val="solid"/>
                    </a:lnB>
                  </a:tcPr>
                </a:tc>
                <a:extLst>
                  <a:ext uri="{0D108BD9-81ED-4DB2-BD59-A6C34878D82A}">
                    <a16:rowId xmlns:a16="http://schemas.microsoft.com/office/drawing/2014/main" val="10000"/>
                  </a:ext>
                </a:extLst>
              </a:tr>
              <a:tr h="168088">
                <a:tc>
                  <a:txBody>
                    <a:bodyPr/>
                    <a:lstStyle/>
                    <a:p>
                      <a:pPr marL="9525">
                        <a:lnSpc>
                          <a:spcPts val="1150"/>
                        </a:lnSpc>
                      </a:pPr>
                      <a:r>
                        <a:rPr sz="1000" dirty="0">
                          <a:latin typeface="Calibri"/>
                          <a:cs typeface="Calibri"/>
                        </a:rPr>
                        <a:t>Range </a:t>
                      </a:r>
                      <a:r>
                        <a:rPr sz="1000" spc="-25" dirty="0">
                          <a:latin typeface="Calibri"/>
                          <a:cs typeface="Calibri"/>
                        </a:rPr>
                        <a:t>of</a:t>
                      </a:r>
                      <a:endParaRPr sz="1000">
                        <a:latin typeface="Calibri"/>
                        <a:cs typeface="Calibri"/>
                      </a:endParaRPr>
                    </a:p>
                  </a:txBody>
                  <a:tcPr marL="0" marR="0" marT="0" marB="0">
                    <a:lnT w="9525">
                      <a:solidFill>
                        <a:srgbClr val="000000"/>
                      </a:solidFill>
                      <a:prstDash val="solid"/>
                    </a:lnT>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tcPr>
                </a:tc>
                <a:tc>
                  <a:txBody>
                    <a:bodyPr/>
                    <a:lstStyle/>
                    <a:p>
                      <a:pPr marL="556895">
                        <a:lnSpc>
                          <a:spcPts val="1150"/>
                        </a:lnSpc>
                      </a:pPr>
                      <a:r>
                        <a:rPr sz="1000" spc="-10" dirty="0">
                          <a:latin typeface="Calibri"/>
                          <a:cs typeface="Calibri"/>
                        </a:rPr>
                        <a:t>-</a:t>
                      </a:r>
                      <a:r>
                        <a:rPr sz="1000" spc="-20" dirty="0">
                          <a:latin typeface="Calibri"/>
                          <a:cs typeface="Calibri"/>
                        </a:rPr>
                        <a:t>9.10</a:t>
                      </a:r>
                      <a:endParaRPr sz="1000">
                        <a:latin typeface="Calibri"/>
                        <a:cs typeface="Calibri"/>
                      </a:endParaRPr>
                    </a:p>
                  </a:txBody>
                  <a:tcPr marL="0" marR="0" marT="0" marB="0">
                    <a:lnT w="9525">
                      <a:solidFill>
                        <a:srgbClr val="000000"/>
                      </a:solidFill>
                      <a:prstDash val="solid"/>
                    </a:lnT>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tcPr>
                </a:tc>
                <a:tc>
                  <a:txBody>
                    <a:bodyPr/>
                    <a:lstStyle/>
                    <a:p>
                      <a:pPr marR="1270" algn="r">
                        <a:lnSpc>
                          <a:spcPts val="1245"/>
                        </a:lnSpc>
                      </a:pPr>
                      <a:r>
                        <a:rPr sz="1000" spc="-10" dirty="0">
                          <a:latin typeface="Calibri"/>
                          <a:cs typeface="Calibri"/>
                        </a:rPr>
                        <a:t>-</a:t>
                      </a:r>
                      <a:r>
                        <a:rPr sz="1000" spc="-20" dirty="0">
                          <a:latin typeface="Calibri"/>
                          <a:cs typeface="Calibri"/>
                        </a:rPr>
                        <a:t>8.50</a:t>
                      </a:r>
                      <a:endParaRPr sz="1000">
                        <a:latin typeface="Calibri"/>
                        <a:cs typeface="Calibri"/>
                      </a:endParaRPr>
                    </a:p>
                  </a:txBody>
                  <a:tcPr marL="0" marR="0" marT="0" marB="0">
                    <a:lnT w="9525">
                      <a:solidFill>
                        <a:srgbClr val="000000"/>
                      </a:solidFill>
                      <a:prstDash val="solid"/>
                    </a:lnT>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tcPr>
                </a:tc>
                <a:tc>
                  <a:txBody>
                    <a:bodyPr/>
                    <a:lstStyle/>
                    <a:p>
                      <a:pPr marR="1270" algn="r">
                        <a:lnSpc>
                          <a:spcPts val="1150"/>
                        </a:lnSpc>
                      </a:pPr>
                      <a:r>
                        <a:rPr sz="1000" spc="-10" dirty="0">
                          <a:latin typeface="Calibri"/>
                          <a:cs typeface="Calibri"/>
                        </a:rPr>
                        <a:t>-</a:t>
                      </a:r>
                      <a:r>
                        <a:rPr sz="1000" spc="-20" dirty="0">
                          <a:latin typeface="Calibri"/>
                          <a:cs typeface="Calibri"/>
                        </a:rPr>
                        <a:t>7.85</a:t>
                      </a:r>
                      <a:endParaRPr sz="1000">
                        <a:latin typeface="Calibri"/>
                        <a:cs typeface="Calibri"/>
                      </a:endParaRPr>
                    </a:p>
                  </a:txBody>
                  <a:tcPr marL="0" marR="0" marT="0" marB="0">
                    <a:lnT w="9525">
                      <a:solidFill>
                        <a:srgbClr val="000000"/>
                      </a:solidFill>
                      <a:prstDash val="solid"/>
                    </a:lnT>
                  </a:tcPr>
                </a:tc>
                <a:extLst>
                  <a:ext uri="{0D108BD9-81ED-4DB2-BD59-A6C34878D82A}">
                    <a16:rowId xmlns:a16="http://schemas.microsoft.com/office/drawing/2014/main" val="10001"/>
                  </a:ext>
                </a:extLst>
              </a:tr>
              <a:tr h="200025">
                <a:tc>
                  <a:txBody>
                    <a:bodyPr/>
                    <a:lstStyle/>
                    <a:p>
                      <a:pPr marL="9525">
                        <a:lnSpc>
                          <a:spcPts val="840"/>
                        </a:lnSpc>
                      </a:pPr>
                      <a:r>
                        <a:rPr sz="1000" dirty="0">
                          <a:latin typeface="Calibri"/>
                          <a:cs typeface="Calibri"/>
                        </a:rPr>
                        <a:t>Reserve</a:t>
                      </a:r>
                      <a:r>
                        <a:rPr sz="1000" spc="-40" dirty="0">
                          <a:latin typeface="Calibri"/>
                          <a:cs typeface="Calibri"/>
                        </a:rPr>
                        <a:t> </a:t>
                      </a:r>
                      <a:r>
                        <a:rPr sz="1000" spc="-10" dirty="0">
                          <a:latin typeface="Calibri"/>
                          <a:cs typeface="Calibri"/>
                        </a:rPr>
                        <a:t>Ratios</a:t>
                      </a:r>
                      <a:endParaRPr sz="1000">
                        <a:latin typeface="Calibri"/>
                        <a:cs typeface="Calibri"/>
                      </a:endParaRPr>
                    </a:p>
                  </a:txBody>
                  <a:tcPr marL="0" marR="0" marT="0"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B w="9525">
                      <a:solidFill>
                        <a:srgbClr val="000000"/>
                      </a:solidFill>
                      <a:prstDash val="solid"/>
                    </a:lnB>
                  </a:tcPr>
                </a:tc>
                <a:tc>
                  <a:txBody>
                    <a:bodyPr/>
                    <a:lstStyle/>
                    <a:p>
                      <a:pPr marL="528955">
                        <a:lnSpc>
                          <a:spcPct val="100000"/>
                        </a:lnSpc>
                        <a:spcBef>
                          <a:spcPts val="20"/>
                        </a:spcBef>
                      </a:pPr>
                      <a:r>
                        <a:rPr sz="1000" spc="-10" dirty="0">
                          <a:latin typeface="Calibri"/>
                          <a:cs typeface="Calibri"/>
                        </a:rPr>
                        <a:t>16.50</a:t>
                      </a:r>
                      <a:endParaRPr sz="1000">
                        <a:latin typeface="Calibri"/>
                        <a:cs typeface="Calibri"/>
                      </a:endParaRPr>
                    </a:p>
                  </a:txBody>
                  <a:tcPr marL="0" marR="0" marT="2241"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B w="9525">
                      <a:solidFill>
                        <a:srgbClr val="000000"/>
                      </a:solidFill>
                      <a:prstDash val="solid"/>
                    </a:lnB>
                  </a:tcPr>
                </a:tc>
                <a:tc>
                  <a:txBody>
                    <a:bodyPr/>
                    <a:lstStyle/>
                    <a:p>
                      <a:pPr marR="1270" algn="r">
                        <a:lnSpc>
                          <a:spcPct val="100000"/>
                        </a:lnSpc>
                        <a:spcBef>
                          <a:spcPts val="20"/>
                        </a:spcBef>
                      </a:pPr>
                      <a:r>
                        <a:rPr sz="1000" spc="-10" dirty="0">
                          <a:latin typeface="Calibri"/>
                          <a:cs typeface="Calibri"/>
                        </a:rPr>
                        <a:t>17.10</a:t>
                      </a:r>
                      <a:endParaRPr sz="1000">
                        <a:latin typeface="Calibri"/>
                        <a:cs typeface="Calibri"/>
                      </a:endParaRPr>
                    </a:p>
                  </a:txBody>
                  <a:tcPr marL="0" marR="0" marT="2241"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B w="9525">
                      <a:solidFill>
                        <a:srgbClr val="000000"/>
                      </a:solidFill>
                      <a:prstDash val="solid"/>
                    </a:lnB>
                  </a:tcPr>
                </a:tc>
                <a:tc>
                  <a:txBody>
                    <a:bodyPr/>
                    <a:lstStyle/>
                    <a:p>
                      <a:pPr marR="1270" algn="r">
                        <a:lnSpc>
                          <a:spcPct val="100000"/>
                        </a:lnSpc>
                        <a:spcBef>
                          <a:spcPts val="20"/>
                        </a:spcBef>
                      </a:pPr>
                      <a:r>
                        <a:rPr sz="1000" spc="-10" dirty="0">
                          <a:latin typeface="Calibri"/>
                          <a:cs typeface="Calibri"/>
                        </a:rPr>
                        <a:t>17.75</a:t>
                      </a:r>
                      <a:endParaRPr sz="1000">
                        <a:latin typeface="Calibri"/>
                        <a:cs typeface="Calibri"/>
                      </a:endParaRPr>
                    </a:p>
                  </a:txBody>
                  <a:tcPr marL="0" marR="0" marT="2241" marB="0">
                    <a:lnB w="9525">
                      <a:solidFill>
                        <a:srgbClr val="000000"/>
                      </a:solidFill>
                      <a:prstDash val="solid"/>
                    </a:lnB>
                  </a:tcPr>
                </a:tc>
                <a:extLst>
                  <a:ext uri="{0D108BD9-81ED-4DB2-BD59-A6C34878D82A}">
                    <a16:rowId xmlns:a16="http://schemas.microsoft.com/office/drawing/2014/main" val="10002"/>
                  </a:ext>
                </a:extLst>
              </a:tr>
              <a:tr h="195543">
                <a:tc>
                  <a:txBody>
                    <a:bodyPr/>
                    <a:lstStyle/>
                    <a:p>
                      <a:pPr marL="9525">
                        <a:lnSpc>
                          <a:spcPts val="1205"/>
                        </a:lnSpc>
                      </a:pPr>
                      <a:r>
                        <a:rPr sz="1000" spc="-10" dirty="0">
                          <a:latin typeface="Calibri"/>
                          <a:cs typeface="Calibri"/>
                        </a:rPr>
                        <a:t>Increments</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marR="262255" algn="ctr">
                        <a:lnSpc>
                          <a:spcPts val="1205"/>
                        </a:lnSpc>
                      </a:pPr>
                      <a:r>
                        <a:rPr sz="1000" spc="-20" dirty="0">
                          <a:latin typeface="Calibri"/>
                          <a:cs typeface="Calibri"/>
                        </a:rPr>
                        <a:t>1.60</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marR="1270" algn="r">
                        <a:lnSpc>
                          <a:spcPts val="1205"/>
                        </a:lnSpc>
                      </a:pPr>
                      <a:r>
                        <a:rPr sz="1000" spc="-20" dirty="0">
                          <a:latin typeface="Calibri"/>
                          <a:cs typeface="Calibri"/>
                        </a:rPr>
                        <a:t>1.60</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marR="1270" algn="r">
                        <a:lnSpc>
                          <a:spcPts val="1205"/>
                        </a:lnSpc>
                      </a:pPr>
                      <a:r>
                        <a:rPr sz="1000" spc="-20" dirty="0">
                          <a:latin typeface="Calibri"/>
                          <a:cs typeface="Calibri"/>
                        </a:rPr>
                        <a:t>1.60</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3"/>
                  </a:ext>
                </a:extLst>
              </a:tr>
              <a:tr h="178734">
                <a:tc>
                  <a:txBody>
                    <a:bodyPr/>
                    <a:lstStyle/>
                    <a:p>
                      <a:pPr marL="9525">
                        <a:lnSpc>
                          <a:spcPts val="1150"/>
                        </a:lnSpc>
                      </a:pPr>
                      <a:r>
                        <a:rPr sz="1000" dirty="0">
                          <a:latin typeface="Calibri"/>
                          <a:cs typeface="Calibri"/>
                        </a:rPr>
                        <a:t>Average</a:t>
                      </a:r>
                      <a:r>
                        <a:rPr sz="1000" spc="-20" dirty="0">
                          <a:latin typeface="Calibri"/>
                          <a:cs typeface="Calibri"/>
                        </a:rPr>
                        <a:t> </a:t>
                      </a:r>
                      <a:r>
                        <a:rPr sz="1000" dirty="0">
                          <a:latin typeface="Calibri"/>
                          <a:cs typeface="Calibri"/>
                        </a:rPr>
                        <a:t>UI</a:t>
                      </a:r>
                      <a:r>
                        <a:rPr sz="1000" spc="-20" dirty="0">
                          <a:latin typeface="Calibri"/>
                          <a:cs typeface="Calibri"/>
                        </a:rPr>
                        <a:t> Rate</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marR="262255" algn="ctr">
                        <a:lnSpc>
                          <a:spcPts val="1150"/>
                        </a:lnSpc>
                      </a:pPr>
                      <a:r>
                        <a:rPr sz="1000" spc="-20" dirty="0">
                          <a:latin typeface="Calibri"/>
                          <a:cs typeface="Calibri"/>
                        </a:rPr>
                        <a:t>1.45</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marR="1270" algn="r">
                        <a:lnSpc>
                          <a:spcPts val="1150"/>
                        </a:lnSpc>
                      </a:pPr>
                      <a:r>
                        <a:rPr sz="1000" spc="-20" dirty="0">
                          <a:latin typeface="Calibri"/>
                          <a:cs typeface="Calibri"/>
                        </a:rPr>
                        <a:t>1.55</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marR="1270" algn="r">
                        <a:lnSpc>
                          <a:spcPts val="1150"/>
                        </a:lnSpc>
                      </a:pPr>
                      <a:r>
                        <a:rPr sz="1000" spc="-20" dirty="0">
                          <a:latin typeface="Calibri"/>
                          <a:cs typeface="Calibri"/>
                        </a:rPr>
                        <a:t>1.65</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4"/>
                  </a:ext>
                </a:extLst>
              </a:tr>
              <a:tr h="189379">
                <a:tc>
                  <a:txBody>
                    <a:bodyPr/>
                    <a:lstStyle/>
                    <a:p>
                      <a:pPr marL="9525">
                        <a:lnSpc>
                          <a:spcPts val="1245"/>
                        </a:lnSpc>
                      </a:pPr>
                      <a:r>
                        <a:rPr sz="1000" spc="-25" dirty="0">
                          <a:latin typeface="Calibri"/>
                          <a:cs typeface="Calibri"/>
                        </a:rPr>
                        <a:t>CEP</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marR="262255" algn="ctr">
                        <a:lnSpc>
                          <a:spcPts val="1245"/>
                        </a:lnSpc>
                      </a:pPr>
                      <a:r>
                        <a:rPr sz="1000" spc="-20" dirty="0">
                          <a:latin typeface="Calibri"/>
                          <a:cs typeface="Calibri"/>
                        </a:rPr>
                        <a:t>0.05</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marR="1270" algn="r">
                        <a:lnSpc>
                          <a:spcPts val="1245"/>
                        </a:lnSpc>
                      </a:pPr>
                      <a:r>
                        <a:rPr sz="1000" spc="-20" dirty="0">
                          <a:latin typeface="Calibri"/>
                          <a:cs typeface="Calibri"/>
                        </a:rPr>
                        <a:t>0.05</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lnB w="9525">
                      <a:solidFill>
                        <a:srgbClr val="000000"/>
                      </a:solidFill>
                      <a:prstDash val="solid"/>
                    </a:lnB>
                  </a:tcPr>
                </a:tc>
                <a:tc>
                  <a:txBody>
                    <a:bodyPr/>
                    <a:lstStyle/>
                    <a:p>
                      <a:pPr marR="1270" algn="r">
                        <a:lnSpc>
                          <a:spcPts val="1245"/>
                        </a:lnSpc>
                      </a:pPr>
                      <a:r>
                        <a:rPr sz="1000" spc="-20" dirty="0">
                          <a:latin typeface="Calibri"/>
                          <a:cs typeface="Calibri"/>
                        </a:rPr>
                        <a:t>0.05</a:t>
                      </a:r>
                      <a:endParaRPr sz="1000">
                        <a:latin typeface="Calibri"/>
                        <a:cs typeface="Calibri"/>
                      </a:endParaRPr>
                    </a:p>
                  </a:txBody>
                  <a:tcPr marL="0" marR="0" marT="0" marB="0">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5"/>
                  </a:ext>
                </a:extLst>
              </a:tr>
              <a:tr h="233643">
                <a:tc>
                  <a:txBody>
                    <a:bodyPr/>
                    <a:lstStyle/>
                    <a:p>
                      <a:pPr marL="9525">
                        <a:lnSpc>
                          <a:spcPct val="100000"/>
                        </a:lnSpc>
                        <a:spcBef>
                          <a:spcPts val="245"/>
                        </a:spcBef>
                      </a:pPr>
                      <a:r>
                        <a:rPr sz="1000" spc="-10" dirty="0">
                          <a:latin typeface="Calibri"/>
                          <a:cs typeface="Calibri"/>
                        </a:rPr>
                        <a:t>Total</a:t>
                      </a:r>
                      <a:endParaRPr sz="1000">
                        <a:latin typeface="Calibri"/>
                        <a:cs typeface="Calibri"/>
                      </a:endParaRPr>
                    </a:p>
                  </a:txBody>
                  <a:tcPr marL="0" marR="0" marT="27454" marB="0">
                    <a:lnT w="9525">
                      <a:solidFill>
                        <a:srgbClr val="000000"/>
                      </a:solidFill>
                      <a:prstDash val="solid"/>
                    </a:lnT>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tcPr>
                </a:tc>
                <a:tc>
                  <a:txBody>
                    <a:bodyPr/>
                    <a:lstStyle/>
                    <a:p>
                      <a:pPr marR="262255" algn="ctr">
                        <a:lnSpc>
                          <a:spcPct val="100000"/>
                        </a:lnSpc>
                        <a:spcBef>
                          <a:spcPts val="245"/>
                        </a:spcBef>
                      </a:pPr>
                      <a:r>
                        <a:rPr sz="1000" spc="-20" dirty="0">
                          <a:latin typeface="Calibri"/>
                          <a:cs typeface="Calibri"/>
                        </a:rPr>
                        <a:t>1.50</a:t>
                      </a:r>
                      <a:endParaRPr sz="1000">
                        <a:latin typeface="Calibri"/>
                        <a:cs typeface="Calibri"/>
                      </a:endParaRPr>
                    </a:p>
                  </a:txBody>
                  <a:tcPr marL="0" marR="0" marT="27454" marB="0">
                    <a:lnT w="9525">
                      <a:solidFill>
                        <a:srgbClr val="000000"/>
                      </a:solidFill>
                      <a:prstDash val="solid"/>
                    </a:lnT>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tcPr>
                </a:tc>
                <a:tc>
                  <a:txBody>
                    <a:bodyPr/>
                    <a:lstStyle/>
                    <a:p>
                      <a:pPr marR="1270" algn="r">
                        <a:lnSpc>
                          <a:spcPct val="100000"/>
                        </a:lnSpc>
                        <a:spcBef>
                          <a:spcPts val="20"/>
                        </a:spcBef>
                      </a:pPr>
                      <a:r>
                        <a:rPr sz="1000" spc="-20" dirty="0">
                          <a:latin typeface="Calibri"/>
                          <a:cs typeface="Calibri"/>
                        </a:rPr>
                        <a:t>1.60</a:t>
                      </a:r>
                      <a:endParaRPr sz="1000">
                        <a:latin typeface="Calibri"/>
                        <a:cs typeface="Calibri"/>
                      </a:endParaRPr>
                    </a:p>
                  </a:txBody>
                  <a:tcPr marL="0" marR="0" marT="2241" marB="0">
                    <a:lnT w="9525">
                      <a:solidFill>
                        <a:srgbClr val="000000"/>
                      </a:solidFill>
                      <a:prstDash val="solid"/>
                    </a:lnT>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tcPr>
                </a:tc>
                <a:tc>
                  <a:txBody>
                    <a:bodyPr/>
                    <a:lstStyle/>
                    <a:p>
                      <a:pPr>
                        <a:lnSpc>
                          <a:spcPct val="100000"/>
                        </a:lnSpc>
                      </a:pPr>
                      <a:endParaRPr sz="1000">
                        <a:latin typeface="Times New Roman"/>
                        <a:cs typeface="Times New Roman"/>
                      </a:endParaRPr>
                    </a:p>
                  </a:txBody>
                  <a:tcPr marL="0" marR="0" marT="0" marB="0">
                    <a:lnT w="9525">
                      <a:solidFill>
                        <a:srgbClr val="000000"/>
                      </a:solidFill>
                      <a:prstDash val="solid"/>
                    </a:lnT>
                  </a:tcPr>
                </a:tc>
                <a:tc>
                  <a:txBody>
                    <a:bodyPr/>
                    <a:lstStyle/>
                    <a:p>
                      <a:pPr marR="1270" algn="r">
                        <a:lnSpc>
                          <a:spcPct val="100000"/>
                        </a:lnSpc>
                        <a:spcBef>
                          <a:spcPts val="245"/>
                        </a:spcBef>
                      </a:pPr>
                      <a:r>
                        <a:rPr sz="1000" spc="-20" dirty="0">
                          <a:latin typeface="Calibri"/>
                          <a:cs typeface="Calibri"/>
                        </a:rPr>
                        <a:t>1.70</a:t>
                      </a:r>
                      <a:endParaRPr sz="1000">
                        <a:latin typeface="Calibri"/>
                        <a:cs typeface="Calibri"/>
                      </a:endParaRPr>
                    </a:p>
                  </a:txBody>
                  <a:tcPr marL="0" marR="0" marT="27454" marB="0">
                    <a:lnT w="9525">
                      <a:solidFill>
                        <a:srgbClr val="000000"/>
                      </a:solidFill>
                      <a:prstDash val="solid"/>
                    </a:lnT>
                  </a:tcPr>
                </a:tc>
                <a:extLst>
                  <a:ext uri="{0D108BD9-81ED-4DB2-BD59-A6C34878D82A}">
                    <a16:rowId xmlns:a16="http://schemas.microsoft.com/office/drawing/2014/main" val="10006"/>
                  </a:ext>
                </a:extLst>
              </a:tr>
              <a:tr h="278466">
                <a:tc>
                  <a:txBody>
                    <a:bodyPr/>
                    <a:lstStyle/>
                    <a:p>
                      <a:pPr marL="9525">
                        <a:lnSpc>
                          <a:spcPct val="100000"/>
                        </a:lnSpc>
                        <a:spcBef>
                          <a:spcPts val="165"/>
                        </a:spcBef>
                      </a:pPr>
                      <a:r>
                        <a:rPr sz="1100" b="1" dirty="0">
                          <a:latin typeface="Calibri"/>
                          <a:cs typeface="Calibri"/>
                        </a:rPr>
                        <a:t>REVENUE</a:t>
                      </a:r>
                      <a:r>
                        <a:rPr sz="1100" b="1" spc="-50" dirty="0">
                          <a:latin typeface="Calibri"/>
                          <a:cs typeface="Calibri"/>
                        </a:rPr>
                        <a:t> </a:t>
                      </a:r>
                      <a:r>
                        <a:rPr sz="1100" b="1" spc="-10" dirty="0">
                          <a:latin typeface="Calibri"/>
                          <a:cs typeface="Calibri"/>
                        </a:rPr>
                        <a:t>(mil)</a:t>
                      </a:r>
                      <a:endParaRPr sz="1100">
                        <a:latin typeface="Calibri"/>
                        <a:cs typeface="Calibri"/>
                      </a:endParaRPr>
                    </a:p>
                  </a:txBody>
                  <a:tcPr marL="0" marR="0" marT="18490"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L="343535">
                        <a:lnSpc>
                          <a:spcPct val="100000"/>
                        </a:lnSpc>
                        <a:spcBef>
                          <a:spcPts val="165"/>
                        </a:spcBef>
                      </a:pPr>
                      <a:r>
                        <a:rPr sz="1100" b="1" spc="-10" dirty="0">
                          <a:solidFill>
                            <a:srgbClr val="4580B2"/>
                          </a:solidFill>
                          <a:latin typeface="Calibri"/>
                          <a:cs typeface="Calibri"/>
                        </a:rPr>
                        <a:t>$598.27</a:t>
                      </a:r>
                      <a:endParaRPr sz="1100">
                        <a:latin typeface="Calibri"/>
                        <a:cs typeface="Calibri"/>
                      </a:endParaRPr>
                    </a:p>
                  </a:txBody>
                  <a:tcPr marL="0" marR="0" marT="18490" marB="0"/>
                </a:tc>
                <a:tc>
                  <a:txBody>
                    <a:bodyPr/>
                    <a:lstStyle/>
                    <a:p>
                      <a:pPr>
                        <a:lnSpc>
                          <a:spcPct val="100000"/>
                        </a:lnSpc>
                      </a:pPr>
                      <a:endParaRPr sz="1000">
                        <a:latin typeface="Times New Roman"/>
                        <a:cs typeface="Times New Roman"/>
                      </a:endParaRPr>
                    </a:p>
                  </a:txBody>
                  <a:tcPr marL="0" marR="0" marT="0" marB="0"/>
                </a:tc>
                <a:tc>
                  <a:txBody>
                    <a:bodyPr/>
                    <a:lstStyle/>
                    <a:p>
                      <a:pPr marR="1270" algn="r">
                        <a:lnSpc>
                          <a:spcPct val="100000"/>
                        </a:lnSpc>
                        <a:spcBef>
                          <a:spcPts val="165"/>
                        </a:spcBef>
                      </a:pPr>
                      <a:r>
                        <a:rPr sz="1100" b="1" spc="-10" dirty="0">
                          <a:solidFill>
                            <a:srgbClr val="4580B2"/>
                          </a:solidFill>
                          <a:latin typeface="Calibri"/>
                          <a:cs typeface="Calibri"/>
                        </a:rPr>
                        <a:t>$640.88</a:t>
                      </a:r>
                      <a:endParaRPr sz="1100">
                        <a:latin typeface="Calibri"/>
                        <a:cs typeface="Calibri"/>
                      </a:endParaRPr>
                    </a:p>
                  </a:txBody>
                  <a:tcPr marL="0" marR="0" marT="18490"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270" algn="r">
                        <a:lnSpc>
                          <a:spcPct val="100000"/>
                        </a:lnSpc>
                        <a:spcBef>
                          <a:spcPts val="165"/>
                        </a:spcBef>
                      </a:pPr>
                      <a:r>
                        <a:rPr sz="1100" b="1" spc="-10" dirty="0">
                          <a:solidFill>
                            <a:srgbClr val="4580B2"/>
                          </a:solidFill>
                          <a:latin typeface="Calibri"/>
                          <a:cs typeface="Calibri"/>
                        </a:rPr>
                        <a:t>$683.20</a:t>
                      </a:r>
                      <a:endParaRPr sz="1100">
                        <a:latin typeface="Calibri"/>
                        <a:cs typeface="Calibri"/>
                      </a:endParaRPr>
                    </a:p>
                  </a:txBody>
                  <a:tcPr marL="0" marR="0" marT="18490" marB="0"/>
                </a:tc>
                <a:extLst>
                  <a:ext uri="{0D108BD9-81ED-4DB2-BD59-A6C34878D82A}">
                    <a16:rowId xmlns:a16="http://schemas.microsoft.com/office/drawing/2014/main" val="10007"/>
                  </a:ext>
                </a:extLst>
              </a:tr>
              <a:tr h="454398">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spcBef>
                          <a:spcPts val="1065"/>
                        </a:spcBef>
                      </a:pPr>
                      <a:endParaRPr sz="1000">
                        <a:latin typeface="Times New Roman"/>
                        <a:cs typeface="Times New Roman"/>
                      </a:endParaRPr>
                    </a:p>
                    <a:p>
                      <a:pPr marL="66675">
                        <a:lnSpc>
                          <a:spcPct val="100000"/>
                        </a:lnSpc>
                        <a:spcBef>
                          <a:spcPts val="5"/>
                        </a:spcBef>
                      </a:pPr>
                      <a:r>
                        <a:rPr sz="1000" spc="-10" dirty="0">
                          <a:latin typeface="Calibri"/>
                          <a:cs typeface="Calibri"/>
                        </a:rPr>
                        <a:t>5.40%</a:t>
                      </a:r>
                      <a:endParaRPr sz="1000">
                        <a:latin typeface="Calibri"/>
                        <a:cs typeface="Calibri"/>
                      </a:endParaRPr>
                    </a:p>
                  </a:txBody>
                  <a:tcPr marL="0" marR="0" marT="119343" marB="0"/>
                </a:tc>
                <a:tc>
                  <a:txBody>
                    <a:bodyPr/>
                    <a:lstStyle/>
                    <a:p>
                      <a:pPr>
                        <a:lnSpc>
                          <a:spcPct val="100000"/>
                        </a:lnSpc>
                        <a:spcBef>
                          <a:spcPts val="1065"/>
                        </a:spcBef>
                      </a:pPr>
                      <a:endParaRPr sz="1000">
                        <a:latin typeface="Times New Roman"/>
                        <a:cs typeface="Times New Roman"/>
                      </a:endParaRPr>
                    </a:p>
                    <a:p>
                      <a:pPr marR="1905" algn="r">
                        <a:lnSpc>
                          <a:spcPct val="100000"/>
                        </a:lnSpc>
                        <a:spcBef>
                          <a:spcPts val="5"/>
                        </a:spcBef>
                      </a:pPr>
                      <a:r>
                        <a:rPr sz="1000" spc="-10" dirty="0">
                          <a:latin typeface="Calibri"/>
                          <a:cs typeface="Calibri"/>
                        </a:rPr>
                        <a:t>2,574</a:t>
                      </a:r>
                      <a:endParaRPr sz="1000">
                        <a:latin typeface="Calibri"/>
                        <a:cs typeface="Calibri"/>
                      </a:endParaRPr>
                    </a:p>
                  </a:txBody>
                  <a:tcPr marL="0" marR="0" marT="119343" marB="0"/>
                </a:tc>
                <a:tc>
                  <a:txBody>
                    <a:bodyPr/>
                    <a:lstStyle/>
                    <a:p>
                      <a:pPr marL="241935">
                        <a:lnSpc>
                          <a:spcPct val="100000"/>
                        </a:lnSpc>
                        <a:spcBef>
                          <a:spcPts val="520"/>
                        </a:spcBef>
                      </a:pPr>
                      <a:r>
                        <a:rPr sz="1100" b="1" u="sng" dirty="0">
                          <a:uFill>
                            <a:solidFill>
                              <a:srgbClr val="000000"/>
                            </a:solidFill>
                          </a:uFill>
                          <a:latin typeface="Calibri"/>
                          <a:cs typeface="Calibri"/>
                        </a:rPr>
                        <a:t>ELIGIBLE</a:t>
                      </a:r>
                      <a:r>
                        <a:rPr sz="1100" b="1" u="sng" spc="-45" dirty="0">
                          <a:uFill>
                            <a:solidFill>
                              <a:srgbClr val="000000"/>
                            </a:solidFill>
                          </a:uFill>
                          <a:latin typeface="Calibri"/>
                          <a:cs typeface="Calibri"/>
                        </a:rPr>
                        <a:t> </a:t>
                      </a:r>
                      <a:r>
                        <a:rPr sz="1100" b="1" u="sng" spc="-10" dirty="0">
                          <a:uFill>
                            <a:solidFill>
                              <a:srgbClr val="000000"/>
                            </a:solidFill>
                          </a:uFill>
                          <a:latin typeface="Calibri"/>
                          <a:cs typeface="Calibri"/>
                        </a:rPr>
                        <a:t>EMPLOYERS</a:t>
                      </a:r>
                      <a:endParaRPr sz="1100">
                        <a:latin typeface="Calibri"/>
                        <a:cs typeface="Calibri"/>
                      </a:endParaRPr>
                    </a:p>
                  </a:txBody>
                  <a:tcPr marL="0" marR="0" marT="58271" marB="0"/>
                </a:tc>
                <a:tc>
                  <a:txBody>
                    <a:bodyPr/>
                    <a:lstStyle/>
                    <a:p>
                      <a:pPr>
                        <a:lnSpc>
                          <a:spcPct val="100000"/>
                        </a:lnSpc>
                        <a:spcBef>
                          <a:spcPts val="1065"/>
                        </a:spcBef>
                      </a:pPr>
                      <a:endParaRPr sz="1000">
                        <a:latin typeface="Times New Roman"/>
                        <a:cs typeface="Times New Roman"/>
                      </a:endParaRPr>
                    </a:p>
                    <a:p>
                      <a:pPr marR="1905" algn="r">
                        <a:lnSpc>
                          <a:spcPct val="100000"/>
                        </a:lnSpc>
                        <a:spcBef>
                          <a:spcPts val="5"/>
                        </a:spcBef>
                      </a:pPr>
                      <a:r>
                        <a:rPr sz="1000" spc="-10" dirty="0">
                          <a:latin typeface="Calibri"/>
                          <a:cs typeface="Calibri"/>
                        </a:rPr>
                        <a:t>2,660</a:t>
                      </a:r>
                      <a:endParaRPr sz="1000">
                        <a:latin typeface="Calibri"/>
                        <a:cs typeface="Calibri"/>
                      </a:endParaRPr>
                    </a:p>
                  </a:txBody>
                  <a:tcPr marL="0" marR="0" marT="119343"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spcBef>
                          <a:spcPts val="1065"/>
                        </a:spcBef>
                      </a:pPr>
                      <a:endParaRPr sz="1000">
                        <a:latin typeface="Times New Roman"/>
                        <a:cs typeface="Times New Roman"/>
                      </a:endParaRPr>
                    </a:p>
                    <a:p>
                      <a:pPr marR="1905" algn="r">
                        <a:lnSpc>
                          <a:spcPct val="100000"/>
                        </a:lnSpc>
                        <a:spcBef>
                          <a:spcPts val="5"/>
                        </a:spcBef>
                      </a:pPr>
                      <a:r>
                        <a:rPr sz="1000" spc="-10" dirty="0">
                          <a:latin typeface="Calibri"/>
                          <a:cs typeface="Calibri"/>
                        </a:rPr>
                        <a:t>2,753</a:t>
                      </a:r>
                      <a:endParaRPr sz="1000">
                        <a:latin typeface="Calibri"/>
                        <a:cs typeface="Calibri"/>
                      </a:endParaRPr>
                    </a:p>
                  </a:txBody>
                  <a:tcPr marL="0" marR="0" marT="119343"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08"/>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5.05%</a:t>
                      </a:r>
                      <a:endParaRPr sz="1000">
                        <a:latin typeface="Calibri"/>
                        <a:cs typeface="Calibri"/>
                      </a:endParaRPr>
                    </a:p>
                  </a:txBody>
                  <a:tcPr marL="0" marR="0" marT="8404" marB="0"/>
                </a:tc>
                <a:tc>
                  <a:txBody>
                    <a:bodyPr/>
                    <a:lstStyle/>
                    <a:p>
                      <a:pPr marR="2540" algn="r">
                        <a:lnSpc>
                          <a:spcPct val="100000"/>
                        </a:lnSpc>
                        <a:spcBef>
                          <a:spcPts val="75"/>
                        </a:spcBef>
                      </a:pPr>
                      <a:r>
                        <a:rPr sz="1000" spc="-25" dirty="0">
                          <a:latin typeface="Calibri"/>
                          <a:cs typeface="Calibri"/>
                        </a:rPr>
                        <a:t>231</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239</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268</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09"/>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4.75%</a:t>
                      </a:r>
                      <a:endParaRPr sz="1000">
                        <a:latin typeface="Calibri"/>
                        <a:cs typeface="Calibri"/>
                      </a:endParaRPr>
                    </a:p>
                  </a:txBody>
                  <a:tcPr marL="0" marR="0" marT="8404" marB="0"/>
                </a:tc>
                <a:tc>
                  <a:txBody>
                    <a:bodyPr/>
                    <a:lstStyle/>
                    <a:p>
                      <a:pPr marR="2540" algn="r">
                        <a:lnSpc>
                          <a:spcPct val="100000"/>
                        </a:lnSpc>
                        <a:spcBef>
                          <a:spcPts val="75"/>
                        </a:spcBef>
                      </a:pPr>
                      <a:r>
                        <a:rPr sz="1000" spc="-25" dirty="0">
                          <a:latin typeface="Calibri"/>
                          <a:cs typeface="Calibri"/>
                        </a:rPr>
                        <a:t>284</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310</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331</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0"/>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4.45%</a:t>
                      </a:r>
                      <a:endParaRPr sz="1000">
                        <a:latin typeface="Calibri"/>
                        <a:cs typeface="Calibri"/>
                      </a:endParaRPr>
                    </a:p>
                  </a:txBody>
                  <a:tcPr marL="0" marR="0" marT="8404" marB="0"/>
                </a:tc>
                <a:tc>
                  <a:txBody>
                    <a:bodyPr/>
                    <a:lstStyle/>
                    <a:p>
                      <a:pPr marR="2540" algn="r">
                        <a:lnSpc>
                          <a:spcPct val="100000"/>
                        </a:lnSpc>
                        <a:spcBef>
                          <a:spcPts val="75"/>
                        </a:spcBef>
                      </a:pPr>
                      <a:r>
                        <a:rPr sz="1000" spc="-25" dirty="0">
                          <a:latin typeface="Calibri"/>
                          <a:cs typeface="Calibri"/>
                        </a:rPr>
                        <a:t>331</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349</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361</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1"/>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4.15%</a:t>
                      </a:r>
                      <a:endParaRPr sz="1000">
                        <a:latin typeface="Calibri"/>
                        <a:cs typeface="Calibri"/>
                      </a:endParaRPr>
                    </a:p>
                  </a:txBody>
                  <a:tcPr marL="0" marR="0" marT="8404" marB="0"/>
                </a:tc>
                <a:tc>
                  <a:txBody>
                    <a:bodyPr/>
                    <a:lstStyle/>
                    <a:p>
                      <a:pPr marR="2540" algn="r">
                        <a:lnSpc>
                          <a:spcPct val="100000"/>
                        </a:lnSpc>
                        <a:spcBef>
                          <a:spcPts val="75"/>
                        </a:spcBef>
                      </a:pPr>
                      <a:r>
                        <a:rPr sz="1000" spc="-25" dirty="0">
                          <a:latin typeface="Calibri"/>
                          <a:cs typeface="Calibri"/>
                        </a:rPr>
                        <a:t>367</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384</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435</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2"/>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3.85%</a:t>
                      </a:r>
                      <a:endParaRPr sz="1000">
                        <a:latin typeface="Calibri"/>
                        <a:cs typeface="Calibri"/>
                      </a:endParaRPr>
                    </a:p>
                  </a:txBody>
                  <a:tcPr marL="0" marR="0" marT="8404" marB="0"/>
                </a:tc>
                <a:tc>
                  <a:txBody>
                    <a:bodyPr/>
                    <a:lstStyle/>
                    <a:p>
                      <a:pPr marR="2540" algn="r">
                        <a:lnSpc>
                          <a:spcPct val="100000"/>
                        </a:lnSpc>
                        <a:spcBef>
                          <a:spcPts val="75"/>
                        </a:spcBef>
                      </a:pPr>
                      <a:r>
                        <a:rPr sz="1000" spc="-25" dirty="0">
                          <a:latin typeface="Calibri"/>
                          <a:cs typeface="Calibri"/>
                        </a:rPr>
                        <a:t>484</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526</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1,098</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3"/>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3.55%</a:t>
                      </a:r>
                      <a:endParaRPr sz="1000">
                        <a:latin typeface="Calibri"/>
                        <a:cs typeface="Calibri"/>
                      </a:endParaRPr>
                    </a:p>
                  </a:txBody>
                  <a:tcPr marL="0" marR="0" marT="8404" marB="0"/>
                </a:tc>
                <a:tc>
                  <a:txBody>
                    <a:bodyPr/>
                    <a:lstStyle/>
                    <a:p>
                      <a:pPr marR="1905" algn="r">
                        <a:lnSpc>
                          <a:spcPct val="100000"/>
                        </a:lnSpc>
                        <a:spcBef>
                          <a:spcPts val="75"/>
                        </a:spcBef>
                      </a:pPr>
                      <a:r>
                        <a:rPr sz="1000" spc="-10" dirty="0">
                          <a:latin typeface="Calibri"/>
                          <a:cs typeface="Calibri"/>
                        </a:rPr>
                        <a:t>1,127</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1,233</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727</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4"/>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3.25%</a:t>
                      </a:r>
                      <a:endParaRPr sz="1000">
                        <a:latin typeface="Calibri"/>
                        <a:cs typeface="Calibri"/>
                      </a:endParaRPr>
                    </a:p>
                  </a:txBody>
                  <a:tcPr marL="0" marR="0" marT="8404" marB="0"/>
                </a:tc>
                <a:tc>
                  <a:txBody>
                    <a:bodyPr/>
                    <a:lstStyle/>
                    <a:p>
                      <a:pPr marR="2540" algn="r">
                        <a:lnSpc>
                          <a:spcPct val="100000"/>
                        </a:lnSpc>
                        <a:spcBef>
                          <a:spcPts val="75"/>
                        </a:spcBef>
                      </a:pPr>
                      <a:r>
                        <a:rPr sz="1000" spc="-25" dirty="0">
                          <a:latin typeface="Calibri"/>
                          <a:cs typeface="Calibri"/>
                        </a:rPr>
                        <a:t>757</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780</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2540" algn="r">
                        <a:lnSpc>
                          <a:spcPct val="100000"/>
                        </a:lnSpc>
                        <a:spcBef>
                          <a:spcPts val="75"/>
                        </a:spcBef>
                      </a:pPr>
                      <a:r>
                        <a:rPr sz="1000" spc="-25" dirty="0">
                          <a:latin typeface="Calibri"/>
                          <a:cs typeface="Calibri"/>
                        </a:rPr>
                        <a:t>881</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5"/>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2.95%</a:t>
                      </a:r>
                      <a:endParaRPr sz="1000">
                        <a:latin typeface="Calibri"/>
                        <a:cs typeface="Calibri"/>
                      </a:endParaRPr>
                    </a:p>
                  </a:txBody>
                  <a:tcPr marL="0" marR="0" marT="8404" marB="0"/>
                </a:tc>
                <a:tc>
                  <a:txBody>
                    <a:bodyPr/>
                    <a:lstStyle/>
                    <a:p>
                      <a:pPr marR="2540" algn="r">
                        <a:lnSpc>
                          <a:spcPct val="100000"/>
                        </a:lnSpc>
                        <a:spcBef>
                          <a:spcPts val="75"/>
                        </a:spcBef>
                      </a:pPr>
                      <a:r>
                        <a:rPr sz="1000" spc="-25" dirty="0">
                          <a:latin typeface="Calibri"/>
                          <a:cs typeface="Calibri"/>
                        </a:rPr>
                        <a:t>945</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1,056</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1,237</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6"/>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2.65%</a:t>
                      </a:r>
                      <a:endParaRPr sz="1000">
                        <a:latin typeface="Calibri"/>
                        <a:cs typeface="Calibri"/>
                      </a:endParaRPr>
                    </a:p>
                  </a:txBody>
                  <a:tcPr marL="0" marR="0" marT="8404" marB="0"/>
                </a:tc>
                <a:tc>
                  <a:txBody>
                    <a:bodyPr/>
                    <a:lstStyle/>
                    <a:p>
                      <a:pPr marR="1905" algn="r">
                        <a:lnSpc>
                          <a:spcPct val="100000"/>
                        </a:lnSpc>
                        <a:spcBef>
                          <a:spcPts val="75"/>
                        </a:spcBef>
                      </a:pPr>
                      <a:r>
                        <a:rPr sz="1000" spc="-10" dirty="0">
                          <a:latin typeface="Calibri"/>
                          <a:cs typeface="Calibri"/>
                        </a:rPr>
                        <a:t>1,314</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1,507</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1,790</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7"/>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2.35%</a:t>
                      </a:r>
                      <a:endParaRPr sz="1000">
                        <a:latin typeface="Calibri"/>
                        <a:cs typeface="Calibri"/>
                      </a:endParaRPr>
                    </a:p>
                  </a:txBody>
                  <a:tcPr marL="0" marR="0" marT="8404" marB="0"/>
                </a:tc>
                <a:tc>
                  <a:txBody>
                    <a:bodyPr/>
                    <a:lstStyle/>
                    <a:p>
                      <a:pPr marR="1905" algn="r">
                        <a:lnSpc>
                          <a:spcPct val="100000"/>
                        </a:lnSpc>
                        <a:spcBef>
                          <a:spcPts val="75"/>
                        </a:spcBef>
                      </a:pPr>
                      <a:r>
                        <a:rPr sz="1000" spc="-10" dirty="0">
                          <a:latin typeface="Calibri"/>
                          <a:cs typeface="Calibri"/>
                        </a:rPr>
                        <a:t>1,950</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2,354</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2,880</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8"/>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2.05%</a:t>
                      </a:r>
                      <a:endParaRPr sz="1000">
                        <a:latin typeface="Calibri"/>
                        <a:cs typeface="Calibri"/>
                      </a:endParaRPr>
                    </a:p>
                  </a:txBody>
                  <a:tcPr marL="0" marR="0" marT="8404" marB="0"/>
                </a:tc>
                <a:tc>
                  <a:txBody>
                    <a:bodyPr/>
                    <a:lstStyle/>
                    <a:p>
                      <a:pPr marR="1905" algn="r">
                        <a:lnSpc>
                          <a:spcPct val="100000"/>
                        </a:lnSpc>
                        <a:spcBef>
                          <a:spcPts val="75"/>
                        </a:spcBef>
                      </a:pPr>
                      <a:r>
                        <a:rPr sz="1000" spc="-10" dirty="0">
                          <a:latin typeface="Calibri"/>
                          <a:cs typeface="Calibri"/>
                        </a:rPr>
                        <a:t>3,305</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6,484</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7,902</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19"/>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1.75%</a:t>
                      </a:r>
                      <a:endParaRPr sz="1000">
                        <a:latin typeface="Calibri"/>
                        <a:cs typeface="Calibri"/>
                      </a:endParaRPr>
                    </a:p>
                  </a:txBody>
                  <a:tcPr marL="0" marR="0" marT="8404" marB="0"/>
                </a:tc>
                <a:tc>
                  <a:txBody>
                    <a:bodyPr/>
                    <a:lstStyle/>
                    <a:p>
                      <a:pPr marR="1905" algn="r">
                        <a:lnSpc>
                          <a:spcPct val="100000"/>
                        </a:lnSpc>
                        <a:spcBef>
                          <a:spcPts val="75"/>
                        </a:spcBef>
                      </a:pPr>
                      <a:r>
                        <a:rPr sz="1000" spc="-10" dirty="0">
                          <a:latin typeface="Calibri"/>
                          <a:cs typeface="Calibri"/>
                        </a:rPr>
                        <a:t>8,883</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8,972</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11,569</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20"/>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1.45%</a:t>
                      </a:r>
                      <a:endParaRPr sz="1000">
                        <a:latin typeface="Calibri"/>
                        <a:cs typeface="Calibri"/>
                      </a:endParaRPr>
                    </a:p>
                  </a:txBody>
                  <a:tcPr marL="0" marR="0" marT="8404" marB="0"/>
                </a:tc>
                <a:tc>
                  <a:txBody>
                    <a:bodyPr/>
                    <a:lstStyle/>
                    <a:p>
                      <a:pPr marR="1905" algn="r">
                        <a:lnSpc>
                          <a:spcPct val="100000"/>
                        </a:lnSpc>
                        <a:spcBef>
                          <a:spcPts val="75"/>
                        </a:spcBef>
                      </a:pPr>
                      <a:r>
                        <a:rPr sz="1000" spc="-10" dirty="0">
                          <a:latin typeface="Calibri"/>
                          <a:cs typeface="Calibri"/>
                        </a:rPr>
                        <a:t>12,910</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14,596</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15,023</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21"/>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1.15%</a:t>
                      </a:r>
                      <a:endParaRPr sz="1000">
                        <a:latin typeface="Calibri"/>
                        <a:cs typeface="Calibri"/>
                      </a:endParaRPr>
                    </a:p>
                  </a:txBody>
                  <a:tcPr marL="0" marR="0" marT="8404" marB="0"/>
                </a:tc>
                <a:tc>
                  <a:txBody>
                    <a:bodyPr/>
                    <a:lstStyle/>
                    <a:p>
                      <a:pPr marR="1905" algn="r">
                        <a:lnSpc>
                          <a:spcPct val="100000"/>
                        </a:lnSpc>
                        <a:spcBef>
                          <a:spcPts val="75"/>
                        </a:spcBef>
                      </a:pPr>
                      <a:r>
                        <a:rPr sz="1000" spc="-10" dirty="0">
                          <a:latin typeface="Calibri"/>
                          <a:cs typeface="Calibri"/>
                        </a:rPr>
                        <a:t>14,515</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13,181</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11,804</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22"/>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0.85%</a:t>
                      </a:r>
                      <a:endParaRPr sz="1000">
                        <a:latin typeface="Calibri"/>
                        <a:cs typeface="Calibri"/>
                      </a:endParaRPr>
                    </a:p>
                  </a:txBody>
                  <a:tcPr marL="0" marR="0" marT="8404" marB="0"/>
                </a:tc>
                <a:tc>
                  <a:txBody>
                    <a:bodyPr/>
                    <a:lstStyle/>
                    <a:p>
                      <a:pPr marR="1905" algn="r">
                        <a:lnSpc>
                          <a:spcPct val="100000"/>
                        </a:lnSpc>
                        <a:spcBef>
                          <a:spcPts val="75"/>
                        </a:spcBef>
                      </a:pPr>
                      <a:r>
                        <a:rPr sz="1000" spc="-10" dirty="0">
                          <a:latin typeface="Calibri"/>
                          <a:cs typeface="Calibri"/>
                        </a:rPr>
                        <a:t>11,072</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8,963</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6,373</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23"/>
                  </a:ext>
                </a:extLst>
              </a:tr>
              <a:tr h="201706">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0.55%</a:t>
                      </a:r>
                      <a:endParaRPr sz="1000">
                        <a:latin typeface="Calibri"/>
                        <a:cs typeface="Calibri"/>
                      </a:endParaRPr>
                    </a:p>
                  </a:txBody>
                  <a:tcPr marL="0" marR="0" marT="8404" marB="0"/>
                </a:tc>
                <a:tc>
                  <a:txBody>
                    <a:bodyPr/>
                    <a:lstStyle/>
                    <a:p>
                      <a:pPr marR="1905" algn="r">
                        <a:lnSpc>
                          <a:spcPct val="100000"/>
                        </a:lnSpc>
                        <a:spcBef>
                          <a:spcPts val="75"/>
                        </a:spcBef>
                      </a:pPr>
                      <a:r>
                        <a:rPr sz="1000" spc="-10" dirty="0">
                          <a:latin typeface="Calibri"/>
                          <a:cs typeface="Calibri"/>
                        </a:rPr>
                        <a:t>5,227</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3,857</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3,104</a:t>
                      </a:r>
                      <a:endParaRPr sz="1000">
                        <a:latin typeface="Calibri"/>
                        <a:cs typeface="Calibri"/>
                      </a:endParaRPr>
                    </a:p>
                  </a:txBody>
                  <a:tcPr marL="0" marR="0" marT="8404" marB="0"/>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24"/>
                  </a:ext>
                </a:extLst>
              </a:tr>
              <a:tr h="228599">
                <a:tc>
                  <a:txBody>
                    <a:bodyPr/>
                    <a:lstStyle/>
                    <a:p>
                      <a:pPr>
                        <a:lnSpc>
                          <a:spcPct val="100000"/>
                        </a:lnSpc>
                      </a:pPr>
                      <a:endParaRPr sz="1000">
                        <a:latin typeface="Times New Roman"/>
                        <a:cs typeface="Times New Roman"/>
                      </a:endParaRPr>
                    </a:p>
                  </a:txBody>
                  <a:tcPr marL="0" marR="0" marT="0" marB="0"/>
                </a:tc>
                <a:tc>
                  <a:txBody>
                    <a:bodyPr/>
                    <a:lstStyle/>
                    <a:p>
                      <a:pPr marL="66675">
                        <a:lnSpc>
                          <a:spcPct val="100000"/>
                        </a:lnSpc>
                        <a:spcBef>
                          <a:spcPts val="75"/>
                        </a:spcBef>
                      </a:pPr>
                      <a:r>
                        <a:rPr sz="1000" spc="-10" dirty="0">
                          <a:latin typeface="Calibri"/>
                          <a:cs typeface="Calibri"/>
                        </a:rPr>
                        <a:t>0.25%</a:t>
                      </a:r>
                      <a:endParaRPr sz="1000">
                        <a:latin typeface="Calibri"/>
                        <a:cs typeface="Calibri"/>
                      </a:endParaRPr>
                    </a:p>
                  </a:txBody>
                  <a:tcPr marL="0" marR="0" marT="8404" marB="0"/>
                </a:tc>
                <a:tc>
                  <a:txBody>
                    <a:bodyPr/>
                    <a:lstStyle/>
                    <a:p>
                      <a:pPr marR="1905" algn="r">
                        <a:lnSpc>
                          <a:spcPct val="100000"/>
                        </a:lnSpc>
                        <a:spcBef>
                          <a:spcPts val="75"/>
                        </a:spcBef>
                      </a:pPr>
                      <a:r>
                        <a:rPr sz="1000" spc="-10" dirty="0">
                          <a:latin typeface="Calibri"/>
                          <a:cs typeface="Calibri"/>
                        </a:rPr>
                        <a:t>10,494</a:t>
                      </a:r>
                      <a:endParaRPr sz="1000">
                        <a:latin typeface="Calibri"/>
                        <a:cs typeface="Calibri"/>
                      </a:endParaRPr>
                    </a:p>
                  </a:txBody>
                  <a:tcPr marL="0" marR="0" marT="8404"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B w="9525">
                      <a:solidFill>
                        <a:srgbClr val="000000"/>
                      </a:solidFill>
                      <a:prstDash val="solid"/>
                    </a:lnB>
                  </a:tcPr>
                </a:tc>
                <a:tc>
                  <a:txBody>
                    <a:bodyPr/>
                    <a:lstStyle/>
                    <a:p>
                      <a:pPr marR="1905" algn="r">
                        <a:lnSpc>
                          <a:spcPct val="100000"/>
                        </a:lnSpc>
                        <a:spcBef>
                          <a:spcPts val="75"/>
                        </a:spcBef>
                      </a:pPr>
                      <a:r>
                        <a:rPr sz="1000" spc="-10" dirty="0">
                          <a:latin typeface="Calibri"/>
                          <a:cs typeface="Calibri"/>
                        </a:rPr>
                        <a:t>9,319</a:t>
                      </a:r>
                      <a:endParaRPr sz="1000">
                        <a:latin typeface="Calibri"/>
                        <a:cs typeface="Calibri"/>
                      </a:endParaRPr>
                    </a:p>
                  </a:txBody>
                  <a:tcPr marL="0" marR="0" marT="8404"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tc>
                <a:tc>
                  <a:txBody>
                    <a:bodyPr/>
                    <a:lstStyle/>
                    <a:p>
                      <a:pPr>
                        <a:lnSpc>
                          <a:spcPct val="100000"/>
                        </a:lnSpc>
                      </a:pPr>
                      <a:endParaRPr sz="1000">
                        <a:latin typeface="Times New Roman"/>
                        <a:cs typeface="Times New Roman"/>
                      </a:endParaRPr>
                    </a:p>
                  </a:txBody>
                  <a:tcPr marL="0" marR="0" marT="0" marB="0"/>
                </a:tc>
                <a:tc>
                  <a:txBody>
                    <a:bodyPr/>
                    <a:lstStyle/>
                    <a:p>
                      <a:pPr marR="1905" algn="r">
                        <a:lnSpc>
                          <a:spcPct val="100000"/>
                        </a:lnSpc>
                        <a:spcBef>
                          <a:spcPts val="75"/>
                        </a:spcBef>
                      </a:pPr>
                      <a:r>
                        <a:rPr sz="1000" spc="-10" dirty="0">
                          <a:latin typeface="Calibri"/>
                          <a:cs typeface="Calibri"/>
                        </a:rPr>
                        <a:t>8,234</a:t>
                      </a:r>
                      <a:endParaRPr sz="1000">
                        <a:latin typeface="Calibri"/>
                        <a:cs typeface="Calibri"/>
                      </a:endParaRPr>
                    </a:p>
                  </a:txBody>
                  <a:tcPr marL="0" marR="0" marT="8404" marB="0">
                    <a:lnB w="9525">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tc>
                <a:extLst>
                  <a:ext uri="{0D108BD9-81ED-4DB2-BD59-A6C34878D82A}">
                    <a16:rowId xmlns:a16="http://schemas.microsoft.com/office/drawing/2014/main" val="10025"/>
                  </a:ext>
                </a:extLst>
              </a:tr>
              <a:tr h="147357">
                <a:tc>
                  <a:txBody>
                    <a:bodyPr/>
                    <a:lstStyle/>
                    <a:p>
                      <a:pPr>
                        <a:lnSpc>
                          <a:spcPct val="100000"/>
                        </a:lnSpc>
                      </a:pPr>
                      <a:endParaRPr sz="800">
                        <a:latin typeface="Times New Roman"/>
                        <a:cs typeface="Times New Roman"/>
                      </a:endParaRPr>
                    </a:p>
                  </a:txBody>
                  <a:tcPr marL="0" marR="0" marT="0" marB="0"/>
                </a:tc>
                <a:tc>
                  <a:txBody>
                    <a:bodyPr/>
                    <a:lstStyle/>
                    <a:p>
                      <a:pPr>
                        <a:lnSpc>
                          <a:spcPct val="100000"/>
                        </a:lnSpc>
                      </a:pPr>
                      <a:endParaRPr sz="800">
                        <a:latin typeface="Times New Roman"/>
                        <a:cs typeface="Times New Roman"/>
                      </a:endParaRPr>
                    </a:p>
                  </a:txBody>
                  <a:tcPr marL="0" marR="0" marT="0" marB="0"/>
                </a:tc>
                <a:tc>
                  <a:txBody>
                    <a:bodyPr/>
                    <a:lstStyle/>
                    <a:p>
                      <a:pPr marR="1905" algn="r">
                        <a:lnSpc>
                          <a:spcPts val="1220"/>
                        </a:lnSpc>
                      </a:pPr>
                      <a:r>
                        <a:rPr sz="1100" b="1" spc="-10" dirty="0">
                          <a:latin typeface="Calibri"/>
                          <a:cs typeface="Calibri"/>
                        </a:rPr>
                        <a:t>76,770</a:t>
                      </a:r>
                      <a:endParaRPr sz="1100">
                        <a:latin typeface="Calibri"/>
                        <a:cs typeface="Calibri"/>
                      </a:endParaRPr>
                    </a:p>
                  </a:txBody>
                  <a:tcPr marL="0" marR="0" marT="0" marB="0">
                    <a:lnT w="9525">
                      <a:solidFill>
                        <a:srgbClr val="000000"/>
                      </a:solidFill>
                      <a:prstDash val="solid"/>
                    </a:lnT>
                  </a:tcPr>
                </a:tc>
                <a:tc>
                  <a:txBody>
                    <a:bodyPr/>
                    <a:lstStyle/>
                    <a:p>
                      <a:pPr>
                        <a:lnSpc>
                          <a:spcPct val="100000"/>
                        </a:lnSpc>
                      </a:pPr>
                      <a:endParaRPr sz="800">
                        <a:latin typeface="Times New Roman"/>
                        <a:cs typeface="Times New Roman"/>
                      </a:endParaRPr>
                    </a:p>
                  </a:txBody>
                  <a:tcPr marL="0" marR="0" marT="0" marB="0">
                    <a:lnT w="9525">
                      <a:solidFill>
                        <a:srgbClr val="000000"/>
                      </a:solidFill>
                      <a:prstDash val="solid"/>
                    </a:lnT>
                  </a:tcPr>
                </a:tc>
                <a:tc>
                  <a:txBody>
                    <a:bodyPr/>
                    <a:lstStyle/>
                    <a:p>
                      <a:pPr marR="1905" algn="r">
                        <a:lnSpc>
                          <a:spcPts val="1220"/>
                        </a:lnSpc>
                      </a:pPr>
                      <a:r>
                        <a:rPr sz="1100" b="1" spc="-10" dirty="0">
                          <a:latin typeface="Calibri"/>
                          <a:cs typeface="Calibri"/>
                        </a:rPr>
                        <a:t>76,770</a:t>
                      </a:r>
                      <a:endParaRPr sz="1100">
                        <a:latin typeface="Calibri"/>
                        <a:cs typeface="Calibri"/>
                      </a:endParaRPr>
                    </a:p>
                  </a:txBody>
                  <a:tcPr marL="0" marR="0" marT="0" marB="0">
                    <a:lnT w="9525">
                      <a:solidFill>
                        <a:srgbClr val="000000"/>
                      </a:solidFill>
                      <a:prstDash val="solid"/>
                    </a:lnT>
                  </a:tcPr>
                </a:tc>
                <a:tc>
                  <a:txBody>
                    <a:bodyPr/>
                    <a:lstStyle/>
                    <a:p>
                      <a:pPr>
                        <a:lnSpc>
                          <a:spcPct val="100000"/>
                        </a:lnSpc>
                      </a:pPr>
                      <a:endParaRPr sz="800">
                        <a:latin typeface="Times New Roman"/>
                        <a:cs typeface="Times New Roman"/>
                      </a:endParaRPr>
                    </a:p>
                  </a:txBody>
                  <a:tcPr marL="0" marR="0" marT="0" marB="0"/>
                </a:tc>
                <a:tc>
                  <a:txBody>
                    <a:bodyPr/>
                    <a:lstStyle/>
                    <a:p>
                      <a:pPr>
                        <a:lnSpc>
                          <a:spcPct val="100000"/>
                        </a:lnSpc>
                      </a:pPr>
                      <a:endParaRPr sz="800">
                        <a:latin typeface="Times New Roman"/>
                        <a:cs typeface="Times New Roman"/>
                      </a:endParaRPr>
                    </a:p>
                  </a:txBody>
                  <a:tcPr marL="0" marR="0" marT="0" marB="0"/>
                </a:tc>
                <a:tc>
                  <a:txBody>
                    <a:bodyPr/>
                    <a:lstStyle/>
                    <a:p>
                      <a:pPr marR="1905" algn="r">
                        <a:lnSpc>
                          <a:spcPts val="1220"/>
                        </a:lnSpc>
                      </a:pPr>
                      <a:r>
                        <a:rPr sz="1100" b="1" spc="-10" dirty="0">
                          <a:latin typeface="Calibri"/>
                          <a:cs typeface="Calibri"/>
                        </a:rPr>
                        <a:t>76,770</a:t>
                      </a:r>
                      <a:endParaRPr sz="1100">
                        <a:latin typeface="Calibri"/>
                        <a:cs typeface="Calibri"/>
                      </a:endParaRPr>
                    </a:p>
                  </a:txBody>
                  <a:tcPr marL="0" marR="0" marT="0" marB="0">
                    <a:lnT w="9525">
                      <a:solidFill>
                        <a:srgbClr val="000000"/>
                      </a:solidFill>
                      <a:prstDash val="solid"/>
                    </a:lnT>
                  </a:tcPr>
                </a:tc>
                <a:tc>
                  <a:txBody>
                    <a:bodyPr/>
                    <a:lstStyle/>
                    <a:p>
                      <a:pPr>
                        <a:lnSpc>
                          <a:spcPct val="100000"/>
                        </a:lnSpc>
                      </a:pPr>
                      <a:endParaRPr sz="800">
                        <a:latin typeface="Times New Roman"/>
                        <a:cs typeface="Times New Roman"/>
                      </a:endParaRPr>
                    </a:p>
                  </a:txBody>
                  <a:tcPr marL="0" marR="0" marT="0" marB="0"/>
                </a:tc>
                <a:extLst>
                  <a:ext uri="{0D108BD9-81ED-4DB2-BD59-A6C34878D82A}">
                    <a16:rowId xmlns:a16="http://schemas.microsoft.com/office/drawing/2014/main" val="10026"/>
                  </a:ext>
                </a:extLst>
              </a:tr>
            </a:tbl>
          </a:graphicData>
        </a:graphic>
      </p:graphicFrame>
    </p:spTree>
    <p:extLst>
      <p:ext uri="{BB962C8B-B14F-4D97-AF65-F5344CB8AC3E}">
        <p14:creationId xmlns:p14="http://schemas.microsoft.com/office/powerpoint/2010/main" val="30376569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478B6-FBE0-91E9-D205-EC0E808A327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397B85F-F8A5-7164-DEA7-A1E7AC7D2455}"/>
              </a:ext>
            </a:extLst>
          </p:cNvPr>
          <p:cNvPicPr>
            <a:picLocks noChangeAspect="1"/>
          </p:cNvPicPr>
          <p:nvPr/>
        </p:nvPicPr>
        <p:blipFill>
          <a:blip r:embed="rId2"/>
          <a:stretch>
            <a:fillRect/>
          </a:stretch>
        </p:blipFill>
        <p:spPr>
          <a:xfrm>
            <a:off x="980357" y="0"/>
            <a:ext cx="10050810" cy="6858000"/>
          </a:xfrm>
          <a:prstGeom prst="rect">
            <a:avLst/>
          </a:prstGeom>
        </p:spPr>
      </p:pic>
    </p:spTree>
    <p:extLst>
      <p:ext uri="{BB962C8B-B14F-4D97-AF65-F5344CB8AC3E}">
        <p14:creationId xmlns:p14="http://schemas.microsoft.com/office/powerpoint/2010/main" val="26632159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0AD5B-605F-ECAB-1ED9-007BE61BF0C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B12D868-9B95-716D-3E5F-D57B62B57477}"/>
              </a:ext>
            </a:extLst>
          </p:cNvPr>
          <p:cNvPicPr>
            <a:picLocks noChangeAspect="1"/>
          </p:cNvPicPr>
          <p:nvPr/>
        </p:nvPicPr>
        <p:blipFill>
          <a:blip r:embed="rId2"/>
          <a:stretch>
            <a:fillRect/>
          </a:stretch>
        </p:blipFill>
        <p:spPr>
          <a:xfrm>
            <a:off x="1816645" y="0"/>
            <a:ext cx="8558710" cy="6858000"/>
          </a:xfrm>
          <a:prstGeom prst="rect">
            <a:avLst/>
          </a:prstGeom>
        </p:spPr>
      </p:pic>
    </p:spTree>
    <p:extLst>
      <p:ext uri="{BB962C8B-B14F-4D97-AF65-F5344CB8AC3E}">
        <p14:creationId xmlns:p14="http://schemas.microsoft.com/office/powerpoint/2010/main" val="3130497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18A81-DC42-8E5F-4B8E-F5E130600B2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27092A1-3A6A-A9A1-FC94-67C0B12B8DB3}"/>
              </a:ext>
            </a:extLst>
          </p:cNvPr>
          <p:cNvPicPr>
            <a:picLocks noChangeAspect="1"/>
          </p:cNvPicPr>
          <p:nvPr/>
        </p:nvPicPr>
        <p:blipFill>
          <a:blip r:embed="rId2"/>
          <a:stretch>
            <a:fillRect/>
          </a:stretch>
        </p:blipFill>
        <p:spPr>
          <a:xfrm>
            <a:off x="1691306" y="0"/>
            <a:ext cx="8809387" cy="6858000"/>
          </a:xfrm>
          <a:prstGeom prst="rect">
            <a:avLst/>
          </a:prstGeom>
        </p:spPr>
      </p:pic>
    </p:spTree>
    <p:extLst>
      <p:ext uri="{BB962C8B-B14F-4D97-AF65-F5344CB8AC3E}">
        <p14:creationId xmlns:p14="http://schemas.microsoft.com/office/powerpoint/2010/main" val="9830014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A4A2B-1CC2-39C0-1B0E-9E2C2D61572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0D47D93-D47A-54D3-A4D6-62C90B8C3FBC}"/>
              </a:ext>
            </a:extLst>
          </p:cNvPr>
          <p:cNvPicPr>
            <a:picLocks noChangeAspect="1"/>
          </p:cNvPicPr>
          <p:nvPr/>
        </p:nvPicPr>
        <p:blipFill>
          <a:blip r:embed="rId2"/>
          <a:stretch>
            <a:fillRect/>
          </a:stretch>
        </p:blipFill>
        <p:spPr>
          <a:xfrm>
            <a:off x="1736471" y="0"/>
            <a:ext cx="8719058" cy="6858000"/>
          </a:xfrm>
          <a:prstGeom prst="rect">
            <a:avLst/>
          </a:prstGeom>
        </p:spPr>
      </p:pic>
    </p:spTree>
    <p:extLst>
      <p:ext uri="{BB962C8B-B14F-4D97-AF65-F5344CB8AC3E}">
        <p14:creationId xmlns:p14="http://schemas.microsoft.com/office/powerpoint/2010/main" val="3931996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BAF6B-4924-22A1-CFFB-DFB11F68EB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41E69C-2F8F-1168-8C6E-DC73141A4167}"/>
              </a:ext>
            </a:extLst>
          </p:cNvPr>
          <p:cNvSpPr>
            <a:spLocks noGrp="1"/>
          </p:cNvSpPr>
          <p:nvPr>
            <p:ph type="title"/>
          </p:nvPr>
        </p:nvSpPr>
        <p:spPr/>
        <p:txBody>
          <a:bodyPr/>
          <a:lstStyle/>
          <a:p>
            <a:r>
              <a:rPr lang="en-US" dirty="0"/>
              <a:t>Most Industries Added Jobs 2022-2025</a:t>
            </a:r>
          </a:p>
        </p:txBody>
      </p:sp>
      <p:pic>
        <p:nvPicPr>
          <p:cNvPr id="4" name="Picture 3" descr="Chart, bar chart&#10;&#10;AI-generated content may be incorrect.">
            <a:extLst>
              <a:ext uri="{FF2B5EF4-FFF2-40B4-BE49-F238E27FC236}">
                <a16:creationId xmlns:a16="http://schemas.microsoft.com/office/drawing/2014/main" id="{01BCFD8A-6C84-BF49-AD9C-94C994B4C1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4600" y="1143000"/>
            <a:ext cx="7162800" cy="4834890"/>
          </a:xfrm>
          <a:prstGeom prst="rect">
            <a:avLst/>
          </a:prstGeom>
        </p:spPr>
      </p:pic>
    </p:spTree>
    <p:extLst>
      <p:ext uri="{BB962C8B-B14F-4D97-AF65-F5344CB8AC3E}">
        <p14:creationId xmlns:p14="http://schemas.microsoft.com/office/powerpoint/2010/main" val="25918663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E8746429-AB9C-973E-D883-1F5455D03429}"/>
              </a:ext>
            </a:extLst>
          </p:cNvPr>
          <p:cNvGraphicFramePr>
            <a:graphicFrameLocks noChangeAspect="1"/>
          </p:cNvGraphicFramePr>
          <p:nvPr>
            <p:extLst>
              <p:ext uri="{D42A27DB-BD31-4B8C-83A1-F6EECF244321}">
                <p14:modId xmlns:p14="http://schemas.microsoft.com/office/powerpoint/2010/main" val="2628576023"/>
              </p:ext>
            </p:extLst>
          </p:nvPr>
        </p:nvGraphicFramePr>
        <p:xfrm>
          <a:off x="403225" y="317500"/>
          <a:ext cx="5324475" cy="6265069"/>
        </p:xfrm>
        <a:graphic>
          <a:graphicData uri="http://schemas.openxmlformats.org/presentationml/2006/ole">
            <mc:AlternateContent xmlns:mc="http://schemas.openxmlformats.org/markup-compatibility/2006">
              <mc:Choice xmlns:v="urn:schemas-microsoft-com:vml" Requires="v">
                <p:oleObj name="Document" r:id="rId2" imgW="6067870" imgH="8746842" progId="Word.Document.12">
                  <p:embed/>
                </p:oleObj>
              </mc:Choice>
              <mc:Fallback>
                <p:oleObj name="Document" r:id="rId2" imgW="6067870" imgH="8746842" progId="Word.Document.12">
                  <p:embed/>
                  <p:pic>
                    <p:nvPicPr>
                      <p:cNvPr id="0" name=""/>
                      <p:cNvPicPr/>
                      <p:nvPr/>
                    </p:nvPicPr>
                    <p:blipFill>
                      <a:blip r:embed="rId3"/>
                      <a:stretch>
                        <a:fillRect/>
                      </a:stretch>
                    </p:blipFill>
                    <p:spPr>
                      <a:xfrm>
                        <a:off x="403225" y="317500"/>
                        <a:ext cx="5324475" cy="6265069"/>
                      </a:xfrm>
                      <a:prstGeom prst="rect">
                        <a:avLst/>
                      </a:prstGeom>
                    </p:spPr>
                  </p:pic>
                </p:oleObj>
              </mc:Fallback>
            </mc:AlternateContent>
          </a:graphicData>
        </a:graphic>
      </p:graphicFrame>
      <p:graphicFrame>
        <p:nvGraphicFramePr>
          <p:cNvPr id="3" name="Object 2">
            <a:extLst>
              <a:ext uri="{FF2B5EF4-FFF2-40B4-BE49-F238E27FC236}">
                <a16:creationId xmlns:a16="http://schemas.microsoft.com/office/drawing/2014/main" id="{36892B3B-6395-F6BE-CC62-D1B601861B4F}"/>
              </a:ext>
            </a:extLst>
          </p:cNvPr>
          <p:cNvGraphicFramePr>
            <a:graphicFrameLocks noChangeAspect="1"/>
          </p:cNvGraphicFramePr>
          <p:nvPr>
            <p:extLst>
              <p:ext uri="{D42A27DB-BD31-4B8C-83A1-F6EECF244321}">
                <p14:modId xmlns:p14="http://schemas.microsoft.com/office/powerpoint/2010/main" val="1775106697"/>
              </p:ext>
            </p:extLst>
          </p:nvPr>
        </p:nvGraphicFramePr>
        <p:xfrm>
          <a:off x="6096000" y="355513"/>
          <a:ext cx="5524500" cy="6146974"/>
        </p:xfrm>
        <a:graphic>
          <a:graphicData uri="http://schemas.openxmlformats.org/presentationml/2006/ole">
            <mc:AlternateContent xmlns:mc="http://schemas.openxmlformats.org/markup-compatibility/2006">
              <mc:Choice xmlns:v="urn:schemas-microsoft-com:vml" Requires="v">
                <p:oleObj name="Document" r:id="rId4" imgW="6067870" imgH="8759821" progId="Word.Document.12">
                  <p:embed/>
                </p:oleObj>
              </mc:Choice>
              <mc:Fallback>
                <p:oleObj name="Document" r:id="rId4" imgW="6067870" imgH="8759821" progId="Word.Document.12">
                  <p:embed/>
                  <p:pic>
                    <p:nvPicPr>
                      <p:cNvPr id="0" name=""/>
                      <p:cNvPicPr/>
                      <p:nvPr/>
                    </p:nvPicPr>
                    <p:blipFill>
                      <a:blip r:embed="rId5"/>
                      <a:stretch>
                        <a:fillRect/>
                      </a:stretch>
                    </p:blipFill>
                    <p:spPr>
                      <a:xfrm>
                        <a:off x="6096000" y="355513"/>
                        <a:ext cx="5524500" cy="6146974"/>
                      </a:xfrm>
                      <a:prstGeom prst="rect">
                        <a:avLst/>
                      </a:prstGeom>
                    </p:spPr>
                  </p:pic>
                </p:oleObj>
              </mc:Fallback>
            </mc:AlternateContent>
          </a:graphicData>
        </a:graphic>
      </p:graphicFrame>
    </p:spTree>
    <p:extLst>
      <p:ext uri="{BB962C8B-B14F-4D97-AF65-F5344CB8AC3E}">
        <p14:creationId xmlns:p14="http://schemas.microsoft.com/office/powerpoint/2010/main" val="27905878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47CF07-F8A3-60E4-7301-C0CC4D837B3A}"/>
              </a:ext>
            </a:extLst>
          </p:cNvPr>
          <p:cNvPicPr>
            <a:picLocks noChangeAspect="1"/>
          </p:cNvPicPr>
          <p:nvPr/>
        </p:nvPicPr>
        <p:blipFill>
          <a:blip r:embed="rId2"/>
          <a:stretch>
            <a:fillRect/>
          </a:stretch>
        </p:blipFill>
        <p:spPr>
          <a:xfrm>
            <a:off x="0" y="0"/>
            <a:ext cx="6191250" cy="6858000"/>
          </a:xfrm>
          <a:prstGeom prst="rect">
            <a:avLst/>
          </a:prstGeom>
        </p:spPr>
      </p:pic>
      <p:pic>
        <p:nvPicPr>
          <p:cNvPr id="5" name="Picture 4">
            <a:extLst>
              <a:ext uri="{FF2B5EF4-FFF2-40B4-BE49-F238E27FC236}">
                <a16:creationId xmlns:a16="http://schemas.microsoft.com/office/drawing/2014/main" id="{B87676F3-F749-9349-C10D-8A2D2C3C9275}"/>
              </a:ext>
            </a:extLst>
          </p:cNvPr>
          <p:cNvPicPr>
            <a:picLocks noChangeAspect="1"/>
          </p:cNvPicPr>
          <p:nvPr/>
        </p:nvPicPr>
        <p:blipFill>
          <a:blip r:embed="rId3"/>
          <a:stretch>
            <a:fillRect/>
          </a:stretch>
        </p:blipFill>
        <p:spPr>
          <a:xfrm>
            <a:off x="6096000" y="0"/>
            <a:ext cx="5990546" cy="6858000"/>
          </a:xfrm>
          <a:prstGeom prst="rect">
            <a:avLst/>
          </a:prstGeom>
        </p:spPr>
      </p:pic>
    </p:spTree>
    <p:extLst>
      <p:ext uri="{BB962C8B-B14F-4D97-AF65-F5344CB8AC3E}">
        <p14:creationId xmlns:p14="http://schemas.microsoft.com/office/powerpoint/2010/main" val="10178847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E019E96-89F9-A574-1EFD-D4479E928E0E}"/>
              </a:ext>
            </a:extLst>
          </p:cNvPr>
          <p:cNvPicPr>
            <a:picLocks noChangeAspect="1"/>
          </p:cNvPicPr>
          <p:nvPr/>
        </p:nvPicPr>
        <p:blipFill>
          <a:blip r:embed="rId2"/>
          <a:stretch>
            <a:fillRect/>
          </a:stretch>
        </p:blipFill>
        <p:spPr>
          <a:xfrm>
            <a:off x="0" y="0"/>
            <a:ext cx="5154589" cy="6858000"/>
          </a:xfrm>
          <a:prstGeom prst="rect">
            <a:avLst/>
          </a:prstGeom>
        </p:spPr>
      </p:pic>
    </p:spTree>
    <p:extLst>
      <p:ext uri="{BB962C8B-B14F-4D97-AF65-F5344CB8AC3E}">
        <p14:creationId xmlns:p14="http://schemas.microsoft.com/office/powerpoint/2010/main" val="6951710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B5C3B-BC71-9C95-F7F9-97ECBBEFF4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D7D9AF-42A1-BF98-7D7C-6012E4B0C7FE}"/>
              </a:ext>
            </a:extLst>
          </p:cNvPr>
          <p:cNvSpPr>
            <a:spLocks noGrp="1"/>
          </p:cNvSpPr>
          <p:nvPr>
            <p:ph type="ctrTitle"/>
          </p:nvPr>
        </p:nvSpPr>
        <p:spPr>
          <a:xfrm>
            <a:off x="1524000" y="3850003"/>
            <a:ext cx="9144000" cy="2387600"/>
          </a:xfrm>
        </p:spPr>
        <p:txBody>
          <a:bodyPr>
            <a:normAutofit/>
          </a:bodyPr>
          <a:lstStyle/>
          <a:p>
            <a:r>
              <a:rPr lang="en-US" dirty="0"/>
              <a:t>Small Business Workshop</a:t>
            </a:r>
            <a:br>
              <a:rPr lang="en-US" dirty="0"/>
            </a:br>
            <a:r>
              <a:rPr lang="en-US" dirty="0"/>
              <a:t>October 6</a:t>
            </a:r>
            <a:r>
              <a:rPr lang="en-US" baseline="30000" dirty="0"/>
              <a:t>th</a:t>
            </a:r>
            <a:r>
              <a:rPr lang="en-US" dirty="0"/>
              <a:t>, 2025</a:t>
            </a:r>
            <a:r>
              <a:rPr lang="en-US" baseline="30000" dirty="0"/>
              <a:t>	</a:t>
            </a:r>
            <a:endParaRPr lang="en-US" dirty="0"/>
          </a:p>
        </p:txBody>
      </p:sp>
      <p:pic>
        <p:nvPicPr>
          <p:cNvPr id="5" name="Picture 4" descr="Logo&#10;&#10;AI-generated content may be incorrect.">
            <a:extLst>
              <a:ext uri="{FF2B5EF4-FFF2-40B4-BE49-F238E27FC236}">
                <a16:creationId xmlns:a16="http://schemas.microsoft.com/office/drawing/2014/main" id="{876DCB16-8FC7-1041-969C-616358924D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9789" y="346076"/>
            <a:ext cx="7892422" cy="3434665"/>
          </a:xfrm>
          <a:prstGeom prst="rect">
            <a:avLst/>
          </a:prstGeom>
        </p:spPr>
      </p:pic>
    </p:spTree>
    <p:extLst>
      <p:ext uri="{BB962C8B-B14F-4D97-AF65-F5344CB8AC3E}">
        <p14:creationId xmlns:p14="http://schemas.microsoft.com/office/powerpoint/2010/main" val="157550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3A1E3-11B9-37E9-64BA-6FA8EF5A29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315D99-A4D8-55C6-B489-4202F4F22F57}"/>
              </a:ext>
            </a:extLst>
          </p:cNvPr>
          <p:cNvSpPr>
            <a:spLocks noGrp="1"/>
          </p:cNvSpPr>
          <p:nvPr>
            <p:ph type="title"/>
          </p:nvPr>
        </p:nvSpPr>
        <p:spPr/>
        <p:txBody>
          <a:bodyPr/>
          <a:lstStyle/>
          <a:p>
            <a:r>
              <a:rPr lang="en-US" dirty="0"/>
              <a:t>Recent Job Trends Historically Flat</a:t>
            </a:r>
          </a:p>
        </p:txBody>
      </p:sp>
      <p:pic>
        <p:nvPicPr>
          <p:cNvPr id="5" name="Picture 4" descr="Chart, surface chart&#10;&#10;AI-generated content may be incorrect.">
            <a:extLst>
              <a:ext uri="{FF2B5EF4-FFF2-40B4-BE49-F238E27FC236}">
                <a16:creationId xmlns:a16="http://schemas.microsoft.com/office/drawing/2014/main" id="{EDDD8E2E-C33B-2745-A3DC-57951E5C71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100959"/>
            <a:ext cx="8534400" cy="4800600"/>
          </a:xfrm>
          <a:prstGeom prst="rect">
            <a:avLst/>
          </a:prstGeom>
        </p:spPr>
      </p:pic>
    </p:spTree>
    <p:extLst>
      <p:ext uri="{BB962C8B-B14F-4D97-AF65-F5344CB8AC3E}">
        <p14:creationId xmlns:p14="http://schemas.microsoft.com/office/powerpoint/2010/main" val="7087563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2A165-5940-14C4-CFAD-434A7A47AC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7D0691-7F6E-5FDA-4CD1-BC608067FE83}"/>
              </a:ext>
            </a:extLst>
          </p:cNvPr>
          <p:cNvSpPr>
            <a:spLocks noGrp="1"/>
          </p:cNvSpPr>
          <p:nvPr>
            <p:ph type="title"/>
          </p:nvPr>
        </p:nvSpPr>
        <p:spPr/>
        <p:txBody>
          <a:bodyPr/>
          <a:lstStyle/>
          <a:p>
            <a:r>
              <a:rPr lang="en-US" dirty="0"/>
              <a:t>Annual Revisions Likely Negative</a:t>
            </a:r>
          </a:p>
        </p:txBody>
      </p:sp>
      <p:pic>
        <p:nvPicPr>
          <p:cNvPr id="4" name="Picture 3" descr="Chart, histogram&#10;&#10;AI-generated content may be incorrect.">
            <a:extLst>
              <a:ext uri="{FF2B5EF4-FFF2-40B4-BE49-F238E27FC236}">
                <a16:creationId xmlns:a16="http://schemas.microsoft.com/office/drawing/2014/main" id="{F45374F3-33FE-82D2-B0E1-4A3AEF3A1D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120665"/>
            <a:ext cx="8534400" cy="4800600"/>
          </a:xfrm>
          <a:prstGeom prst="rect">
            <a:avLst/>
          </a:prstGeom>
        </p:spPr>
      </p:pic>
    </p:spTree>
    <p:extLst>
      <p:ext uri="{BB962C8B-B14F-4D97-AF65-F5344CB8AC3E}">
        <p14:creationId xmlns:p14="http://schemas.microsoft.com/office/powerpoint/2010/main" val="1087680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65BF2-A35A-BFC9-F4AA-7EBBB67C8E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AAF79F-7F77-355E-825A-31079C7844F8}"/>
              </a:ext>
            </a:extLst>
          </p:cNvPr>
          <p:cNvSpPr>
            <a:spLocks noGrp="1"/>
          </p:cNvSpPr>
          <p:nvPr>
            <p:ph type="title"/>
          </p:nvPr>
        </p:nvSpPr>
        <p:spPr/>
        <p:txBody>
          <a:bodyPr/>
          <a:lstStyle/>
          <a:p>
            <a:r>
              <a:rPr lang="en-US" dirty="0"/>
              <a:t>Wage Growth is Holding Up</a:t>
            </a:r>
          </a:p>
        </p:txBody>
      </p:sp>
      <p:pic>
        <p:nvPicPr>
          <p:cNvPr id="5" name="Picture 4" descr="Chart, histogram&#10;&#10;AI-generated content may be incorrect.">
            <a:extLst>
              <a:ext uri="{FF2B5EF4-FFF2-40B4-BE49-F238E27FC236}">
                <a16:creationId xmlns:a16="http://schemas.microsoft.com/office/drawing/2014/main" id="{26ECB560-B3BB-7F67-A7D7-3951D77083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200150"/>
            <a:ext cx="8534400" cy="4800600"/>
          </a:xfrm>
          <a:prstGeom prst="rect">
            <a:avLst/>
          </a:prstGeom>
        </p:spPr>
      </p:pic>
    </p:spTree>
    <p:extLst>
      <p:ext uri="{BB962C8B-B14F-4D97-AF65-F5344CB8AC3E}">
        <p14:creationId xmlns:p14="http://schemas.microsoft.com/office/powerpoint/2010/main" val="37588219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109</TotalTime>
  <Words>3258</Words>
  <Application>Microsoft Office PowerPoint</Application>
  <PresentationFormat>Widescreen</PresentationFormat>
  <Paragraphs>831</Paragraphs>
  <Slides>63</Slides>
  <Notes>14</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63</vt:i4>
      </vt:variant>
    </vt:vector>
  </HeadingPairs>
  <TitlesOfParts>
    <vt:vector size="72" baseType="lpstr">
      <vt:lpstr>@Arial Unicode MS</vt:lpstr>
      <vt:lpstr>Aptos</vt:lpstr>
      <vt:lpstr>Aptos Display</vt:lpstr>
      <vt:lpstr>Arial</vt:lpstr>
      <vt:lpstr>Calibri</vt:lpstr>
      <vt:lpstr>Courier New</vt:lpstr>
      <vt:lpstr>Times New Roman</vt:lpstr>
      <vt:lpstr>Office Theme</vt:lpstr>
      <vt:lpstr>Document</vt:lpstr>
      <vt:lpstr>Employment Security Council Meeting October 6th, 2025</vt:lpstr>
      <vt:lpstr>PowerPoint Presentation</vt:lpstr>
      <vt:lpstr>Taking a moment…</vt:lpstr>
      <vt:lpstr>Presentation Overview</vt:lpstr>
      <vt:lpstr>Current Employment Trends</vt:lpstr>
      <vt:lpstr>Most Industries Added Jobs 2022-2025</vt:lpstr>
      <vt:lpstr>Recent Job Trends Historically Flat</vt:lpstr>
      <vt:lpstr>Annual Revisions Likely Negative</vt:lpstr>
      <vt:lpstr>Wage Growth is Holding Up</vt:lpstr>
      <vt:lpstr>Job Turnover is Slowing</vt:lpstr>
      <vt:lpstr>Unemployment Higher than Most States</vt:lpstr>
      <vt:lpstr>But Participation is Above-Average</vt:lpstr>
      <vt:lpstr>Reason for Unemployment Still Positive</vt:lpstr>
      <vt:lpstr>UI Duration and Exhaustions Rising</vt:lpstr>
      <vt:lpstr>Trend in New UI Claims</vt:lpstr>
      <vt:lpstr>Trend in New UI Claims</vt:lpstr>
      <vt:lpstr>Taxable Wage Base </vt:lpstr>
      <vt:lpstr>Projected Contributions (1.65% Rate)</vt:lpstr>
      <vt:lpstr>Trust Fund Impacts</vt:lpstr>
      <vt:lpstr>Historic Cash Flows</vt:lpstr>
      <vt:lpstr>Projected Cash Flows</vt:lpstr>
      <vt:lpstr>Employment Security Council Meeting October 6th, 2025</vt:lpstr>
      <vt:lpstr>PowerPoint Presentation</vt:lpstr>
      <vt:lpstr>PowerPoint Presentation</vt:lpstr>
      <vt:lpstr>PowerPoint Presentation</vt:lpstr>
      <vt:lpstr>PowerPoint Presentation</vt:lpstr>
      <vt:lpstr>PowerPoint Presentation</vt:lpstr>
      <vt:lpstr>PowerPoint Presentation</vt:lpstr>
      <vt:lpstr>Employment Security Council Meeting October 6th, 2025</vt:lpstr>
      <vt:lpstr>Small Business Workshop October 6th, 2025</vt:lpstr>
      <vt:lpstr>PowerPoint Presentation</vt:lpstr>
      <vt:lpstr>PowerPoint Presentation</vt:lpstr>
      <vt:lpstr>PowerPoint Presentation</vt:lpstr>
      <vt:lpstr>Taking a moment…</vt:lpstr>
      <vt:lpstr>Presentation Overview</vt:lpstr>
      <vt:lpstr>Current Employment Trends</vt:lpstr>
      <vt:lpstr>Most Industries Added Jobs 2022-2025</vt:lpstr>
      <vt:lpstr>Recent Job Trends Historically Flat</vt:lpstr>
      <vt:lpstr>Annual Revisions Likely Negative</vt:lpstr>
      <vt:lpstr>Wage Growth is Holding Up</vt:lpstr>
      <vt:lpstr>Job Turnover is Slowing</vt:lpstr>
      <vt:lpstr>Unemployment Higher than Most States</vt:lpstr>
      <vt:lpstr>But Participation is Above-Average</vt:lpstr>
      <vt:lpstr>Reason for Unemployment Still Positive</vt:lpstr>
      <vt:lpstr>UI Duration and Exhaustions Rising</vt:lpstr>
      <vt:lpstr>Trend in New UI Claims</vt:lpstr>
      <vt:lpstr>Trend in New UI Claims</vt:lpstr>
      <vt:lpstr>Taxable Wage Base </vt:lpstr>
      <vt:lpstr>Projected Contributions (1.65% Rate)</vt:lpstr>
      <vt:lpstr>Trust Fund Impacts</vt:lpstr>
      <vt:lpstr>Historic Cash Flows</vt:lpstr>
      <vt:lpstr>Projected Cash Flows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Small Business Workshop October 6th, 2025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Casey Frasca</dc:creator>
  <cp:lastModifiedBy>Casey Frasca</cp:lastModifiedBy>
  <cp:revision>8</cp:revision>
  <dcterms:created xsi:type="dcterms:W3CDTF">2025-10-02T19:55:33Z</dcterms:created>
  <dcterms:modified xsi:type="dcterms:W3CDTF">2025-10-06T17:03:19Z</dcterms:modified>
</cp:coreProperties>
</file>